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2"/>
  </p:notesMasterIdLst>
  <p:sldIdLst>
    <p:sldId id="1260" r:id="rId5"/>
    <p:sldId id="1110" r:id="rId6"/>
    <p:sldId id="1165" r:id="rId7"/>
    <p:sldId id="1216" r:id="rId8"/>
    <p:sldId id="1255" r:id="rId9"/>
    <p:sldId id="1193" r:id="rId10"/>
    <p:sldId id="1261" r:id="rId11"/>
    <p:sldId id="1108" r:id="rId12"/>
    <p:sldId id="1117" r:id="rId13"/>
    <p:sldId id="1196" r:id="rId14"/>
    <p:sldId id="1119" r:id="rId15"/>
    <p:sldId id="1197" r:id="rId16"/>
    <p:sldId id="1198" r:id="rId17"/>
    <p:sldId id="1199" r:id="rId18"/>
    <p:sldId id="1200" r:id="rId19"/>
    <p:sldId id="1201" r:id="rId20"/>
    <p:sldId id="1258" r:id="rId21"/>
    <p:sldId id="1259" r:id="rId22"/>
    <p:sldId id="1202" r:id="rId23"/>
    <p:sldId id="1204" r:id="rId24"/>
    <p:sldId id="1206" r:id="rId25"/>
    <p:sldId id="1205" r:id="rId26"/>
    <p:sldId id="1207" r:id="rId27"/>
    <p:sldId id="1208" r:id="rId28"/>
    <p:sldId id="1219" r:id="rId29"/>
    <p:sldId id="1209" r:id="rId30"/>
    <p:sldId id="1210" r:id="rId31"/>
    <p:sldId id="1211" r:id="rId32"/>
    <p:sldId id="1212" r:id="rId33"/>
    <p:sldId id="1213" r:id="rId34"/>
    <p:sldId id="1214" r:id="rId35"/>
    <p:sldId id="1215" r:id="rId36"/>
    <p:sldId id="1223" r:id="rId37"/>
    <p:sldId id="1224" r:id="rId38"/>
    <p:sldId id="1125" r:id="rId39"/>
    <p:sldId id="1171" r:id="rId40"/>
    <p:sldId id="1254" r:id="rId41"/>
    <p:sldId id="1184" r:id="rId42"/>
    <p:sldId id="1225" r:id="rId43"/>
    <p:sldId id="1226" r:id="rId44"/>
    <p:sldId id="1227" r:id="rId45"/>
    <p:sldId id="1229" r:id="rId46"/>
    <p:sldId id="1230" r:id="rId47"/>
    <p:sldId id="1253" r:id="rId48"/>
    <p:sldId id="1234" r:id="rId49"/>
    <p:sldId id="1235" r:id="rId50"/>
    <p:sldId id="1236" r:id="rId51"/>
    <p:sldId id="1166" r:id="rId52"/>
    <p:sldId id="1237" r:id="rId53"/>
    <p:sldId id="1239" r:id="rId54"/>
    <p:sldId id="1240" r:id="rId55"/>
    <p:sldId id="1241" r:id="rId56"/>
    <p:sldId id="1242" r:id="rId57"/>
    <p:sldId id="1252" r:id="rId58"/>
    <p:sldId id="1243" r:id="rId59"/>
    <p:sldId id="1244" r:id="rId60"/>
    <p:sldId id="1189"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mographic Information" id="{509FBD38-1CC0-4419-89DD-7877D454AB46}">
          <p14:sldIdLst>
            <p14:sldId id="1260"/>
            <p14:sldId id="1110"/>
            <p14:sldId id="1165"/>
          </p14:sldIdLst>
        </p14:section>
        <p14:section name="Access" id="{686B7544-F9DC-4E02-9808-2D3F61E898FF}">
          <p14:sldIdLst>
            <p14:sldId id="1216"/>
            <p14:sldId id="1255"/>
          </p14:sldIdLst>
        </p14:section>
        <p14:section name="Administration" id="{9948DE41-FE7E-4877-BFA8-749F8453EE9D}">
          <p14:sldIdLst>
            <p14:sldId id="1193"/>
            <p14:sldId id="1261"/>
            <p14:sldId id="1108"/>
            <p14:sldId id="1117"/>
            <p14:sldId id="1196"/>
            <p14:sldId id="1119"/>
            <p14:sldId id="1197"/>
          </p14:sldIdLst>
        </p14:section>
        <p14:section name="Supporting Individuals with Complex Needs - Clinical" id="{603D7D07-1F0F-4EA6-9FE6-BDCB557E0D85}">
          <p14:sldIdLst>
            <p14:sldId id="1198"/>
            <p14:sldId id="1199"/>
            <p14:sldId id="1200"/>
            <p14:sldId id="1201"/>
            <p14:sldId id="1258"/>
            <p14:sldId id="1259"/>
          </p14:sldIdLst>
        </p14:section>
        <p14:section name="Supporting Individuals with Complex Needs - Dual Diagnosis/ Behavioral" id="{AB3DB8EE-CDC6-468F-9D0F-3C1164A17C10}">
          <p14:sldIdLst>
            <p14:sldId id="1202"/>
            <p14:sldId id="1204"/>
            <p14:sldId id="1206"/>
            <p14:sldId id="1205"/>
            <p14:sldId id="1207"/>
            <p14:sldId id="1208"/>
            <p14:sldId id="1219"/>
            <p14:sldId id="1209"/>
            <p14:sldId id="1210"/>
            <p14:sldId id="1211"/>
            <p14:sldId id="1212"/>
            <p14:sldId id="1213"/>
            <p14:sldId id="1214"/>
            <p14:sldId id="1215"/>
          </p14:sldIdLst>
        </p14:section>
        <p14:section name="Supporting Individuals with Complex Needs - Medical" id="{8CED60D0-E810-476C-ADF1-89C01E96AF9D}">
          <p14:sldIdLst>
            <p14:sldId id="1223"/>
            <p14:sldId id="1224"/>
          </p14:sldIdLst>
        </p14:section>
        <p14:section name="Data Management" id="{3040FD11-83C1-4FCF-91FB-10E7607666F0}">
          <p14:sldIdLst>
            <p14:sldId id="1125"/>
          </p14:sldIdLst>
        </p14:section>
        <p14:section name="Employment" id="{BD9FE0E6-E5E7-4E43-87B9-0FCC3D734426}">
          <p14:sldIdLst>
            <p14:sldId id="1171"/>
          </p14:sldIdLst>
        </p14:section>
        <p14:section name="Quality Improvement" id="{097B7A8D-7CC6-492D-A639-1CCA7F4FA150}">
          <p14:sldIdLst>
            <p14:sldId id="1254"/>
            <p14:sldId id="1184"/>
            <p14:sldId id="1225"/>
            <p14:sldId id="1226"/>
            <p14:sldId id="1227"/>
            <p14:sldId id="1229"/>
            <p14:sldId id="1230"/>
          </p14:sldIdLst>
        </p14:section>
        <p14:section name="Use of Remote Support Technology" id="{7F7148B7-7EE8-48B3-9A8F-4E65280850ED}">
          <p14:sldIdLst>
            <p14:sldId id="1253"/>
            <p14:sldId id="1234"/>
            <p14:sldId id="1235"/>
            <p14:sldId id="1236"/>
          </p14:sldIdLst>
        </p14:section>
        <p14:section name="Workforce" id="{0475C037-08BA-4904-8148-9DA9A95C53A9}">
          <p14:sldIdLst>
            <p14:sldId id="1166"/>
            <p14:sldId id="1237"/>
            <p14:sldId id="1239"/>
            <p14:sldId id="1240"/>
            <p14:sldId id="1241"/>
            <p14:sldId id="1242"/>
            <p14:sldId id="1252"/>
            <p14:sldId id="1243"/>
            <p14:sldId id="1244"/>
          </p14:sldIdLst>
        </p14:section>
        <p14:section name="Attestation Verbiage/Popup" id="{5478920F-7F90-4AB1-81A0-03DD142578B5}">
          <p14:sldIdLst>
            <p14:sldId id="118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2EF303-6FC2-414F-E736-A4F59CC13E77}" name="Shome, Owen" initials="OS" userId="S::oshome@deloitte.com::93981b84-ca19-45ce-b3c4-5c108a9770f0" providerId="AD"/>
  <p188:author id="{AB8B7517-5128-6FB9-B464-04EB9B553AFB}" name="Cherpes, Gregory" initials="CG" userId="S::gcherpes@pa.gov::b114a996-c5c8-4b0d-86c5-cedcb647da24" providerId="AD"/>
  <p188:author id="{C61BF42D-329D-65AC-0D21-C7E1A71606D8}" name="Yeager, Megan" initials="MY" userId="S::c-meyeager@pa.gov::0d967eb2-5600-481d-ba30-f32a2b1f7006" providerId="AD"/>
  <p188:author id="{E6799A2E-86C4-BE20-7368-42287AA7F6B7}" name="Petty, Joanne" initials="JP" userId="S::c-joapetty@pa.gov::141156b5-8985-41a8-9b99-36dc473d9e64" providerId="AD"/>
  <p188:author id="{C227EC2F-C1F1-D278-94A6-03F8C6EA067F}" name="Uyaebo, Ebubechukwu Ogobegbum" initials="UEO" userId="S::euyaebo@deloitte.com::0fb43108-214b-4d62-b398-6e25e7eebee9" providerId="AD"/>
  <p188:author id="{858AE431-6EDC-5684-ACBB-C244E92B7798}" name="Dorri, Maral" initials="DM" userId="S::mdorri@deloitte.com::543fab35-d0de-4c21-b53c-537b2858777e" providerId="AD"/>
  <p188:author id="{86512442-34DD-A265-392C-23A635D1683F}" name="Ebert, Jarred" initials="EJ" userId="S::jaebert@pa.gov::acca3456-fc12-42d0-b09f-c14662970fa8" providerId="AD"/>
  <p188:author id="{4CCA3457-60AE-827E-FA7E-939DA44B6351}" name="Kumar, Vivek" initials="KV" userId="S::vivekkumar92@deloitte.com::741ef079-f693-4c45-95c0-5f2d3e2ec6b0" providerId="AD"/>
  <p188:author id="{C1136461-7D4F-DBD1-CE5F-ADA85579764D}" name="Shughart, Alison" initials="SA" userId="S::ashughart@deloitte.com::0899a423-d4d5-4ee3-ab47-4b11c5961b5d" providerId="AD"/>
  <p188:author id="{62FD7568-1507-7185-FBDA-7DC318F04D83}" name="Shughart, Alison" initials="AS" userId="S::c-ashughar@pa.gov::39b9e911-3e30-4165-bda9-ab3b974dbcaf" providerId="AD"/>
  <p188:author id="{1A69586F-B5A0-27E0-AC5D-5E2A30750F93}" name="Kurtz, Kelsey Merryman" initials="KK" userId="S::kkurtz@deloitte.com::f3b64f2c-cdd9-47e3-b155-220b677a0b20" providerId="AD"/>
  <p188:author id="{51D654A7-DEEC-E842-5699-1DC65ED4E3B7}" name="Yeager, Megan" initials="YM" userId="S::meyeager@deloitte.com::2f0335f5-582f-4c6b-910c-84d29c907ee9" providerId="AD"/>
  <p188:author id="{4936B9B9-BAA0-2758-CD00-99FE6A121E18}" name="Wagner, Madelyn" initials="WM" userId="S::c-madewagn@pa.gov::96990b7c-5289-454b-ab36-8447b1e103b1" providerId="AD"/>
  <p188:author id="{033D86BC-A6AC-4BDE-A7C1-31D7FF27258F}" name="Shome, Owen" initials="OS" userId="S::c-owshome@pa.gov::5c7cdc2d-b45b-486f-87b2-1d432bcab730" providerId="AD"/>
  <p188:author id="{D9D1EAD7-5A54-4403-82C9-C0624328CF42}" name="Yale, Jeremy" initials="JY" userId="S::jyale@pa.gov::b7fdeac8-16ea-4501-a976-3e3edea85574" providerId="AD"/>
  <p188:author id="{3DAA58E1-CF22-5F1B-6A71-83AE2DA3F60E}" name="Petty, Joanne" initials="JP" userId="S::jpetty@deloitte.com::98cdda2d-589a-4fc0-8f02-61fcd158de36" providerId="AD"/>
  <p188:author id="{CAA8B3ED-E122-76DC-E3B2-0C801D6F6CB3}" name="Newell, Jennifer" initials="JN" userId="S::jennewell@pa.gov::12ad1d9c-8cd7-47e6-85a6-4a72069cf740" providerId="AD"/>
  <p188:author id="{9D9290EF-0FF7-34F5-AEDD-4CB2AEA88E72}" name="Lehfeldt, Jessica" initials="JKL" userId="Lehfeldt, Jessica"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242"/>
    <a:srgbClr val="00B050"/>
    <a:srgbClr val="FFFFFF"/>
    <a:srgbClr val="FFF2CC"/>
    <a:srgbClr val="008EC0"/>
    <a:srgbClr val="009E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4234B6-7B8A-8FB5-6736-F1B869AB5EA8}" v="16" dt="2026-01-28T16:30:12.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68"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5C0D27-FFD8-4F06-8537-5D9640638B6A}" type="datetimeFigureOut">
              <a:rPr lang="en-US" smtClean="0"/>
              <a:t>1/30/2026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1AF29-8B13-4DAF-814E-44C627737B48}" type="slidenum">
              <a:rPr lang="en-US" smtClean="0"/>
              <a:t>‹#›</a:t>
            </a:fld>
            <a:endParaRPr lang="en-US"/>
          </a:p>
        </p:txBody>
      </p:sp>
    </p:spTree>
    <p:extLst>
      <p:ext uri="{BB962C8B-B14F-4D97-AF65-F5344CB8AC3E}">
        <p14:creationId xmlns:p14="http://schemas.microsoft.com/office/powerpoint/2010/main" val="3801984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0401108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latin typeface="Segoe UI"/>
              <a:cs typeface="Segoe UI"/>
            </a:endParaRPr>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58000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33AF0-D023-E335-B856-34181311E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41160-7FA4-DC75-094B-F64A4560C02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61275E0-791C-C33C-8CBD-2D707867E9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F0BFF70-CE34-2CC9-B90E-E78B719AE0FC}"/>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21218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620E3-50E3-5327-F9A8-67DA82C0CE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468D8C-10FC-3012-5F65-A47B357AAD8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BA46D1-436F-B705-4586-C1182DC97F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A1E731C-3F18-CBE2-28C4-10BA6CB5635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87355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CF878-22A4-D822-6BAE-83BF4BB2CA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9CE0E8-4DCE-D889-1CBD-2FBB3C69C6A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29D32C2-73A8-C782-9FDD-097A624FE46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A0FE825-E42A-674B-F4ED-1B9A211317F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59362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44847-372E-54EB-FB4A-0141E3B9B8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B8231-4610-00D1-6FA0-9BD25B53B2F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B653D87-45E6-57CC-E813-3969FD86B25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C254E0-37AD-B411-2AC1-AA50D7C5330B}"/>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4531555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3EFF8-BEDF-4D82-0A53-FB3BCBC0F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A75EF4-69D0-645C-0681-C86FD0D89A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FCA3266-9D10-8F7F-060A-CD199CC6F8D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6C5EF89-1F42-88A3-E09D-B7B23AC3ECA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274546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7EB9A-FD51-91C9-7F8C-C3FAAD7CB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FA5325-BE43-8D7B-B2C1-6E3B4268B6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BE7D0A2-8935-BC19-83E8-5091E01D706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3CCEEE-4600-2CA9-DEB0-10756A39C7BB}"/>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8538787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FB9C9-1B66-04BD-94A2-F66E305DAF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EB9114-BECA-6272-40E8-D7B3BD4201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7B1BF19-DBF2-3DB6-AE22-96460CA78C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7C4137-C791-7701-48FE-A95FDF523266}"/>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4334176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BC4D9-2B9C-93CA-9191-D1C8858807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3A4E0-714C-CDAF-2EE3-17964FBF3F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C6CC9DB-AABD-3AFA-6770-63DE97D2D17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576A265-2D94-73B1-CCF1-500FF6DD52D6}"/>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26603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9783-8D34-7275-1CFE-84ECE0366F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3D411E-D3F9-1954-1834-AE9D8B0BC2F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907B7A4-D0FC-D26B-4B81-3150DF01570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C527DC5-C4C4-CF76-51E3-538FB25B102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881757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1062283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8D40B-1FEF-21E8-5BB3-6CB6443D99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8FCA8-2026-EC46-D29A-795C65336A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C9E2185-378A-2070-FA71-8E0C2A9B208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D0A4977-1E75-CFCE-0600-011C6F6455CE}"/>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1055921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433EF-DD34-81FA-C97B-8FBB6BEEEB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3EEB15-4D2F-A4A4-E676-84CD932E6C3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5173C36-EBCF-699B-BA77-C788BB4D87E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FF08437-7067-DA24-7803-298B62486B95}"/>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911411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50686-37DE-1D38-9D0B-B402AC4EA1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BABCC7-35FE-DD51-3E34-1A1E13F4F9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53E083D-F856-8D1C-89B0-17EAFC9EAB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6A91B4D-55A1-4196-698B-0D0E043D4AF0}"/>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2450054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269A7-7BD6-A56D-73C3-422965F935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34DEC9-E488-7A3A-2A11-F5E6623D721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0BF3CC-C1A4-36F0-59A2-F833FB1365D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C999EFE-7840-5F3D-E2DB-8708CD71F9AC}"/>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078970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9A2B8-AD3E-F3EB-7E92-775AA860C0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66C4C-E3C1-E7E4-075E-C76CB71A8C5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5CCE0C-2818-CCDE-2108-C1EAB95A2AA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5159A86-D25A-2011-F75C-3F66A2AF7EE6}"/>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843285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A0EBB-0AB6-1E2F-F155-E0B52DD336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C7BCE-B437-5B7E-B580-F49A264F938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5455305-7321-070F-5E62-78762AC150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7F99E28-DF37-458E-8AE3-C6F859F16659}"/>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585923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51B4-C347-E5BB-447F-FE479AB8B4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567786-0793-ACE7-F7D5-7F94D14845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D2256C-937C-B659-4A31-C77BC05CCB7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02198F9-1118-4BD0-8428-5FA6EA0935FB}"/>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5378651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EFBDD-EBF6-2B4C-BF79-02FD558AB6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1571BE-DE80-CE6D-2E1E-204F3C24C3E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48EEF1F-1BF0-82CE-4548-4177371990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927BEA-0486-F750-4C62-66F8411E620B}"/>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4687865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43428-E5C3-69F1-695C-BB224FA8C3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9CDB44-3D94-9CC0-EE94-4886CBF9367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DE340AA-D218-1F98-C8A5-80A397BD2EA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3539B2-5D81-DEA4-82F7-B108DF957F86}"/>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6519775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EC34C-46DC-4101-D6E0-B59E972771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CFAE40-4F05-06D6-D4E9-BD97EA1F51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18D62B8-B2BB-BC7E-8D11-E04F7C5C2D1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085E35A-4F5F-F104-7013-5C20AFA8A8E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42600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4966A-A173-9810-D0EF-17E659678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B2F41-E2D7-72D0-1ABD-143D128B141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9C83B98-B91A-4DCC-3028-C54790CCE31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0C8D91B-B02B-DDD3-326B-0B374CD731B4}"/>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3331717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73A0E-A63B-B184-5DAC-E2492164BD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2B177B-9992-F131-ECDA-211C82EE571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4425B7F-A2E8-AE9F-0FFF-FF0FC11CA8A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6E0A9D-4AAE-C9B4-9FB4-0E1E8FF5CC7D}"/>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730965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B871F-13CF-470F-9BA9-6BDF33E038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73691F-E8B3-D265-F926-9B5198C635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AD5A63C-CCA7-EDEF-B3DC-E01730D12D9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7E4E67-A53A-A79B-6F36-DE45C8198A2C}"/>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5042662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921A-FB27-5933-B9EB-FC573084C3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487B2-7975-8661-2B53-A1CF5F21459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6FA9C73-991D-6619-D69F-F33A0A15DD0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38550C3-53D8-DD87-9636-59B39984851C}"/>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342763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10465-3DFE-D894-4D83-4A4F874CC8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7F8D3C-9F98-470F-67DF-76CBE63A919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4A235C3-5610-CF85-0DD2-BBC6917F8B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C257A5A-EF44-EB95-687C-419E90C465CD}"/>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8204659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3255157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2937153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82DD4-A790-C205-74CB-8B8BA4A4B9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FCB78-6360-AEC7-1A77-8A151AEF80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FD9121D-F409-8B61-9800-DBA3CBBC33A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8AF9FF93-86C7-3F4F-A4DC-66BD4C4C17E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7025767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2115063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4F656-CD02-AC14-311A-DC225BE517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F384D1-8067-6EC5-6752-3A6DDB2F7A0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D5B4E61-5750-B971-8390-277D51D654A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a:p>
        </p:txBody>
      </p:sp>
      <p:sp>
        <p:nvSpPr>
          <p:cNvPr id="4" name="Slide Number Placeholder 3">
            <a:extLst>
              <a:ext uri="{FF2B5EF4-FFF2-40B4-BE49-F238E27FC236}">
                <a16:creationId xmlns:a16="http://schemas.microsoft.com/office/drawing/2014/main" id="{78067998-5109-5889-7C3B-71DD430316D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7813031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E0104-BDBB-74EE-BC1E-DC4C87F197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E278BC-6B41-FF6C-5DE8-B802BAB455B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D0C41B1-D192-7A80-D508-EBBA26B92E8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5624F546-48A2-7164-E4AC-2EFC000BC3A6}"/>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771746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67A09-60CA-48B1-8C18-5E7C318A6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873F4-8E6C-E3C0-510F-1DEFBB95F3C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E4BB9B2-F369-B58D-2CF1-783B6AE0F3B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3A32FEA-C6A1-13DD-37D1-75811A0CBDF7}"/>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925082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FCBC8-AD1A-9565-3B66-247EA39374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2AC5E-9B67-8BDE-EA3B-766D2273D74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422533C-2E39-F769-ED50-3B397C3BE90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B868C751-4A31-61A0-254B-C3445DB2683B}"/>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50496130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C67B3-07AA-82F8-1D21-5F66DABDD9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2BFC95-6F7F-58AE-720B-6E27E17D1B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20914A-FA63-ACE2-9F84-4EEF1DBD509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FAF4BB05-255A-9A83-37C1-5E62B3ED0AE0}"/>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98806700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0196E-8F1B-1BB4-3F97-93D1F73587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D3B96-DC66-2242-32B7-3CD2F1E85CA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267781B-8B8B-D67E-6E72-4EB1B1786AC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30BF6A5C-9219-9845-6A66-66BB288D26AC}"/>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0020158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0D1AA-AA75-05C2-CDAB-86AD5E5C2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D3E99D-F630-27BC-E606-1996CD1C87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E342BA1-54AE-7A1E-3EFA-18CFC58AC2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08A89259-1F43-4C1D-430B-C26D5A8775DE}"/>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966438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3E550-8E49-66E0-3628-3B80702AE3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902E5-BE69-64A0-CF73-A1A99D4B8E3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0A0A850-9BE7-4019-5CF8-18373EC7E12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80F2B452-A074-15E8-572E-838CDF444A82}"/>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905031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67913-A15C-5DA6-0114-3A7AE6471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653F33-A5D6-C448-7FF2-2F96505844F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2E6C83-FC1D-D950-DDC5-FD9130A9DE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D900813C-140D-6C93-77B1-6769BC3B93E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1479472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7D5A3-A243-6C56-9E3E-634B667C01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A83DF-CAD3-95F8-75A5-20B254CD455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E31AF2B-E649-CDF5-B07D-6D53FCF924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C3FF5147-9B1E-1142-1407-016975F6A921}"/>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2142411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2268054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EBADE-EB12-FB52-74BF-85B61A1FFE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55BA8D-5853-32D9-86AF-42CAAB24EBA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F6DF4C-9E8D-BEB1-F071-73EBCBCB27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F0CE645-0178-4955-B58D-93265968DDB7}"/>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6983649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FF68D-9E98-BF8C-9B45-B99A378B1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966E7-E728-76D5-D011-669E11C094B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F3FDE84-A213-B574-0FE9-2E10E655740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DD9B6C1-B23C-C5DD-BDC5-002F79EE1C7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858301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ED962-C20A-7957-2FB5-0FA32F107C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5C471-4DA1-D77E-D6D5-12E9C94835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9B36B47-29AD-D411-6C94-448C861251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98F1C77-A023-B851-8F79-97B283262FD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92809495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8829F-3A16-F6AB-A690-F1E4B2744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2F50FA-9B18-1B82-896C-BD824E1F602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834BB47-647A-2261-163F-1FF9A158B6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FC75AE9-EB2A-415B-4FB3-F85D6D96EE2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5354330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DAD09-C6BD-69A9-C894-B79CE8363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AE65EC-C0AA-B20E-BF85-7B7A15EC67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08ACB0B-B924-139C-7C65-1DA50648A7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6CDD28B-0AE9-5746-49AF-EE49AF9583AA}"/>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0096581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E81BD-110F-8BAD-26C2-189FF6348B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96FA0-B4FA-5719-BDA8-AD7A3E693EE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2CF2593-B9C4-9CED-E032-D0892638C42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9454B5C-8971-D8E6-4288-FD2ACE588DCD}"/>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9531187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A7A58-B757-3613-3F6D-DEC4A649B2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D26B3B-AC90-F4A6-E3C5-CEAC8D4C56D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0115654-5907-DB36-340D-24679527A4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A6E7D0B-5004-849E-AFCF-91642899177F}"/>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41848579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036AC-FDBA-A721-7A1F-EB4147640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31771-D207-8FAC-EF36-9BFFCB888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747F75C-CA2F-E4AC-C5B0-AF451F1B039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7D6DAD2-7B24-651D-74ED-FE788B503E64}"/>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98873129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E4176-5B50-8F41-FCCF-2912169D31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CAD1A-56B8-56E4-0056-A9A2931675F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DF62439-A291-CC9E-2D40-DCDBC6A30CB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47EF69D-0258-D9C9-158A-E139D1C50819}"/>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846985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281557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31A30-CB59-AF05-F6E6-542597035D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63634D-1B55-4A1D-AD64-3438F4DCD12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C3ECBC1-399D-CD90-20FA-37153E8AB9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00AD6B0-5D20-A631-9A92-2EBC1C0CAD4D}"/>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445413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663039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626969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52EEA-1968-A87D-E624-EF0EB2098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BAD502-A88B-6826-0285-C0CB0808E5F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A530D1-5345-2883-8E7A-E1AB90671065}"/>
              </a:ext>
            </a:extLst>
          </p:cNvPr>
          <p:cNvSpPr>
            <a:spLocks noGrp="1"/>
          </p:cNvSpPr>
          <p:nvPr>
            <p:ph type="body" idx="1"/>
          </p:nvPr>
        </p:nvSpPr>
        <p:spPr/>
        <p:txBody>
          <a:bodyPr/>
          <a:lstStyle/>
          <a:p>
            <a:endParaRPr lang="en-US" b="1"/>
          </a:p>
        </p:txBody>
      </p:sp>
      <p:sp>
        <p:nvSpPr>
          <p:cNvPr id="4" name="Slide Number Placeholder 3">
            <a:extLst>
              <a:ext uri="{FF2B5EF4-FFF2-40B4-BE49-F238E27FC236}">
                <a16:creationId xmlns:a16="http://schemas.microsoft.com/office/drawing/2014/main" id="{122A403C-202D-18BB-8F3A-904FD4DE0738}"/>
              </a:ext>
            </a:extLst>
          </p:cNvPr>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291564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DEC51-721D-88B6-F947-727188FEB7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1967B9-76B4-B70C-D566-77CFA422F4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C5F609-5D64-77D6-0A2C-9B9FAD88F633}"/>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85BF3A05-68D7-7524-E8CB-779C7754E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72BA4E-F197-39A7-C934-CD2181019F61}"/>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3810343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CC257-F720-82B8-2AE0-2800B44964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2718E5-5849-947B-0E3F-434B11771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31E80-E32E-618F-5D15-724A8AFD5F1F}"/>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D8CC0522-F0F2-FCBD-5273-F5320629DC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ABAAAB-7552-683C-EB0C-69058ADE5868}"/>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3632985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6C2D0C-38C9-F08B-2E5C-9AA44EE7C8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0D98BC-0746-4671-3312-ADFF25273F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EFB0C-6AFB-A79C-77F6-96ADF9D51346}"/>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5A07A1AF-A1A1-CFF1-47C2-F93E1A4215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FF1CE0-D2F7-60D2-7F63-1440D4617DC9}"/>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251563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DE319-93C1-F4DD-06A5-8F0D2BF6ED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E5AAC5-F75B-5E8C-C123-D560171E69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6BF4F6-5C3D-26BE-6AE8-88793D93ECC3}"/>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7668356C-0B6D-3827-860B-D079A4E991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86E88B-81CC-35DF-805C-092FB28F4D79}"/>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3143229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19392-98BD-FB45-2907-5DF74FE222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15D4A5-121C-930E-42B6-6E48D6C85B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8D156C-1AA1-A29C-DDC5-50A2D5601C90}"/>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3061F371-4346-BA1C-29EA-E47672021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31F146-29D7-0339-9AF3-71ACEB37F22B}"/>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3184707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9778-EC16-24C2-1B9D-058BA6F5C7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DC372E-3875-F0FF-F1D7-AB1AC0B21A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D2E0F2-8298-B314-DB01-2C99F44393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41946C-8999-9DBC-E0EC-BC12A4BE60B6}"/>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6" name="Footer Placeholder 5">
            <a:extLst>
              <a:ext uri="{FF2B5EF4-FFF2-40B4-BE49-F238E27FC236}">
                <a16:creationId xmlns:a16="http://schemas.microsoft.com/office/drawing/2014/main" id="{D3195C87-D7A2-DF95-DCEE-B1392F31C7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851E0-7690-13E8-A007-536D644D84D7}"/>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2257087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BA457-651F-C744-79DF-B16154800E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954311-284B-B2EA-9447-053FD7034F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7076E8-38C4-4545-5BC5-84CE1106D6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C0E570-4E75-05C2-1381-A22420FA4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DE6EA4-71D7-9010-4A15-D0F6B6D65C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FA0C85-19CA-E267-8206-4745B6C648F8}"/>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8" name="Footer Placeholder 7">
            <a:extLst>
              <a:ext uri="{FF2B5EF4-FFF2-40B4-BE49-F238E27FC236}">
                <a16:creationId xmlns:a16="http://schemas.microsoft.com/office/drawing/2014/main" id="{83BE85C6-A811-2E08-B38B-334AF9E6D1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F592F2-D74A-6B23-2E06-E7DAFF1592E7}"/>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1041871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9EACD-9DEA-944D-5D5C-514F9DA366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49FB38-5873-7FF9-744D-9093CFE4B650}"/>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4" name="Footer Placeholder 3">
            <a:extLst>
              <a:ext uri="{FF2B5EF4-FFF2-40B4-BE49-F238E27FC236}">
                <a16:creationId xmlns:a16="http://schemas.microsoft.com/office/drawing/2014/main" id="{B81DBB70-BD43-04FD-6CAB-7DA47A7C0D9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C56525-4121-81D2-F79B-FB5EEA948C6B}"/>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277688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236028-293B-BF8C-1783-DACFF0675C66}"/>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3" name="Footer Placeholder 2">
            <a:extLst>
              <a:ext uri="{FF2B5EF4-FFF2-40B4-BE49-F238E27FC236}">
                <a16:creationId xmlns:a16="http://schemas.microsoft.com/office/drawing/2014/main" id="{51C177E2-9392-C811-D96A-CD73133BFB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79FD02-BB7B-0C09-B760-559C04712A94}"/>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2270812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B02D7-2EDD-832D-BBE4-53EBF2460C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ADA02F-04A7-79E3-C76D-33AC2FF962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6EDA97-65B8-D207-5AEC-1354C18477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677BF9-A33A-5E1B-DE29-02475867B4AB}"/>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6" name="Footer Placeholder 5">
            <a:extLst>
              <a:ext uri="{FF2B5EF4-FFF2-40B4-BE49-F238E27FC236}">
                <a16:creationId xmlns:a16="http://schemas.microsoft.com/office/drawing/2014/main" id="{5203C182-7946-F89C-8A4C-9C3696D18E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4C895C-247E-78AE-29FE-0C0FF5F18D35}"/>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317305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F5FA4-E70B-188D-D924-30C80EA2F4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CA9C47-A326-DE77-3C39-0AF04826B5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35AE03-C1AE-BB03-72EB-904E9FD5F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42F37D-0645-234C-524B-CB07EFA5F272}"/>
              </a:ext>
            </a:extLst>
          </p:cNvPr>
          <p:cNvSpPr>
            <a:spLocks noGrp="1"/>
          </p:cNvSpPr>
          <p:nvPr>
            <p:ph type="dt" sz="half" idx="10"/>
          </p:nvPr>
        </p:nvSpPr>
        <p:spPr/>
        <p:txBody>
          <a:bodyPr/>
          <a:lstStyle/>
          <a:p>
            <a:fld id="{FDC567BD-D3EB-47C2-BFE0-959559FE0FA4}" type="datetimeFigureOut">
              <a:rPr lang="en-US" smtClean="0"/>
              <a:t>1/30/2026</a:t>
            </a:fld>
            <a:endParaRPr lang="en-US"/>
          </a:p>
        </p:txBody>
      </p:sp>
      <p:sp>
        <p:nvSpPr>
          <p:cNvPr id="6" name="Footer Placeholder 5">
            <a:extLst>
              <a:ext uri="{FF2B5EF4-FFF2-40B4-BE49-F238E27FC236}">
                <a16:creationId xmlns:a16="http://schemas.microsoft.com/office/drawing/2014/main" id="{7025C1DC-9964-F588-D7F6-DFF387B280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D6CE1F-A992-E868-02AC-9D0051344A32}"/>
              </a:ext>
            </a:extLst>
          </p:cNvPr>
          <p:cNvSpPr>
            <a:spLocks noGrp="1"/>
          </p:cNvSpPr>
          <p:nvPr>
            <p:ph type="sldNum" sz="quarter" idx="12"/>
          </p:nvPr>
        </p:nvSpPr>
        <p:spPr/>
        <p:txBody>
          <a:bodyPr/>
          <a:lstStyle/>
          <a:p>
            <a:fld id="{944BC4F8-C1CD-416A-9F77-521B668A2B19}" type="slidenum">
              <a:rPr lang="en-US" smtClean="0"/>
              <a:t>‹#›</a:t>
            </a:fld>
            <a:endParaRPr lang="en-US"/>
          </a:p>
        </p:txBody>
      </p:sp>
    </p:spTree>
    <p:extLst>
      <p:ext uri="{BB962C8B-B14F-4D97-AF65-F5344CB8AC3E}">
        <p14:creationId xmlns:p14="http://schemas.microsoft.com/office/powerpoint/2010/main" val="1079864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E8CBD-2687-81A5-C3DA-11FD0AD7C6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3344B4-943E-6FB4-88A1-18ED7AC3ED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A85F39-010C-44A1-D7C8-8CE2AF40D5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C567BD-D3EB-47C2-BFE0-959559FE0FA4}" type="datetimeFigureOut">
              <a:rPr lang="en-US" smtClean="0"/>
              <a:t>1/30/2026</a:t>
            </a:fld>
            <a:endParaRPr lang="en-US"/>
          </a:p>
        </p:txBody>
      </p:sp>
      <p:sp>
        <p:nvSpPr>
          <p:cNvPr id="5" name="Footer Placeholder 4">
            <a:extLst>
              <a:ext uri="{FF2B5EF4-FFF2-40B4-BE49-F238E27FC236}">
                <a16:creationId xmlns:a16="http://schemas.microsoft.com/office/drawing/2014/main" id="{C2C00970-350E-AFFB-00D4-5AEA5B04A9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5FACC3-3C50-DF27-2935-A416218F4A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4BC4F8-C1CD-416A-9F77-521B668A2B19}" type="slidenum">
              <a:rPr lang="en-US" smtClean="0"/>
              <a:t>‹#›</a:t>
            </a:fld>
            <a:endParaRPr lang="en-US"/>
          </a:p>
        </p:txBody>
      </p:sp>
    </p:spTree>
    <p:extLst>
      <p:ext uri="{BB962C8B-B14F-4D97-AF65-F5344CB8AC3E}">
        <p14:creationId xmlns:p14="http://schemas.microsoft.com/office/powerpoint/2010/main" val="3457498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mailto:ra-pwodppbc@pa.gov"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86A6-2E56-A625-9383-770D58039098}"/>
              </a:ext>
            </a:extLst>
          </p:cNvPr>
          <p:cNvSpPr>
            <a:spLocks noGrp="1"/>
          </p:cNvSpPr>
          <p:nvPr>
            <p:ph type="title"/>
          </p:nvPr>
        </p:nvSpPr>
        <p:spPr>
          <a:xfrm>
            <a:off x="838200" y="2212975"/>
            <a:ext cx="10515600" cy="1325563"/>
          </a:xfrm>
        </p:spPr>
        <p:txBody>
          <a:bodyPr/>
          <a:lstStyle/>
          <a:p>
            <a:r>
              <a:rPr lang="en-US">
                <a:solidFill>
                  <a:srgbClr val="002060"/>
                </a:solidFill>
                <a:latin typeface="Arial"/>
                <a:cs typeface="Arial"/>
              </a:rPr>
              <a:t>PBC Residential Portal Questions</a:t>
            </a:r>
          </a:p>
        </p:txBody>
      </p:sp>
      <p:sp>
        <p:nvSpPr>
          <p:cNvPr id="3" name="Content Placeholder 2">
            <a:extLst>
              <a:ext uri="{FF2B5EF4-FFF2-40B4-BE49-F238E27FC236}">
                <a16:creationId xmlns:a16="http://schemas.microsoft.com/office/drawing/2014/main" id="{11A42355-D450-5F89-76AB-FDA7AF43236F}"/>
              </a:ext>
            </a:extLst>
          </p:cNvPr>
          <p:cNvSpPr>
            <a:spLocks noGrp="1"/>
          </p:cNvSpPr>
          <p:nvPr>
            <p:ph idx="1"/>
          </p:nvPr>
        </p:nvSpPr>
        <p:spPr>
          <a:xfrm>
            <a:off x="838200" y="4467225"/>
            <a:ext cx="10515600" cy="1709738"/>
          </a:xfrm>
        </p:spPr>
        <p:txBody>
          <a:bodyPr vert="horz" lIns="91440" tIns="45720" rIns="91440" bIns="45720" rtlCol="0" anchor="t">
            <a:normAutofit/>
          </a:bodyPr>
          <a:lstStyle/>
          <a:p>
            <a:pPr marL="0" indent="0">
              <a:buNone/>
            </a:pPr>
            <a:r>
              <a:rPr lang="en-US"/>
              <a:t>Updated 1/21/26</a:t>
            </a:r>
          </a:p>
        </p:txBody>
      </p:sp>
    </p:spTree>
    <p:extLst>
      <p:ext uri="{BB962C8B-B14F-4D97-AF65-F5344CB8AC3E}">
        <p14:creationId xmlns:p14="http://schemas.microsoft.com/office/powerpoint/2010/main" val="432470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815E9-3235-9CFA-0B5B-624A3336852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9CF732B3-7E4D-E364-298E-75B74AC26D48}"/>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C40195EE-FC8D-A5ED-F836-1130AC2F7B92}"/>
              </a:ext>
            </a:extLst>
          </p:cNvPr>
          <p:cNvSpPr/>
          <p:nvPr/>
        </p:nvSpPr>
        <p:spPr>
          <a:xfrm>
            <a:off x="260278" y="739738"/>
            <a:ext cx="11671443" cy="66139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ADM.</a:t>
            </a: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01.4</a:t>
            </a:r>
            <a:r>
              <a:rPr lang="en-US">
                <a:solidFill>
                  <a:schemeClr val="tx1"/>
                </a:solidFill>
                <a:latin typeface="Calibri" panose="020F0502020204030204"/>
              </a:rPr>
              <a:t>:</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Disclosure of Criminal convictions, including disclosure of criminal convictions for Governing Body members.</a:t>
            </a: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Question P-S-CE </a:t>
            </a:r>
            <a:r>
              <a:rPr lang="en-US" b="1" i="1">
                <a:solidFill>
                  <a:schemeClr val="tx1"/>
                </a:solidFill>
              </a:rPr>
              <a:t>(CE-Both,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a:t>
            </a:r>
            <a:r>
              <a:rPr lang="en-US" b="1" i="1" noProof="0">
                <a:solidFill>
                  <a:schemeClr val="tx1"/>
                </a:solidFill>
                <a:latin typeface="Calibri" panose="020F0502020204030204"/>
              </a:rPr>
              <a:t> </a:t>
            </a:r>
            <a:r>
              <a:rPr lang="en-US" noProof="0">
                <a:solidFill>
                  <a:schemeClr val="tx1"/>
                </a:solidFill>
                <a:latin typeface="Calibri" panose="020F0502020204030204"/>
              </a:rPr>
              <a:t>Did any of the members of the provider’s leadership team, including Governing Body/owners, have criminal convictions? </a:t>
            </a:r>
            <a:endParaRPr kumimoji="0" lang="en-US" sz="1800" b="0" i="0" u="none" strike="sng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lang="en-US" i="1" noProof="0">
                <a:solidFill>
                  <a:schemeClr val="tx1"/>
                </a:solidFill>
                <a:latin typeface="Calibri" panose="020F0502020204030204"/>
              </a:rPr>
              <a:t>[</a:t>
            </a:r>
            <a:r>
              <a:rPr kumimoji="0" lang="en-US" sz="1800" b="0" i="1" u="none" strike="noStrike" kern="1200" cap="none" spc="0" normalizeH="0" baseline="0" noProof="0">
                <a:ln>
                  <a:noFill/>
                </a:ln>
                <a:solidFill>
                  <a:schemeClr val="tx1"/>
                </a:solidFill>
                <a:effectLst/>
                <a:uLnTx/>
                <a:uFillTx/>
                <a:latin typeface="Calibri" panose="020F0502020204030204"/>
                <a:ea typeface="+mn-ea"/>
                <a:cs typeface="+mn-cs"/>
              </a:rPr>
              <a:t>If Yes]</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Question </a:t>
            </a:r>
            <a:r>
              <a:rPr lang="en-US" b="1" i="1">
                <a:solidFill>
                  <a:schemeClr val="tx1"/>
                </a:solidFill>
              </a:rPr>
              <a:t>P-S-CE (CE-Both, CE-M, CE-DD):</a:t>
            </a:r>
            <a:r>
              <a:rPr lang="en-US" b="1" i="1" noProof="0">
                <a:solidFill>
                  <a:schemeClr val="tx1"/>
                </a:solidFill>
                <a:latin typeface="Calibri" panose="020F0502020204030204"/>
              </a:rPr>
              <a:t> </a:t>
            </a:r>
            <a:r>
              <a:rPr lang="en-US" noProof="0">
                <a:solidFill>
                  <a:schemeClr val="tx1"/>
                </a:solidFill>
                <a:latin typeface="Calibri" panose="020F0502020204030204"/>
              </a:rPr>
              <a:t>Use the table below to list the first and last names</a:t>
            </a:r>
            <a:r>
              <a:rPr lang="en-US">
                <a:solidFill>
                  <a:schemeClr val="tx1"/>
                </a:solidFill>
                <a:latin typeface="Calibri" panose="020F0502020204030204"/>
              </a:rPr>
              <a:t> and position title</a:t>
            </a:r>
            <a:r>
              <a:rPr lang="en-US" noProof="0">
                <a:solidFill>
                  <a:schemeClr val="tx1"/>
                </a:solidFill>
                <a:latin typeface="Calibri" panose="020F0502020204030204"/>
              </a:rPr>
              <a:t> of leadership or Governing Body members/owners who have had criminal convictions. Include when the incident occurred and the current status.</a:t>
            </a:r>
            <a:endParaRPr lang="en-US" noProof="0">
              <a:solidFill>
                <a:schemeClr val="tx1"/>
              </a:solidFill>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trike="sngStrike"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5BCAC2F-1DC2-D801-2CB1-6AAD9BC1B299}"/>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Administration</a:t>
            </a:r>
          </a:p>
        </p:txBody>
      </p:sp>
      <p:graphicFrame>
        <p:nvGraphicFramePr>
          <p:cNvPr id="2" name="Table 1">
            <a:extLst>
              <a:ext uri="{FF2B5EF4-FFF2-40B4-BE49-F238E27FC236}">
                <a16:creationId xmlns:a16="http://schemas.microsoft.com/office/drawing/2014/main" id="{62587CC3-46D4-5F2C-D73C-8E55E0A6D71C}"/>
              </a:ext>
            </a:extLst>
          </p:cNvPr>
          <p:cNvGraphicFramePr>
            <a:graphicFrameLocks noGrp="1"/>
          </p:cNvGraphicFramePr>
          <p:nvPr>
            <p:extLst>
              <p:ext uri="{D42A27DB-BD31-4B8C-83A1-F6EECF244321}">
                <p14:modId xmlns:p14="http://schemas.microsoft.com/office/powerpoint/2010/main" val="3796515511"/>
              </p:ext>
            </p:extLst>
          </p:nvPr>
        </p:nvGraphicFramePr>
        <p:xfrm>
          <a:off x="349321" y="5005742"/>
          <a:ext cx="10740072" cy="1112520"/>
        </p:xfrm>
        <a:graphic>
          <a:graphicData uri="http://schemas.openxmlformats.org/drawingml/2006/table">
            <a:tbl>
              <a:tblPr firstRow="1" bandRow="1">
                <a:tableStyleId>{5C22544A-7EE6-4342-B048-85BDC9FD1C3A}</a:tableStyleId>
              </a:tblPr>
              <a:tblGrid>
                <a:gridCol w="1452974">
                  <a:extLst>
                    <a:ext uri="{9D8B030D-6E8A-4147-A177-3AD203B41FA5}">
                      <a16:colId xmlns:a16="http://schemas.microsoft.com/office/drawing/2014/main" val="3451976890"/>
                    </a:ext>
                  </a:extLst>
                </a:gridCol>
                <a:gridCol w="1713904">
                  <a:extLst>
                    <a:ext uri="{9D8B030D-6E8A-4147-A177-3AD203B41FA5}">
                      <a16:colId xmlns:a16="http://schemas.microsoft.com/office/drawing/2014/main" val="3072613952"/>
                    </a:ext>
                  </a:extLst>
                </a:gridCol>
                <a:gridCol w="2499360">
                  <a:extLst>
                    <a:ext uri="{9D8B030D-6E8A-4147-A177-3AD203B41FA5}">
                      <a16:colId xmlns:a16="http://schemas.microsoft.com/office/drawing/2014/main" val="2180940965"/>
                    </a:ext>
                  </a:extLst>
                </a:gridCol>
                <a:gridCol w="2536917">
                  <a:extLst>
                    <a:ext uri="{9D8B030D-6E8A-4147-A177-3AD203B41FA5}">
                      <a16:colId xmlns:a16="http://schemas.microsoft.com/office/drawing/2014/main" val="4185063802"/>
                    </a:ext>
                  </a:extLst>
                </a:gridCol>
                <a:gridCol w="2536917">
                  <a:extLst>
                    <a:ext uri="{9D8B030D-6E8A-4147-A177-3AD203B41FA5}">
                      <a16:colId xmlns:a16="http://schemas.microsoft.com/office/drawing/2014/main" val="2104564415"/>
                    </a:ext>
                  </a:extLst>
                </a:gridCol>
              </a:tblGrid>
              <a:tr h="370840">
                <a:tc>
                  <a:txBody>
                    <a:bodyPr/>
                    <a:lstStyle/>
                    <a:p>
                      <a:r>
                        <a:rPr lang="en-US" sz="1400" noProof="0">
                          <a:solidFill>
                            <a:schemeClr val="bg1"/>
                          </a:solidFill>
                        </a:rPr>
                        <a:t>First Name</a:t>
                      </a:r>
                      <a:endParaRPr lang="en-US" sz="1400" strike="sngStrike" noProof="0">
                        <a:solidFill>
                          <a:schemeClr val="bg1"/>
                        </a:solidFill>
                      </a:endParaRPr>
                    </a:p>
                  </a:txBody>
                  <a:tcPr/>
                </a:tc>
                <a:tc>
                  <a:txBody>
                    <a:bodyPr/>
                    <a:lstStyle/>
                    <a:p>
                      <a:r>
                        <a:rPr lang="en-US" sz="1400" noProof="0">
                          <a:solidFill>
                            <a:schemeClr val="bg1"/>
                          </a:solidFill>
                        </a:rPr>
                        <a:t>Last Name</a:t>
                      </a:r>
                      <a:endParaRPr lang="en-US" sz="1400" strike="sngStrike" noProof="0">
                        <a:solidFill>
                          <a:schemeClr val="bg1"/>
                        </a:solidFill>
                      </a:endParaRPr>
                    </a:p>
                  </a:txBody>
                  <a:tcPr/>
                </a:tc>
                <a:tc>
                  <a:txBody>
                    <a:bodyPr/>
                    <a:lstStyle/>
                    <a:p>
                      <a:r>
                        <a:rPr lang="en-US" sz="1400" noProof="0">
                          <a:solidFill>
                            <a:schemeClr val="bg1"/>
                          </a:solidFill>
                        </a:rPr>
                        <a:t>Position Title</a:t>
                      </a:r>
                      <a:endParaRPr lang="en-US" sz="1400" strike="sngStrike" noProof="0">
                        <a:solidFill>
                          <a:schemeClr val="bg1"/>
                        </a:solidFill>
                      </a:endParaRPr>
                    </a:p>
                  </a:txBody>
                  <a:tcPr/>
                </a:tc>
                <a:tc>
                  <a:txBody>
                    <a:bodyPr/>
                    <a:lstStyle/>
                    <a:p>
                      <a:r>
                        <a:rPr lang="en-US" sz="1400" strike="noStrike" noProof="0">
                          <a:solidFill>
                            <a:schemeClr val="bg1"/>
                          </a:solidFill>
                        </a:rPr>
                        <a:t>Date of Incident</a:t>
                      </a:r>
                      <a:endParaRPr lang="en-US" sz="1400" strike="sngStrike" noProof="0">
                        <a:solidFill>
                          <a:schemeClr val="bg1"/>
                        </a:solidFill>
                      </a:endParaRPr>
                    </a:p>
                  </a:txBody>
                  <a:tcPr/>
                </a:tc>
                <a:tc>
                  <a:txBody>
                    <a:bodyPr/>
                    <a:lstStyle/>
                    <a:p>
                      <a:r>
                        <a:rPr lang="en-US" sz="1400" noProof="0">
                          <a:solidFill>
                            <a:schemeClr val="bg1"/>
                          </a:solidFill>
                        </a:rPr>
                        <a:t>Status of Incident Charges</a:t>
                      </a:r>
                    </a:p>
                  </a:txBody>
                  <a:tcPr/>
                </a:tc>
                <a:extLst>
                  <a:ext uri="{0D108BD9-81ED-4DB2-BD59-A6C34878D82A}">
                    <a16:rowId xmlns:a16="http://schemas.microsoft.com/office/drawing/2014/main" val="2778581116"/>
                  </a:ext>
                </a:extLst>
              </a:tr>
              <a:tr h="370840">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extLst>
                  <a:ext uri="{0D108BD9-81ED-4DB2-BD59-A6C34878D82A}">
                    <a16:rowId xmlns:a16="http://schemas.microsoft.com/office/drawing/2014/main" val="2690369314"/>
                  </a:ext>
                </a:extLst>
              </a:tr>
              <a:tr h="370840">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extLst>
                  <a:ext uri="{0D108BD9-81ED-4DB2-BD59-A6C34878D82A}">
                    <a16:rowId xmlns:a16="http://schemas.microsoft.com/office/drawing/2014/main" val="2222636350"/>
                  </a:ext>
                </a:extLst>
              </a:tr>
            </a:tbl>
          </a:graphicData>
        </a:graphic>
      </p:graphicFrame>
      <p:sp>
        <p:nvSpPr>
          <p:cNvPr id="24" name="Rectangle: Rounded Corners 23">
            <a:extLst>
              <a:ext uri="{FF2B5EF4-FFF2-40B4-BE49-F238E27FC236}">
                <a16:creationId xmlns:a16="http://schemas.microsoft.com/office/drawing/2014/main" id="{62BBA146-C5BB-1F53-C757-902027024426}"/>
              </a:ext>
            </a:extLst>
          </p:cNvPr>
          <p:cNvSpPr/>
          <p:nvPr/>
        </p:nvSpPr>
        <p:spPr bwMode="gray">
          <a:xfrm>
            <a:off x="10793958" y="552350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8</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35D1ACE9-9FE4-6140-5405-A2F223478DBD}"/>
              </a:ext>
            </a:extLst>
          </p:cNvPr>
          <p:cNvSpPr/>
          <p:nvPr/>
        </p:nvSpPr>
        <p:spPr>
          <a:xfrm>
            <a:off x="415769" y="3137180"/>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TextBox 4">
            <a:extLst>
              <a:ext uri="{FF2B5EF4-FFF2-40B4-BE49-F238E27FC236}">
                <a16:creationId xmlns:a16="http://schemas.microsoft.com/office/drawing/2014/main" id="{31134B7E-4AAC-AFF0-49F2-2BD4C5769FC9}"/>
              </a:ext>
            </a:extLst>
          </p:cNvPr>
          <p:cNvSpPr txBox="1"/>
          <p:nvPr/>
        </p:nvSpPr>
        <p:spPr>
          <a:xfrm>
            <a:off x="675261" y="3082260"/>
            <a:ext cx="2458995" cy="369332"/>
          </a:xfrm>
          <a:prstGeom prst="rect">
            <a:avLst/>
          </a:prstGeom>
          <a:noFill/>
        </p:spPr>
        <p:txBody>
          <a:bodyPr wrap="square" rtlCol="0">
            <a:spAutoFit/>
          </a:bodyPr>
          <a:lstStyle/>
          <a:p>
            <a:r>
              <a:rPr lang="en-US" noProof="0"/>
              <a:t>Yes</a:t>
            </a:r>
          </a:p>
        </p:txBody>
      </p:sp>
      <p:sp>
        <p:nvSpPr>
          <p:cNvPr id="7" name="Oval 6">
            <a:extLst>
              <a:ext uri="{FF2B5EF4-FFF2-40B4-BE49-F238E27FC236}">
                <a16:creationId xmlns:a16="http://schemas.microsoft.com/office/drawing/2014/main" id="{E2258307-F645-AA22-5325-B4791B9CB51D}"/>
              </a:ext>
            </a:extLst>
          </p:cNvPr>
          <p:cNvSpPr/>
          <p:nvPr/>
        </p:nvSpPr>
        <p:spPr>
          <a:xfrm>
            <a:off x="415769" y="3613765"/>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TextBox 7">
            <a:extLst>
              <a:ext uri="{FF2B5EF4-FFF2-40B4-BE49-F238E27FC236}">
                <a16:creationId xmlns:a16="http://schemas.microsoft.com/office/drawing/2014/main" id="{142CF9F7-9107-0C02-3C9A-F08B41438200}"/>
              </a:ext>
            </a:extLst>
          </p:cNvPr>
          <p:cNvSpPr txBox="1"/>
          <p:nvPr/>
        </p:nvSpPr>
        <p:spPr>
          <a:xfrm>
            <a:off x="675261" y="3558845"/>
            <a:ext cx="2458995" cy="369332"/>
          </a:xfrm>
          <a:prstGeom prst="rect">
            <a:avLst/>
          </a:prstGeom>
          <a:noFill/>
        </p:spPr>
        <p:txBody>
          <a:bodyPr wrap="square" rtlCol="0">
            <a:spAutoFit/>
          </a:bodyPr>
          <a:lstStyle/>
          <a:p>
            <a:r>
              <a:rPr lang="en-US" noProof="0"/>
              <a:t>No</a:t>
            </a:r>
          </a:p>
        </p:txBody>
      </p:sp>
      <p:sp>
        <p:nvSpPr>
          <p:cNvPr id="10" name="Rectangle: Rounded Corners 9">
            <a:extLst>
              <a:ext uri="{FF2B5EF4-FFF2-40B4-BE49-F238E27FC236}">
                <a16:creationId xmlns:a16="http://schemas.microsoft.com/office/drawing/2014/main" id="{198AF432-7352-9CDE-5BA9-B7E854F88058}"/>
              </a:ext>
            </a:extLst>
          </p:cNvPr>
          <p:cNvSpPr/>
          <p:nvPr/>
        </p:nvSpPr>
        <p:spPr bwMode="gray">
          <a:xfrm>
            <a:off x="1318053" y="333628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1" name="Table 10">
            <a:extLst>
              <a:ext uri="{FF2B5EF4-FFF2-40B4-BE49-F238E27FC236}">
                <a16:creationId xmlns:a16="http://schemas.microsoft.com/office/drawing/2014/main" id="{899BA22D-24FD-10E9-16CF-08D8C0F9617D}"/>
              </a:ext>
            </a:extLst>
          </p:cNvPr>
          <p:cNvGraphicFramePr>
            <a:graphicFrameLocks noGrp="1"/>
          </p:cNvGraphicFramePr>
          <p:nvPr>
            <p:extLst>
              <p:ext uri="{D42A27DB-BD31-4B8C-83A1-F6EECF244321}">
                <p14:modId xmlns:p14="http://schemas.microsoft.com/office/powerpoint/2010/main" val="1724016609"/>
              </p:ext>
            </p:extLst>
          </p:nvPr>
        </p:nvGraphicFramePr>
        <p:xfrm>
          <a:off x="7944951" y="6244907"/>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en-US" sz="1200" noProof="0"/>
                        <a:t>Single Choice</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0283792"/>
                  </a:ext>
                </a:extLst>
              </a:tr>
              <a:tr h="365760">
                <a:tc>
                  <a:txBody>
                    <a:bodyPr/>
                    <a:lstStyle/>
                    <a:p>
                      <a:r>
                        <a:rPr lang="en-US" sz="1200" noProof="0"/>
                        <a:t>8</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tc>
                  <a:txBody>
                    <a:bodyPr/>
                    <a:lstStyle/>
                    <a:p>
                      <a:r>
                        <a:rPr lang="en-US" sz="1200" noProof="0"/>
                        <a:t>Tabular Response (text)</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972388208"/>
                  </a:ext>
                </a:extLst>
              </a:tr>
            </a:tbl>
          </a:graphicData>
        </a:graphic>
      </p:graphicFrame>
      <p:sp>
        <p:nvSpPr>
          <p:cNvPr id="3" name="Arrow: Pentagon 2">
            <a:extLst>
              <a:ext uri="{FF2B5EF4-FFF2-40B4-BE49-F238E27FC236}">
                <a16:creationId xmlns:a16="http://schemas.microsoft.com/office/drawing/2014/main" id="{49858CEA-2575-A8D9-D245-3C73D9A254BF}"/>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2293569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9"/>
            <a:ext cx="11671443" cy="1255274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ADM.01.5:</a:t>
            </a:r>
            <a:r>
              <a:rPr lang="en-US" b="1" noProof="0">
                <a:solidFill>
                  <a:prstClr val="black"/>
                </a:solidFill>
                <a:latin typeface="Calibri" panose="020F0502020204030204"/>
              </a:rPr>
              <a:t> </a:t>
            </a:r>
            <a:r>
              <a:rPr lang="en-US">
                <a:solidFill>
                  <a:schemeClr val="tx1"/>
                </a:solidFill>
              </a:rPr>
              <a:t>Disclosure of history of license revocation or nonrenewal by other Pennsylvania DHS programs and/or by other states in which provider, and corporate affiliates, render services to individuals with intellectual and developmental disabilities, if applicable.  This applies to any MPI operated by the provider or the provider's corporate affiliates. </a:t>
            </a:r>
          </a:p>
          <a:p>
            <a:pPr lvl="0">
              <a:defRPr/>
            </a:pPr>
            <a:endParaRPr lang="en-US" noProof="0">
              <a:solidFill>
                <a:schemeClr val="tx1"/>
              </a:solidFill>
              <a:latin typeface="Calibri" panose="020F0502020204030204"/>
            </a:endParaRPr>
          </a:p>
          <a:p>
            <a:pPr>
              <a:defRPr/>
            </a:pPr>
            <a:r>
              <a:rPr lang="en-US" b="1" i="1">
                <a:solidFill>
                  <a:schemeClr val="tx1"/>
                </a:solidFill>
              </a:rPr>
              <a:t>Question P-S-CE (CE-Both, CE-M, CE-DD): </a:t>
            </a:r>
            <a:r>
              <a:rPr lang="en-US">
                <a:solidFill>
                  <a:schemeClr val="tx1"/>
                </a:solidFill>
              </a:rPr>
              <a:t>Has the provider (or corporate affiliates) been subject to license revocation or nonrenewal by other Pennsylvania DHS programs in which the agency renders services to individuals with intellectual and developmental disabilities?</a:t>
            </a:r>
            <a:endParaRPr lang="en-US" strike="sngStrike">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lvl="0">
              <a:defRPr/>
            </a:pPr>
            <a:r>
              <a:rPr lang="en-US" noProof="0">
                <a:solidFill>
                  <a:schemeClr val="tx1"/>
                </a:solidFill>
                <a:latin typeface="Calibri" panose="020F0502020204030204"/>
              </a:rPr>
              <a:t>[</a:t>
            </a:r>
            <a:r>
              <a:rPr lang="en-US" i="1" noProof="0">
                <a:solidFill>
                  <a:schemeClr val="tx1"/>
                </a:solidFill>
                <a:latin typeface="Calibri" panose="020F0502020204030204"/>
              </a:rPr>
              <a:t>If yes] </a:t>
            </a:r>
            <a:r>
              <a:rPr lang="en-US" b="1" i="1">
                <a:solidFill>
                  <a:schemeClr val="tx1"/>
                </a:solidFill>
              </a:rPr>
              <a:t>Question P-S-CE (CE-Both, CE-M, CE-DD)</a:t>
            </a:r>
            <a:r>
              <a:rPr lang="en-US" b="1" i="1" noProof="0">
                <a:solidFill>
                  <a:schemeClr val="tx1"/>
                </a:solidFill>
                <a:latin typeface="Calibri" panose="020F0502020204030204"/>
              </a:rPr>
              <a:t>: </a:t>
            </a:r>
            <a:r>
              <a:rPr lang="en-US" noProof="0">
                <a:solidFill>
                  <a:schemeClr val="tx1"/>
                </a:solidFill>
                <a:latin typeface="Calibri" panose="020F0502020204030204"/>
              </a:rPr>
              <a:t>Provide a written description that includes why these actions were issued, which PA DHS program issued them, and the date of these actions.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lvl="0">
              <a:defRPr/>
            </a:pPr>
            <a:r>
              <a:rPr lang="en-US" noProof="0">
                <a:solidFill>
                  <a:schemeClr val="tx1"/>
                </a:solidFill>
                <a:latin typeface="Calibri" panose="020F0502020204030204"/>
              </a:rPr>
              <a:t>[</a:t>
            </a:r>
            <a:r>
              <a:rPr lang="en-US" i="1" noProof="0">
                <a:solidFill>
                  <a:schemeClr val="tx1"/>
                </a:solidFill>
                <a:latin typeface="Calibri" panose="020F0502020204030204"/>
              </a:rPr>
              <a:t>If Yes] </a:t>
            </a:r>
            <a:r>
              <a:rPr lang="en-US" b="1" i="1">
                <a:solidFill>
                  <a:schemeClr val="tx1"/>
                </a:solidFill>
              </a:rPr>
              <a:t>Question P-S-CE (CE-Both, CE-M, CE-DD)</a:t>
            </a:r>
            <a:r>
              <a:rPr lang="en-US" b="1" i="1" noProof="0">
                <a:solidFill>
                  <a:schemeClr val="tx1"/>
                </a:solidFill>
                <a:latin typeface="Calibri" panose="020F0502020204030204"/>
              </a:rPr>
              <a:t>: </a:t>
            </a:r>
            <a:r>
              <a:rPr lang="en-US" noProof="0">
                <a:solidFill>
                  <a:schemeClr val="tx1"/>
                </a:solidFill>
                <a:latin typeface="Calibri" panose="020F0502020204030204"/>
              </a:rPr>
              <a:t>Have these issues been resolved? If not, is there a mitigation plan in place to resolve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lvl="0">
              <a:defRPr/>
            </a:pPr>
            <a:r>
              <a:rPr lang="en-US" b="1" i="1">
                <a:solidFill>
                  <a:schemeClr val="tx1"/>
                </a:solidFill>
              </a:rPr>
              <a:t>[If No] Question P-S-CE (CE-Both, CE-M, CE-DD): </a:t>
            </a:r>
            <a:r>
              <a:rPr lang="en-US">
                <a:solidFill>
                  <a:schemeClr val="tx1"/>
                </a:solidFill>
              </a:rPr>
              <a:t>Has the provider (or corporate affiliates) been subject to license revocation or nonrenewal </a:t>
            </a:r>
            <a:r>
              <a:rPr lang="en-US" noProof="0">
                <a:solidFill>
                  <a:schemeClr val="tx1"/>
                </a:solidFill>
                <a:latin typeface="Calibri" panose="020F0502020204030204"/>
              </a:rPr>
              <a:t>in other states in which the agency renders services to individuals with intellectual and developmental disabilities?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lang="en-US" noProof="0">
                <a:solidFill>
                  <a:schemeClr val="tx1"/>
                </a:solidFill>
                <a:latin typeface="Calibri" panose="020F0502020204030204"/>
              </a:rPr>
              <a:t>[</a:t>
            </a:r>
            <a:r>
              <a:rPr lang="en-US" i="1" noProof="0">
                <a:solidFill>
                  <a:schemeClr val="tx1"/>
                </a:solidFill>
                <a:latin typeface="Calibri" panose="020F0502020204030204"/>
              </a:rPr>
              <a:t>If Yes] </a:t>
            </a:r>
            <a:r>
              <a:rPr lang="en-US" b="1" i="1">
                <a:solidFill>
                  <a:schemeClr val="tx1"/>
                </a:solidFill>
              </a:rPr>
              <a:t>Question P-S-CE </a:t>
            </a:r>
            <a:r>
              <a:rPr lang="en-US" b="1" i="1" noProof="0">
                <a:solidFill>
                  <a:schemeClr val="tx1"/>
                </a:solidFill>
                <a:latin typeface="Calibri" panose="020F0502020204030204"/>
              </a:rPr>
              <a:t>: </a:t>
            </a:r>
            <a:r>
              <a:rPr lang="en-US" noProof="0">
                <a:solidFill>
                  <a:schemeClr val="tx1"/>
                </a:solidFill>
                <a:latin typeface="Calibri" panose="020F0502020204030204"/>
              </a:rPr>
              <a:t>Provide a written description that includes why these actions were issued, which other state program issued them, and the date of these actions.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lvl="0">
              <a:defRPr/>
            </a:pPr>
            <a:r>
              <a:rPr lang="en-US" noProof="0">
                <a:solidFill>
                  <a:schemeClr val="tx1"/>
                </a:solidFill>
                <a:latin typeface="Calibri" panose="020F0502020204030204"/>
              </a:rPr>
              <a:t>[</a:t>
            </a:r>
            <a:r>
              <a:rPr lang="en-US" i="1" noProof="0">
                <a:solidFill>
                  <a:schemeClr val="tx1"/>
                </a:solidFill>
                <a:latin typeface="Calibri" panose="020F0502020204030204"/>
              </a:rPr>
              <a:t>If Yes] </a:t>
            </a:r>
            <a:r>
              <a:rPr lang="en-US" b="1" i="1">
                <a:solidFill>
                  <a:schemeClr val="tx1"/>
                </a:solidFill>
              </a:rPr>
              <a:t>Question P-S-CE </a:t>
            </a:r>
            <a:r>
              <a:rPr lang="en-US" b="1" i="1" noProof="0">
                <a:solidFill>
                  <a:schemeClr val="tx1"/>
                </a:solidFill>
                <a:latin typeface="Calibri" panose="020F0502020204030204"/>
              </a:rPr>
              <a:t>: </a:t>
            </a:r>
            <a:r>
              <a:rPr lang="en-US" noProof="0">
                <a:solidFill>
                  <a:schemeClr val="tx1"/>
                </a:solidFill>
                <a:latin typeface="Calibri" panose="020F0502020204030204"/>
              </a:rPr>
              <a:t>Have these issues been resolved? If not, is there a mitigation plan in place to resolve them?</a:t>
            </a: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Administration</a:t>
            </a:r>
          </a:p>
        </p:txBody>
      </p:sp>
      <p:sp>
        <p:nvSpPr>
          <p:cNvPr id="2" name="Oval 1">
            <a:extLst>
              <a:ext uri="{FF2B5EF4-FFF2-40B4-BE49-F238E27FC236}">
                <a16:creationId xmlns:a16="http://schemas.microsoft.com/office/drawing/2014/main" id="{A78284C0-F1CE-101D-CE6F-47080FEA8655}"/>
              </a:ext>
            </a:extLst>
          </p:cNvPr>
          <p:cNvSpPr/>
          <p:nvPr/>
        </p:nvSpPr>
        <p:spPr>
          <a:xfrm>
            <a:off x="415769" y="3906987"/>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4" name="TextBox 3">
            <a:extLst>
              <a:ext uri="{FF2B5EF4-FFF2-40B4-BE49-F238E27FC236}">
                <a16:creationId xmlns:a16="http://schemas.microsoft.com/office/drawing/2014/main" id="{B008BEAF-6251-D8E5-795B-CB7E06ABBDFB}"/>
              </a:ext>
            </a:extLst>
          </p:cNvPr>
          <p:cNvSpPr txBox="1"/>
          <p:nvPr/>
        </p:nvSpPr>
        <p:spPr>
          <a:xfrm>
            <a:off x="675261" y="3852067"/>
            <a:ext cx="2458995" cy="369332"/>
          </a:xfrm>
          <a:prstGeom prst="rect">
            <a:avLst/>
          </a:prstGeom>
          <a:noFill/>
        </p:spPr>
        <p:txBody>
          <a:bodyPr wrap="square" rtlCol="0">
            <a:spAutoFit/>
          </a:bodyPr>
          <a:lstStyle/>
          <a:p>
            <a:r>
              <a:rPr lang="en-US" noProof="0"/>
              <a:t>Yes</a:t>
            </a:r>
          </a:p>
        </p:txBody>
      </p:sp>
      <p:sp>
        <p:nvSpPr>
          <p:cNvPr id="8" name="Oval 7">
            <a:extLst>
              <a:ext uri="{FF2B5EF4-FFF2-40B4-BE49-F238E27FC236}">
                <a16:creationId xmlns:a16="http://schemas.microsoft.com/office/drawing/2014/main" id="{4338FC6B-46A9-06BC-2459-B095BC3EECBB}"/>
              </a:ext>
            </a:extLst>
          </p:cNvPr>
          <p:cNvSpPr/>
          <p:nvPr/>
        </p:nvSpPr>
        <p:spPr>
          <a:xfrm>
            <a:off x="415769" y="4383572"/>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TextBox 9">
            <a:extLst>
              <a:ext uri="{FF2B5EF4-FFF2-40B4-BE49-F238E27FC236}">
                <a16:creationId xmlns:a16="http://schemas.microsoft.com/office/drawing/2014/main" id="{609F785A-1451-A8E5-8E11-94AA02D9867E}"/>
              </a:ext>
            </a:extLst>
          </p:cNvPr>
          <p:cNvSpPr txBox="1"/>
          <p:nvPr/>
        </p:nvSpPr>
        <p:spPr>
          <a:xfrm>
            <a:off x="675261" y="4328652"/>
            <a:ext cx="2458995" cy="369332"/>
          </a:xfrm>
          <a:prstGeom prst="rect">
            <a:avLst/>
          </a:prstGeom>
          <a:noFill/>
        </p:spPr>
        <p:txBody>
          <a:bodyPr wrap="square" rtlCol="0">
            <a:spAutoFit/>
          </a:bodyPr>
          <a:lstStyle/>
          <a:p>
            <a:r>
              <a:rPr lang="en-US" noProof="0"/>
              <a:t>No</a:t>
            </a:r>
          </a:p>
        </p:txBody>
      </p:sp>
      <p:sp>
        <p:nvSpPr>
          <p:cNvPr id="11" name="Rectangle: Rounded Corners 10">
            <a:extLst>
              <a:ext uri="{FF2B5EF4-FFF2-40B4-BE49-F238E27FC236}">
                <a16:creationId xmlns:a16="http://schemas.microsoft.com/office/drawing/2014/main" id="{65C6255E-C5D0-C423-191D-6C916B0D327E}"/>
              </a:ext>
            </a:extLst>
          </p:cNvPr>
          <p:cNvSpPr/>
          <p:nvPr/>
        </p:nvSpPr>
        <p:spPr bwMode="gray">
          <a:xfrm>
            <a:off x="1318053" y="410608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6</a:t>
            </a:r>
          </a:p>
        </p:txBody>
      </p:sp>
      <p:sp>
        <p:nvSpPr>
          <p:cNvPr id="5" name="Rectangle 4">
            <a:extLst>
              <a:ext uri="{FF2B5EF4-FFF2-40B4-BE49-F238E27FC236}">
                <a16:creationId xmlns:a16="http://schemas.microsoft.com/office/drawing/2014/main" id="{70D6180A-6F64-FEC9-2EE8-C624B76AB61F}"/>
              </a:ext>
            </a:extLst>
          </p:cNvPr>
          <p:cNvSpPr/>
          <p:nvPr/>
        </p:nvSpPr>
        <p:spPr>
          <a:xfrm>
            <a:off x="349320" y="5544254"/>
            <a:ext cx="5890115" cy="83775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2" name="Table 11">
            <a:extLst>
              <a:ext uri="{FF2B5EF4-FFF2-40B4-BE49-F238E27FC236}">
                <a16:creationId xmlns:a16="http://schemas.microsoft.com/office/drawing/2014/main" id="{42D2F09B-8CDB-F93D-58A7-B296D5327E80}"/>
              </a:ext>
            </a:extLst>
          </p:cNvPr>
          <p:cNvGraphicFramePr>
            <a:graphicFrameLocks noGrp="1"/>
          </p:cNvGraphicFramePr>
          <p:nvPr>
            <p:extLst>
              <p:ext uri="{D42A27DB-BD31-4B8C-83A1-F6EECF244321}">
                <p14:modId xmlns:p14="http://schemas.microsoft.com/office/powerpoint/2010/main" val="1172864106"/>
              </p:ext>
            </p:extLst>
          </p:nvPr>
        </p:nvGraphicFramePr>
        <p:xfrm>
          <a:off x="8076295" y="12179015"/>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en-US" sz="1200" noProof="0"/>
                        <a:t>Single Choice</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0283792"/>
                  </a:ext>
                </a:extLst>
              </a:tr>
              <a:tr h="365760">
                <a:tc>
                  <a:txBody>
                    <a:bodyPr/>
                    <a:lstStyle/>
                    <a:p>
                      <a:r>
                        <a:rPr lang="en-US" sz="1200" noProof="0"/>
                        <a:t>4</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noProof="0"/>
                        <a:t>Open Response (long)</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972388208"/>
                  </a:ext>
                </a:extLst>
              </a:tr>
            </a:tbl>
          </a:graphicData>
        </a:graphic>
      </p:graphicFrame>
      <p:sp>
        <p:nvSpPr>
          <p:cNvPr id="18" name="Rectangle 17">
            <a:extLst>
              <a:ext uri="{FF2B5EF4-FFF2-40B4-BE49-F238E27FC236}">
                <a16:creationId xmlns:a16="http://schemas.microsoft.com/office/drawing/2014/main" id="{E6331942-55CA-18E2-D257-B935FCA4212D}"/>
              </a:ext>
            </a:extLst>
          </p:cNvPr>
          <p:cNvSpPr/>
          <p:nvPr/>
        </p:nvSpPr>
        <p:spPr>
          <a:xfrm>
            <a:off x="349320" y="7178324"/>
            <a:ext cx="5890115" cy="83775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Rounded Corners 18">
            <a:extLst>
              <a:ext uri="{FF2B5EF4-FFF2-40B4-BE49-F238E27FC236}">
                <a16:creationId xmlns:a16="http://schemas.microsoft.com/office/drawing/2014/main" id="{B7AA460E-3CB3-635F-AE3E-CD4F092603EE}"/>
              </a:ext>
            </a:extLst>
          </p:cNvPr>
          <p:cNvSpPr/>
          <p:nvPr/>
        </p:nvSpPr>
        <p:spPr bwMode="gray">
          <a:xfrm>
            <a:off x="6071635" y="741932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4</a:t>
            </a:r>
          </a:p>
        </p:txBody>
      </p:sp>
      <p:sp>
        <p:nvSpPr>
          <p:cNvPr id="3" name="Arrow: Pentagon 2">
            <a:extLst>
              <a:ext uri="{FF2B5EF4-FFF2-40B4-BE49-F238E27FC236}">
                <a16:creationId xmlns:a16="http://schemas.microsoft.com/office/drawing/2014/main" id="{8050C1F4-2C4F-5B39-ACAC-5BC3F35A8ED8}"/>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Oval 14">
            <a:extLst>
              <a:ext uri="{FF2B5EF4-FFF2-40B4-BE49-F238E27FC236}">
                <a16:creationId xmlns:a16="http://schemas.microsoft.com/office/drawing/2014/main" id="{1EED12DB-9F57-CC17-135F-ECAC2008FDB3}"/>
              </a:ext>
            </a:extLst>
          </p:cNvPr>
          <p:cNvSpPr/>
          <p:nvPr/>
        </p:nvSpPr>
        <p:spPr>
          <a:xfrm>
            <a:off x="415769" y="9158419"/>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TextBox 15">
            <a:extLst>
              <a:ext uri="{FF2B5EF4-FFF2-40B4-BE49-F238E27FC236}">
                <a16:creationId xmlns:a16="http://schemas.microsoft.com/office/drawing/2014/main" id="{D2E89C3A-EFB7-BC04-1B16-37EB5D22399C}"/>
              </a:ext>
            </a:extLst>
          </p:cNvPr>
          <p:cNvSpPr txBox="1"/>
          <p:nvPr/>
        </p:nvSpPr>
        <p:spPr>
          <a:xfrm>
            <a:off x="675261" y="9103499"/>
            <a:ext cx="2458995" cy="369332"/>
          </a:xfrm>
          <a:prstGeom prst="rect">
            <a:avLst/>
          </a:prstGeom>
          <a:noFill/>
        </p:spPr>
        <p:txBody>
          <a:bodyPr wrap="square" rtlCol="0">
            <a:spAutoFit/>
          </a:bodyPr>
          <a:lstStyle/>
          <a:p>
            <a:r>
              <a:rPr lang="en-US" noProof="0"/>
              <a:t>Yes</a:t>
            </a:r>
          </a:p>
        </p:txBody>
      </p:sp>
      <p:sp>
        <p:nvSpPr>
          <p:cNvPr id="17" name="Oval 16">
            <a:extLst>
              <a:ext uri="{FF2B5EF4-FFF2-40B4-BE49-F238E27FC236}">
                <a16:creationId xmlns:a16="http://schemas.microsoft.com/office/drawing/2014/main" id="{BF0A1871-93A7-A1FB-E898-A3F22F1DC811}"/>
              </a:ext>
            </a:extLst>
          </p:cNvPr>
          <p:cNvSpPr/>
          <p:nvPr/>
        </p:nvSpPr>
        <p:spPr>
          <a:xfrm>
            <a:off x="415769" y="9635004"/>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0" name="TextBox 19">
            <a:extLst>
              <a:ext uri="{FF2B5EF4-FFF2-40B4-BE49-F238E27FC236}">
                <a16:creationId xmlns:a16="http://schemas.microsoft.com/office/drawing/2014/main" id="{83FB22CF-6A7A-52D3-6A17-A6F157556798}"/>
              </a:ext>
            </a:extLst>
          </p:cNvPr>
          <p:cNvSpPr txBox="1"/>
          <p:nvPr/>
        </p:nvSpPr>
        <p:spPr>
          <a:xfrm>
            <a:off x="675261" y="9580084"/>
            <a:ext cx="2458995" cy="369332"/>
          </a:xfrm>
          <a:prstGeom prst="rect">
            <a:avLst/>
          </a:prstGeom>
          <a:noFill/>
        </p:spPr>
        <p:txBody>
          <a:bodyPr wrap="square" rtlCol="0">
            <a:spAutoFit/>
          </a:bodyPr>
          <a:lstStyle/>
          <a:p>
            <a:r>
              <a:rPr lang="en-US" noProof="0"/>
              <a:t>No</a:t>
            </a:r>
          </a:p>
        </p:txBody>
      </p:sp>
      <p:sp>
        <p:nvSpPr>
          <p:cNvPr id="21" name="Rectangle: Rounded Corners 20">
            <a:extLst>
              <a:ext uri="{FF2B5EF4-FFF2-40B4-BE49-F238E27FC236}">
                <a16:creationId xmlns:a16="http://schemas.microsoft.com/office/drawing/2014/main" id="{CF736776-7E17-5F51-CDC4-2BD4451B973A}"/>
              </a:ext>
            </a:extLst>
          </p:cNvPr>
          <p:cNvSpPr/>
          <p:nvPr/>
        </p:nvSpPr>
        <p:spPr bwMode="gray">
          <a:xfrm>
            <a:off x="1318053" y="935752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6</a:t>
            </a:r>
          </a:p>
        </p:txBody>
      </p:sp>
      <p:sp>
        <p:nvSpPr>
          <p:cNvPr id="22" name="Rectangle 21">
            <a:extLst>
              <a:ext uri="{FF2B5EF4-FFF2-40B4-BE49-F238E27FC236}">
                <a16:creationId xmlns:a16="http://schemas.microsoft.com/office/drawing/2014/main" id="{C5A3E42F-6FFC-E234-5E3C-BE88F8E038D8}"/>
              </a:ext>
            </a:extLst>
          </p:cNvPr>
          <p:cNvSpPr/>
          <p:nvPr/>
        </p:nvSpPr>
        <p:spPr>
          <a:xfrm>
            <a:off x="349320" y="10753636"/>
            <a:ext cx="5890115" cy="83775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Rounded Corners 22">
            <a:extLst>
              <a:ext uri="{FF2B5EF4-FFF2-40B4-BE49-F238E27FC236}">
                <a16:creationId xmlns:a16="http://schemas.microsoft.com/office/drawing/2014/main" id="{647EFEAA-2016-6C61-13C8-F40E8EC52092}"/>
              </a:ext>
            </a:extLst>
          </p:cNvPr>
          <p:cNvSpPr/>
          <p:nvPr/>
        </p:nvSpPr>
        <p:spPr bwMode="gray">
          <a:xfrm>
            <a:off x="6071635" y="1098784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4</a:t>
            </a:r>
          </a:p>
        </p:txBody>
      </p:sp>
      <p:sp>
        <p:nvSpPr>
          <p:cNvPr id="24" name="Rectangle 23">
            <a:extLst>
              <a:ext uri="{FF2B5EF4-FFF2-40B4-BE49-F238E27FC236}">
                <a16:creationId xmlns:a16="http://schemas.microsoft.com/office/drawing/2014/main" id="{9DE8EA49-F58B-FC72-2787-3B7DC25722A5}"/>
              </a:ext>
            </a:extLst>
          </p:cNvPr>
          <p:cNvSpPr/>
          <p:nvPr/>
        </p:nvSpPr>
        <p:spPr>
          <a:xfrm>
            <a:off x="349320" y="12129355"/>
            <a:ext cx="5890115" cy="83775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Rounded Corners 24">
            <a:extLst>
              <a:ext uri="{FF2B5EF4-FFF2-40B4-BE49-F238E27FC236}">
                <a16:creationId xmlns:a16="http://schemas.microsoft.com/office/drawing/2014/main" id="{72A6B8DF-36D4-A79E-BE01-81FBBC2FE203}"/>
              </a:ext>
            </a:extLst>
          </p:cNvPr>
          <p:cNvSpPr/>
          <p:nvPr/>
        </p:nvSpPr>
        <p:spPr bwMode="gray">
          <a:xfrm>
            <a:off x="6071635" y="1237035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4</a:t>
            </a:r>
          </a:p>
        </p:txBody>
      </p:sp>
      <p:sp>
        <p:nvSpPr>
          <p:cNvPr id="7" name="Rectangle: Rounded Corners 6">
            <a:extLst>
              <a:ext uri="{FF2B5EF4-FFF2-40B4-BE49-F238E27FC236}">
                <a16:creationId xmlns:a16="http://schemas.microsoft.com/office/drawing/2014/main" id="{1DB7465D-0080-65DF-D4DA-65511EABA441}"/>
              </a:ext>
            </a:extLst>
          </p:cNvPr>
          <p:cNvSpPr/>
          <p:nvPr/>
        </p:nvSpPr>
        <p:spPr bwMode="gray">
          <a:xfrm>
            <a:off x="6064095" y="580961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4</a:t>
            </a:r>
          </a:p>
        </p:txBody>
      </p:sp>
    </p:spTree>
    <p:extLst>
      <p:ext uri="{BB962C8B-B14F-4D97-AF65-F5344CB8AC3E}">
        <p14:creationId xmlns:p14="http://schemas.microsoft.com/office/powerpoint/2010/main" val="3885576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70E72-E27C-EA3A-B496-3325C86A6189}"/>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6BDC031-98C1-2B49-480B-02DB0E48EB7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9FC7F2DB-B427-DC71-3F35-FF5A4F8131D7}"/>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ADM.01.6:</a:t>
            </a:r>
            <a:r>
              <a:rPr lang="en-US" b="1" noProof="0">
                <a:solidFill>
                  <a:prstClr val="black"/>
                </a:solidFill>
                <a:latin typeface="Calibri" panose="020F0502020204030204"/>
              </a:rPr>
              <a:t> </a:t>
            </a:r>
            <a:r>
              <a:rPr lang="en-US">
                <a:solidFill>
                  <a:schemeClr val="tx1"/>
                </a:solidFill>
              </a:rPr>
              <a:t>Documentation that governance by the Governing Body is engaged with and informed by voices of individuals with lived experiences by: </a:t>
            </a:r>
          </a:p>
          <a:p>
            <a:pPr marL="285750" lvl="0" indent="-285750">
              <a:buFont typeface="Arial" panose="020B0604020202020204" pitchFamily="34" charset="0"/>
              <a:buChar char="•"/>
              <a:defRPr/>
            </a:pPr>
            <a:r>
              <a:rPr lang="en-US">
                <a:solidFill>
                  <a:schemeClr val="tx1"/>
                </a:solidFill>
              </a:rPr>
              <a:t>Including at least one individual with intellectual/developmental disabilities/autism or a family member of an individual with intellectual/ developmental disabilities/autism on the Board OR </a:t>
            </a:r>
          </a:p>
          <a:p>
            <a:pPr marL="285750" lvl="0" indent="-285750">
              <a:buFont typeface="Arial" panose="020B0604020202020204" pitchFamily="34" charset="0"/>
              <a:buChar char="•"/>
              <a:defRPr/>
            </a:pPr>
            <a:r>
              <a:rPr lang="en-US">
                <a:solidFill>
                  <a:schemeClr val="tx1"/>
                </a:solidFill>
              </a:rPr>
              <a:t>Operating an advisory committee or subcommittee that informs the Governing Body/owners that is comprised of individuals with lived experience AND</a:t>
            </a:r>
          </a:p>
          <a:p>
            <a:pPr marL="285750" lvl="0" indent="-285750">
              <a:buFont typeface="Arial" panose="020B0604020202020204" pitchFamily="34" charset="0"/>
              <a:buChar char="•"/>
              <a:defRPr/>
            </a:pPr>
            <a:r>
              <a:rPr lang="en-US">
                <a:solidFill>
                  <a:schemeClr val="tx1"/>
                </a:solidFill>
              </a:rPr>
              <a:t>Evidence that Governing Body/owner deliberations are informed by input of people with lived experience</a:t>
            </a:r>
          </a:p>
          <a:p>
            <a:pPr marL="285750" lvl="0" indent="-285750">
              <a:buFont typeface="Arial" panose="020B0604020202020204" pitchFamily="34" charset="0"/>
              <a:buChar char="•"/>
              <a:defRPr/>
            </a:pPr>
            <a:r>
              <a:rPr lang="en-US">
                <a:solidFill>
                  <a:schemeClr val="tx1"/>
                </a:solidFill>
              </a:rPr>
              <a:t>Evidence that support is offered/made available for people with lived experience to meaningfully participate</a:t>
            </a:r>
            <a:endParaRPr lang="en-US" noProof="0">
              <a:solidFill>
                <a:prstClr val="black"/>
              </a:solidFill>
              <a:latin typeface="Calibri" panose="020F0502020204030204"/>
            </a:endParaRPr>
          </a:p>
          <a:p>
            <a:pPr marL="285750" indent="-285750">
              <a:buFont typeface="Arial" panose="020B0604020202020204" pitchFamily="34" charset="0"/>
              <a:buChar char="•"/>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a:defRPr/>
            </a:pPr>
            <a:r>
              <a:rPr kumimoji="0" lang="en-US" sz="1800" b="1" i="1" u="none" strike="noStrike" kern="1200" cap="none" spc="0" normalizeH="0" baseline="0" noProof="0">
                <a:ln>
                  <a:noFill/>
                </a:ln>
                <a:solidFill>
                  <a:prstClr val="black"/>
                </a:solidFill>
                <a:effectLst/>
                <a:uLnTx/>
                <a:uFillTx/>
                <a:latin typeface="Calibri" panose="020F0502020204030204"/>
                <a:ea typeface="+mn-ea"/>
                <a:cs typeface="+mn-cs"/>
              </a:rPr>
              <a:t>Question </a:t>
            </a:r>
            <a:r>
              <a:rPr lang="en-US" b="1" i="1">
                <a:solidFill>
                  <a:schemeClr val="tx1"/>
                </a:solidFill>
                <a:latin typeface="Calibri" panose="020F0502020204030204"/>
              </a:rPr>
              <a:t>S-CE </a:t>
            </a:r>
            <a:r>
              <a:rPr lang="en-US" b="1" i="1">
                <a:solidFill>
                  <a:schemeClr val="tx1"/>
                </a:solidFill>
              </a:rPr>
              <a:t>(CE-Both,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noProof="0">
                <a:solidFill>
                  <a:schemeClr val="tx1"/>
                </a:solidFill>
                <a:latin typeface="Calibri" panose="020F0502020204030204"/>
              </a:rPr>
              <a:t>Upload documentation that demonstrates how the Governing Body/owners’ decisions are informed by individuals with lived experiences. Highlight the area(s) in the document that pertain to this measure. Documentation (such as, but not limited to, meeting minutes) should reflect direct participation.</a:t>
            </a: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7FEA171-BE69-D475-2483-194DF6068B0B}"/>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Administration</a:t>
            </a:r>
          </a:p>
        </p:txBody>
      </p:sp>
      <p:graphicFrame>
        <p:nvGraphicFramePr>
          <p:cNvPr id="2" name="Table 1">
            <a:extLst>
              <a:ext uri="{FF2B5EF4-FFF2-40B4-BE49-F238E27FC236}">
                <a16:creationId xmlns:a16="http://schemas.microsoft.com/office/drawing/2014/main" id="{25715910-66FD-1DB6-2FF5-A5FC2DF762C7}"/>
              </a:ext>
            </a:extLst>
          </p:cNvPr>
          <p:cNvGraphicFramePr>
            <a:graphicFrameLocks noGrp="1"/>
          </p:cNvGraphicFramePr>
          <p:nvPr>
            <p:extLst>
              <p:ext uri="{D42A27DB-BD31-4B8C-83A1-F6EECF244321}">
                <p14:modId xmlns:p14="http://schemas.microsoft.com/office/powerpoint/2010/main" val="1410850046"/>
              </p:ext>
            </p:extLst>
          </p:nvPr>
        </p:nvGraphicFramePr>
        <p:xfrm>
          <a:off x="8253694" y="5851425"/>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4" name="Rectangle 3">
            <a:extLst>
              <a:ext uri="{FF2B5EF4-FFF2-40B4-BE49-F238E27FC236}">
                <a16:creationId xmlns:a16="http://schemas.microsoft.com/office/drawing/2014/main" id="{D7368EFE-F171-9D1D-7A8B-5D7FF5B44237}"/>
              </a:ext>
            </a:extLst>
          </p:cNvPr>
          <p:cNvSpPr/>
          <p:nvPr/>
        </p:nvSpPr>
        <p:spPr>
          <a:xfrm>
            <a:off x="349321" y="5169050"/>
            <a:ext cx="5506615"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5" name="Rectangle: Rounded Corners 4">
            <a:extLst>
              <a:ext uri="{FF2B5EF4-FFF2-40B4-BE49-F238E27FC236}">
                <a16:creationId xmlns:a16="http://schemas.microsoft.com/office/drawing/2014/main" id="{39D6CC90-F8D6-DF5F-6BF7-D81B22235EF5}"/>
              </a:ext>
            </a:extLst>
          </p:cNvPr>
          <p:cNvSpPr/>
          <p:nvPr/>
        </p:nvSpPr>
        <p:spPr bwMode="gray">
          <a:xfrm>
            <a:off x="5624249" y="532750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7</a:t>
            </a:r>
          </a:p>
        </p:txBody>
      </p:sp>
    </p:spTree>
    <p:extLst>
      <p:ext uri="{BB962C8B-B14F-4D97-AF65-F5344CB8AC3E}">
        <p14:creationId xmlns:p14="http://schemas.microsoft.com/office/powerpoint/2010/main" val="317287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F4284-C58C-74FF-246E-124A9F151758}"/>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2E36F3D-D24F-76CD-18DE-D84FAEFCD0A9}"/>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35985847-31A0-0A4D-E397-FEBC5D1F8994}"/>
              </a:ext>
            </a:extLst>
          </p:cNvPr>
          <p:cNvSpPr/>
          <p:nvPr/>
        </p:nvSpPr>
        <p:spPr>
          <a:xfrm>
            <a:off x="260278" y="739737"/>
            <a:ext cx="11671443" cy="1009018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CN-C.01.1:</a:t>
            </a:r>
            <a:r>
              <a:rPr lang="en-US" b="1" noProof="0">
                <a:solidFill>
                  <a:prstClr val="black"/>
                </a:solidFill>
                <a:latin typeface="Calibri" panose="020F0502020204030204"/>
              </a:rPr>
              <a:t> </a:t>
            </a:r>
            <a:r>
              <a:rPr lang="en-US">
                <a:solidFill>
                  <a:schemeClr val="tx1"/>
                </a:solidFill>
              </a:rPr>
              <a:t>Report current ratio of licensed/credentialled full-time equivalents to number of individuals served to demonstrate size of agency multidisciplinary clinical team. </a:t>
            </a:r>
          </a:p>
          <a:p>
            <a:pPr lvl="0">
              <a:defRPr/>
            </a:pPr>
            <a:endParaRPr lang="en-US" b="1" i="1">
              <a:solidFill>
                <a:schemeClr val="tx1"/>
              </a:solidFill>
            </a:endParaRPr>
          </a:p>
          <a:p>
            <a:pPr lvl="0">
              <a:defRPr/>
            </a:pPr>
            <a:r>
              <a:rPr lang="en-US" b="1" i="1">
                <a:solidFill>
                  <a:prstClr val="black"/>
                </a:solidFill>
              </a:rPr>
              <a:t>Question </a:t>
            </a:r>
            <a:r>
              <a:rPr lang="en-US" b="1" i="1">
                <a:solidFill>
                  <a:schemeClr val="tx1"/>
                </a:solidFill>
              </a:rPr>
              <a:t>S-CE (CE-Both,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u="none" noProof="0">
                <a:solidFill>
                  <a:schemeClr val="tx1"/>
                </a:solidFill>
                <a:latin typeface="Calibri" panose="020F0502020204030204"/>
              </a:rPr>
              <a:t>Use the </a:t>
            </a:r>
            <a:r>
              <a:rPr lang="en-US">
                <a:solidFill>
                  <a:schemeClr val="tx1"/>
                </a:solidFill>
                <a:latin typeface="Calibri" panose="020F0502020204030204"/>
              </a:rPr>
              <a:t>table below to report the </a:t>
            </a:r>
            <a:r>
              <a:rPr kumimoji="0" lang="en-US" sz="1800" strike="noStrike" kern="1200" cap="none" spc="0" normalizeH="0" baseline="0">
                <a:ln>
                  <a:noFill/>
                </a:ln>
                <a:solidFill>
                  <a:schemeClr val="tx1"/>
                </a:solidFill>
                <a:effectLst/>
                <a:uLnTx/>
                <a:uFillTx/>
                <a:latin typeface="Calibri" panose="020F0502020204030204"/>
                <a:ea typeface="+mn-ea"/>
                <a:cs typeface="+mn-cs"/>
              </a:rPr>
              <a:t>names and license/credentialing </a:t>
            </a:r>
            <a:r>
              <a:rPr lang="en-US">
                <a:solidFill>
                  <a:schemeClr val="tx1"/>
                </a:solidFill>
                <a:latin typeface="Calibri" panose="020F0502020204030204"/>
              </a:rPr>
              <a:t>information for all licensed/credentialed clinical staff, whether employed directly or engaged through contractual arrangements, as of January 1, 2025. </a:t>
            </a: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r>
              <a:rPr lang="en-US">
                <a:solidFill>
                  <a:schemeClr val="tx1"/>
                </a:solidFill>
              </a:rPr>
              <a:t>[</a:t>
            </a:r>
            <a:r>
              <a:rPr lang="en-US" i="1">
                <a:solidFill>
                  <a:schemeClr val="tx1"/>
                </a:solidFill>
              </a:rPr>
              <a:t>If Other] </a:t>
            </a:r>
            <a:r>
              <a:rPr lang="en-US" b="1" i="1">
                <a:solidFill>
                  <a:prstClr val="black"/>
                </a:solidFill>
              </a:rPr>
              <a:t>Question </a:t>
            </a:r>
            <a:r>
              <a:rPr lang="en-US" b="1" i="1">
                <a:solidFill>
                  <a:schemeClr val="tx1"/>
                </a:solidFill>
              </a:rPr>
              <a:t>S-CE (CE-Both, CE-M, CE-DD): </a:t>
            </a:r>
            <a:r>
              <a:rPr lang="en-US">
                <a:solidFill>
                  <a:schemeClr val="tx1"/>
                </a:solidFill>
              </a:rPr>
              <a:t>If Other, please specify:</a:t>
            </a: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prstClr val="black"/>
              </a:solidFill>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F3B3CBB-19B3-135E-D280-D49B1994D2AB}"/>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216EC441-F297-2062-823B-48C62E5FCE88}"/>
              </a:ext>
            </a:extLst>
          </p:cNvPr>
          <p:cNvGraphicFramePr>
            <a:graphicFrameLocks noGrp="1"/>
          </p:cNvGraphicFramePr>
          <p:nvPr>
            <p:extLst>
              <p:ext uri="{D42A27DB-BD31-4B8C-83A1-F6EECF244321}">
                <p14:modId xmlns:p14="http://schemas.microsoft.com/office/powerpoint/2010/main" val="1051424932"/>
              </p:ext>
            </p:extLst>
          </p:nvPr>
        </p:nvGraphicFramePr>
        <p:xfrm>
          <a:off x="8201611" y="4583842"/>
          <a:ext cx="3426452" cy="548640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solidFill>
                            <a:schemeClr val="tx1"/>
                          </a:solidFill>
                        </a:rPr>
                        <a:t>Element</a:t>
                      </a:r>
                    </a:p>
                  </a:txBody>
                  <a:tcPr/>
                </a:tc>
                <a:tc>
                  <a:txBody>
                    <a:bodyPr/>
                    <a:lstStyle/>
                    <a:p>
                      <a:r>
                        <a:rPr lang="en-US" sz="1200" noProof="0">
                          <a:solidFill>
                            <a:schemeClr val="tx1"/>
                          </a:solidFill>
                        </a:rPr>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8</a:t>
                      </a:r>
                    </a:p>
                  </a:txBody>
                  <a:tcPr>
                    <a:solidFill>
                      <a:schemeClr val="bg1"/>
                    </a:solidFill>
                  </a:tcPr>
                </a:tc>
                <a:tc>
                  <a:txBody>
                    <a:bodyPr/>
                    <a:lstStyle/>
                    <a:p>
                      <a:r>
                        <a:rPr lang="en-US" sz="1200" noProof="0">
                          <a:solidFill>
                            <a:schemeClr val="tx1"/>
                          </a:solidFill>
                        </a:rPr>
                        <a:t>Tabular Response</a:t>
                      </a:r>
                      <a:endParaRPr lang="en-US" sz="1200" noProof="0">
                        <a:solidFill>
                          <a:schemeClr val="tx1"/>
                        </a:solidFill>
                        <a:highlight>
                          <a:srgbClr val="00FFFF"/>
                        </a:highlight>
                      </a:endParaRP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solidFill>
                            <a:schemeClr val="tx1"/>
                          </a:solidFill>
                        </a:rPr>
                        <a:t>9</a:t>
                      </a:r>
                    </a:p>
                  </a:txBody>
                  <a:tcPr>
                    <a:solidFill>
                      <a:schemeClr val="bg1"/>
                    </a:solidFill>
                  </a:tcPr>
                </a:tc>
                <a:tc>
                  <a:txBody>
                    <a:bodyPr/>
                    <a:lstStyle/>
                    <a:p>
                      <a:r>
                        <a:rPr lang="en-US" sz="1200" noProof="0">
                          <a:solidFill>
                            <a:schemeClr val="tx1"/>
                          </a:solidFill>
                        </a:rPr>
                        <a:t>Dropdown List:</a:t>
                      </a:r>
                    </a:p>
                    <a:p>
                      <a:r>
                        <a:rPr lang="en-US" sz="1200" noProof="0">
                          <a:solidFill>
                            <a:schemeClr val="tx1"/>
                          </a:solidFill>
                        </a:rPr>
                        <a:t>Licensed Psychiatrist,</a:t>
                      </a:r>
                    </a:p>
                    <a:p>
                      <a:r>
                        <a:rPr lang="en-US" sz="1200" noProof="0">
                          <a:solidFill>
                            <a:schemeClr val="tx1"/>
                          </a:solidFill>
                        </a:rPr>
                        <a:t>Psychologist,</a:t>
                      </a:r>
                    </a:p>
                    <a:p>
                      <a:r>
                        <a:rPr lang="en-US" sz="1200" noProof="0">
                          <a:solidFill>
                            <a:schemeClr val="tx1"/>
                          </a:solidFill>
                        </a:rPr>
                        <a:t>Professional Counselor (LPC) and Behavior Specialist,</a:t>
                      </a:r>
                    </a:p>
                    <a:p>
                      <a:r>
                        <a:rPr lang="en-US" sz="1200" noProof="0">
                          <a:solidFill>
                            <a:schemeClr val="tx1"/>
                          </a:solidFill>
                        </a:rPr>
                        <a:t>BCBA,</a:t>
                      </a:r>
                    </a:p>
                    <a:p>
                      <a:r>
                        <a:rPr lang="en-US" sz="1200" noProof="0" err="1">
                          <a:solidFill>
                            <a:schemeClr val="tx1"/>
                          </a:solidFill>
                        </a:rPr>
                        <a:t>BCaBA</a:t>
                      </a:r>
                      <a:r>
                        <a:rPr lang="en-US" sz="1200" noProof="0">
                          <a:solidFill>
                            <a:schemeClr val="tx1"/>
                          </a:solidFill>
                        </a:rPr>
                        <a:t>,</a:t>
                      </a:r>
                    </a:p>
                    <a:p>
                      <a:r>
                        <a:rPr lang="en-US" sz="1200" noProof="0">
                          <a:solidFill>
                            <a:schemeClr val="tx1"/>
                          </a:solidFill>
                        </a:rPr>
                        <a:t>NADD-Clinical Certification,</a:t>
                      </a:r>
                    </a:p>
                    <a:p>
                      <a:r>
                        <a:rPr lang="en-US" sz="1200" noProof="0">
                          <a:solidFill>
                            <a:schemeClr val="tx1"/>
                          </a:solidFill>
                        </a:rPr>
                        <a:t>NADD Dual Diagnosis Specialist,</a:t>
                      </a:r>
                    </a:p>
                    <a:p>
                      <a:r>
                        <a:rPr lang="en-US" sz="1200" noProof="0">
                          <a:solidFill>
                            <a:schemeClr val="tx1"/>
                          </a:solidFill>
                        </a:rPr>
                        <a:t>Certified Peer Specialist,</a:t>
                      </a:r>
                    </a:p>
                    <a:p>
                      <a:r>
                        <a:rPr lang="en-US" sz="1200" noProof="0">
                          <a:solidFill>
                            <a:schemeClr val="tx1"/>
                          </a:solidFill>
                        </a:rPr>
                        <a:t>LCSW,</a:t>
                      </a:r>
                    </a:p>
                    <a:p>
                      <a:r>
                        <a:rPr lang="en-US" sz="1200" noProof="0">
                          <a:solidFill>
                            <a:schemeClr val="tx1"/>
                          </a:solidFill>
                        </a:rPr>
                        <a:t>Registered Behavioral Technician (RBT),</a:t>
                      </a:r>
                    </a:p>
                    <a:p>
                      <a:r>
                        <a:rPr lang="en-US" sz="1200" noProof="0">
                          <a:solidFill>
                            <a:schemeClr val="tx1"/>
                          </a:solidFill>
                        </a:rPr>
                        <a:t>Licensed Associate Professional Counselor (LAPC),</a:t>
                      </a:r>
                    </a:p>
                    <a:p>
                      <a:r>
                        <a:rPr lang="en-US" sz="1200" noProof="0">
                          <a:solidFill>
                            <a:schemeClr val="tx1"/>
                          </a:solidFill>
                        </a:rPr>
                        <a:t>Licensed Social Worker (LSW),</a:t>
                      </a:r>
                    </a:p>
                    <a:p>
                      <a:r>
                        <a:rPr lang="en-US" sz="1200" noProof="0">
                          <a:solidFill>
                            <a:schemeClr val="tx1"/>
                          </a:solidFill>
                        </a:rPr>
                        <a:t>Certified Registered Nurse Practitioner (CRNP),</a:t>
                      </a:r>
                    </a:p>
                    <a:p>
                      <a:r>
                        <a:rPr lang="en-US" sz="1200" noProof="0">
                          <a:solidFill>
                            <a:schemeClr val="tx1"/>
                          </a:solidFill>
                        </a:rPr>
                        <a:t>Licensed Associate Marriage and Family Therapist (LAMFT),</a:t>
                      </a:r>
                    </a:p>
                    <a:p>
                      <a:r>
                        <a:rPr lang="en-US" sz="1200" noProof="0">
                          <a:solidFill>
                            <a:schemeClr val="tx1"/>
                          </a:solidFill>
                        </a:rPr>
                        <a:t>Licensed Marriage and Family Therapist (LMFT),</a:t>
                      </a:r>
                    </a:p>
                    <a:p>
                      <a:r>
                        <a:rPr lang="en-US" sz="1200" noProof="0">
                          <a:solidFill>
                            <a:schemeClr val="tx1"/>
                          </a:solidFill>
                        </a:rPr>
                        <a:t>Behavior Support Professional,</a:t>
                      </a:r>
                    </a:p>
                    <a:p>
                      <a:r>
                        <a:rPr lang="en-US" sz="1200" noProof="0">
                          <a:solidFill>
                            <a:schemeClr val="tx1"/>
                          </a:solidFill>
                        </a:rPr>
                        <a:t>Other</a:t>
                      </a:r>
                    </a:p>
                  </a:txBody>
                  <a:tcPr>
                    <a:solidFill>
                      <a:schemeClr val="bg1"/>
                    </a:solidFill>
                  </a:tcPr>
                </a:tc>
                <a:extLst>
                  <a:ext uri="{0D108BD9-81ED-4DB2-BD59-A6C34878D82A}">
                    <a16:rowId xmlns:a16="http://schemas.microsoft.com/office/drawing/2014/main" val="1041872777"/>
                  </a:ext>
                </a:extLst>
              </a:tr>
              <a:tr h="365760">
                <a:tc>
                  <a:txBody>
                    <a:bodyPr/>
                    <a:lstStyle/>
                    <a:p>
                      <a:r>
                        <a:rPr lang="en-US" sz="1200" noProof="0">
                          <a:solidFill>
                            <a:schemeClr val="tx1"/>
                          </a:solidFill>
                        </a:rPr>
                        <a:t>3</a:t>
                      </a:r>
                    </a:p>
                  </a:txBody>
                  <a:tcPr>
                    <a:solidFill>
                      <a:schemeClr val="bg1"/>
                    </a:solidFill>
                  </a:tcPr>
                </a:tc>
                <a:tc>
                  <a:txBody>
                    <a:bodyPr/>
                    <a:lstStyle/>
                    <a:p>
                      <a:r>
                        <a:rPr lang="en-US" sz="1200" noProof="0">
                          <a:solidFill>
                            <a:schemeClr val="tx1"/>
                          </a:solidFill>
                        </a:rPr>
                        <a:t>Open Response (short)</a:t>
                      </a:r>
                    </a:p>
                  </a:txBody>
                  <a:tcPr>
                    <a:solidFill>
                      <a:schemeClr val="bg1"/>
                    </a:solidFill>
                  </a:tcPr>
                </a:tc>
                <a:extLst>
                  <a:ext uri="{0D108BD9-81ED-4DB2-BD59-A6C34878D82A}">
                    <a16:rowId xmlns:a16="http://schemas.microsoft.com/office/drawing/2014/main" val="3134830332"/>
                  </a:ext>
                </a:extLst>
              </a:tr>
            </a:tbl>
          </a:graphicData>
        </a:graphic>
      </p:graphicFrame>
      <p:graphicFrame>
        <p:nvGraphicFramePr>
          <p:cNvPr id="3" name="Table 2">
            <a:extLst>
              <a:ext uri="{FF2B5EF4-FFF2-40B4-BE49-F238E27FC236}">
                <a16:creationId xmlns:a16="http://schemas.microsoft.com/office/drawing/2014/main" id="{0DD4215F-107F-6D34-9A87-49F588D2C7A8}"/>
              </a:ext>
            </a:extLst>
          </p:cNvPr>
          <p:cNvGraphicFramePr>
            <a:graphicFrameLocks noGrp="1"/>
          </p:cNvGraphicFramePr>
          <p:nvPr>
            <p:extLst>
              <p:ext uri="{D42A27DB-BD31-4B8C-83A1-F6EECF244321}">
                <p14:modId xmlns:p14="http://schemas.microsoft.com/office/powerpoint/2010/main" val="1125722202"/>
              </p:ext>
            </p:extLst>
          </p:nvPr>
        </p:nvGraphicFramePr>
        <p:xfrm>
          <a:off x="349320" y="3471494"/>
          <a:ext cx="7245414" cy="1259840"/>
        </p:xfrm>
        <a:graphic>
          <a:graphicData uri="http://schemas.openxmlformats.org/drawingml/2006/table">
            <a:tbl>
              <a:tblPr firstRow="1" bandRow="1">
                <a:tableStyleId>{5C22544A-7EE6-4342-B048-85BDC9FD1C3A}</a:tableStyleId>
              </a:tblPr>
              <a:tblGrid>
                <a:gridCol w="1426449">
                  <a:extLst>
                    <a:ext uri="{9D8B030D-6E8A-4147-A177-3AD203B41FA5}">
                      <a16:colId xmlns:a16="http://schemas.microsoft.com/office/drawing/2014/main" val="3451976890"/>
                    </a:ext>
                  </a:extLst>
                </a:gridCol>
                <a:gridCol w="1682616">
                  <a:extLst>
                    <a:ext uri="{9D8B030D-6E8A-4147-A177-3AD203B41FA5}">
                      <a16:colId xmlns:a16="http://schemas.microsoft.com/office/drawing/2014/main" val="3072613952"/>
                    </a:ext>
                  </a:extLst>
                </a:gridCol>
                <a:gridCol w="1682616">
                  <a:extLst>
                    <a:ext uri="{9D8B030D-6E8A-4147-A177-3AD203B41FA5}">
                      <a16:colId xmlns:a16="http://schemas.microsoft.com/office/drawing/2014/main" val="1008313620"/>
                    </a:ext>
                  </a:extLst>
                </a:gridCol>
                <a:gridCol w="2453733">
                  <a:extLst>
                    <a:ext uri="{9D8B030D-6E8A-4147-A177-3AD203B41FA5}">
                      <a16:colId xmlns:a16="http://schemas.microsoft.com/office/drawing/2014/main" val="2180940965"/>
                    </a:ext>
                  </a:extLst>
                </a:gridCol>
              </a:tblGrid>
              <a:tr h="370840">
                <a:tc>
                  <a:txBody>
                    <a:bodyPr/>
                    <a:lstStyle/>
                    <a:p>
                      <a:r>
                        <a:rPr lang="en-US" sz="1400" noProof="0">
                          <a:solidFill>
                            <a:schemeClr val="bg1"/>
                          </a:solidFill>
                        </a:rPr>
                        <a:t>Staff First Name</a:t>
                      </a:r>
                    </a:p>
                  </a:txBody>
                  <a:tcPr/>
                </a:tc>
                <a:tc>
                  <a:txBody>
                    <a:bodyPr/>
                    <a:lstStyle/>
                    <a:p>
                      <a:r>
                        <a:rPr lang="en-US" sz="1400" noProof="0">
                          <a:solidFill>
                            <a:schemeClr val="bg1"/>
                          </a:solidFill>
                        </a:rPr>
                        <a:t>Staff Last Name</a:t>
                      </a:r>
                    </a:p>
                  </a:txBody>
                  <a:tcPr/>
                </a:tc>
                <a:tc>
                  <a:txBody>
                    <a:bodyPr/>
                    <a:lstStyle/>
                    <a:p>
                      <a:r>
                        <a:rPr lang="en-US" sz="1400" noProof="0">
                          <a:solidFill>
                            <a:schemeClr val="bg1"/>
                          </a:solidFill>
                        </a:rPr>
                        <a:t>Average Weekly Hours</a:t>
                      </a:r>
                    </a:p>
                  </a:txBody>
                  <a:tcPr/>
                </a:tc>
                <a:tc>
                  <a:txBody>
                    <a:bodyPr/>
                    <a:lstStyle/>
                    <a:p>
                      <a:r>
                        <a:rPr lang="en-US" sz="1400" noProof="0">
                          <a:solidFill>
                            <a:schemeClr val="bg1"/>
                          </a:solidFill>
                        </a:rPr>
                        <a:t>Licensed/Credentialed Professional Type</a:t>
                      </a:r>
                    </a:p>
                  </a:txBody>
                  <a:tcPr/>
                </a:tc>
                <a:extLst>
                  <a:ext uri="{0D108BD9-81ED-4DB2-BD59-A6C34878D82A}">
                    <a16:rowId xmlns:a16="http://schemas.microsoft.com/office/drawing/2014/main" val="2778581116"/>
                  </a:ext>
                </a:extLst>
              </a:tr>
              <a:tr h="370840">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extLst>
                  <a:ext uri="{0D108BD9-81ED-4DB2-BD59-A6C34878D82A}">
                    <a16:rowId xmlns:a16="http://schemas.microsoft.com/office/drawing/2014/main" val="2690369314"/>
                  </a:ext>
                </a:extLst>
              </a:tr>
              <a:tr h="370840">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extLst>
                  <a:ext uri="{0D108BD9-81ED-4DB2-BD59-A6C34878D82A}">
                    <a16:rowId xmlns:a16="http://schemas.microsoft.com/office/drawing/2014/main" val="2222636350"/>
                  </a:ext>
                </a:extLst>
              </a:tr>
            </a:tbl>
          </a:graphicData>
        </a:graphic>
      </p:graphicFrame>
      <p:sp>
        <p:nvSpPr>
          <p:cNvPr id="7" name="Rectangle 6">
            <a:extLst>
              <a:ext uri="{FF2B5EF4-FFF2-40B4-BE49-F238E27FC236}">
                <a16:creationId xmlns:a16="http://schemas.microsoft.com/office/drawing/2014/main" id="{9DF8FC98-0DED-047A-A3F6-119B623AE2ED}"/>
              </a:ext>
            </a:extLst>
          </p:cNvPr>
          <p:cNvSpPr/>
          <p:nvPr/>
        </p:nvSpPr>
        <p:spPr>
          <a:xfrm>
            <a:off x="5016210" y="4002851"/>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Credentials/Licenses</a:t>
            </a:r>
          </a:p>
        </p:txBody>
      </p:sp>
      <p:sp>
        <p:nvSpPr>
          <p:cNvPr id="8" name="Isosceles Triangle 7">
            <a:extLst>
              <a:ext uri="{FF2B5EF4-FFF2-40B4-BE49-F238E27FC236}">
                <a16:creationId xmlns:a16="http://schemas.microsoft.com/office/drawing/2014/main" id="{67B9C816-4013-E8CC-E5CA-F7931182D172}"/>
              </a:ext>
            </a:extLst>
          </p:cNvPr>
          <p:cNvSpPr/>
          <p:nvPr/>
        </p:nvSpPr>
        <p:spPr>
          <a:xfrm rot="10800000">
            <a:off x="7318478" y="4024425"/>
            <a:ext cx="432486" cy="28420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45A05BF5-B705-16F5-2CA6-94089731636E}"/>
              </a:ext>
            </a:extLst>
          </p:cNvPr>
          <p:cNvSpPr/>
          <p:nvPr/>
        </p:nvSpPr>
        <p:spPr>
          <a:xfrm>
            <a:off x="349320" y="5346629"/>
            <a:ext cx="5890115" cy="62577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2D722B2E-8A4D-74A4-B067-A3774C006129}"/>
              </a:ext>
            </a:extLst>
          </p:cNvPr>
          <p:cNvSpPr/>
          <p:nvPr/>
        </p:nvSpPr>
        <p:spPr bwMode="gray">
          <a:xfrm>
            <a:off x="7683776" y="347149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
        <p:nvSpPr>
          <p:cNvPr id="10" name="Rectangle: Rounded Corners 9">
            <a:extLst>
              <a:ext uri="{FF2B5EF4-FFF2-40B4-BE49-F238E27FC236}">
                <a16:creationId xmlns:a16="http://schemas.microsoft.com/office/drawing/2014/main" id="{C0FBE006-DA62-8F6D-85B6-B8E74F299C21}"/>
              </a:ext>
            </a:extLst>
          </p:cNvPr>
          <p:cNvSpPr/>
          <p:nvPr/>
        </p:nvSpPr>
        <p:spPr bwMode="gray">
          <a:xfrm>
            <a:off x="6095999" y="54748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14" name="Rectangle: Rounded Corners 13">
            <a:extLst>
              <a:ext uri="{FF2B5EF4-FFF2-40B4-BE49-F238E27FC236}">
                <a16:creationId xmlns:a16="http://schemas.microsoft.com/office/drawing/2014/main" id="{FFA3E1C3-9BC4-329B-E9DA-394DA4AED775}"/>
              </a:ext>
            </a:extLst>
          </p:cNvPr>
          <p:cNvSpPr/>
          <p:nvPr/>
        </p:nvSpPr>
        <p:spPr bwMode="gray">
          <a:xfrm>
            <a:off x="7759410" y="402766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9</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2739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DE331-2A80-FC91-B88E-BB4920CFA109}"/>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3FD16CE0-9B47-4346-0DB5-515DE6A4B3AB}"/>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9FF2A573-E6C4-4C9A-AB04-991B3F6C5B03}"/>
              </a:ext>
            </a:extLst>
          </p:cNvPr>
          <p:cNvSpPr/>
          <p:nvPr/>
        </p:nvSpPr>
        <p:spPr>
          <a:xfrm>
            <a:off x="260278" y="729464"/>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CN-C.01.3:</a:t>
            </a:r>
            <a:r>
              <a:rPr lang="en-US" b="1" noProof="0">
                <a:solidFill>
                  <a:prstClr val="black"/>
                </a:solidFill>
                <a:latin typeface="Calibri" panose="020F0502020204030204"/>
              </a:rPr>
              <a:t> </a:t>
            </a:r>
            <a:r>
              <a:rPr lang="en-US">
                <a:solidFill>
                  <a:schemeClr val="tx1"/>
                </a:solidFill>
              </a:rPr>
              <a:t>Provide documentation of agency's tracking and use of data relating to the HRST scoring item E. Clinical Issues Affecting Daily Life</a:t>
            </a:r>
            <a:endParaRPr lang="en-US" b="1" i="1">
              <a:solidFill>
                <a:schemeClr val="tx1"/>
              </a:solidFill>
            </a:endParaRPr>
          </a:p>
          <a:p>
            <a:pPr lvl="0">
              <a:defRPr/>
            </a:pPr>
            <a:endParaRPr lang="en-US" b="1" i="1">
              <a:solidFill>
                <a:schemeClr val="tx1"/>
              </a:solidFill>
            </a:endParaRPr>
          </a:p>
          <a:p>
            <a:pPr lvl="0">
              <a:defRPr/>
            </a:pPr>
            <a:r>
              <a:rPr lang="en-US" b="1" i="1">
                <a:solidFill>
                  <a:prstClr val="black"/>
                </a:solidFill>
              </a:rPr>
              <a:t>Question </a:t>
            </a:r>
            <a:r>
              <a:rPr lang="en-US" b="1" i="1">
                <a:solidFill>
                  <a:schemeClr val="tx1"/>
                </a:solidFill>
              </a:rPr>
              <a:t>S-CE (CE-Both,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kumimoji="0" lang="en-US" sz="1800" strike="noStrike" kern="1200" cap="none" spc="0" normalizeH="0" baseline="0">
                <a:ln>
                  <a:noFill/>
                </a:ln>
                <a:solidFill>
                  <a:schemeClr val="tx1"/>
                </a:solidFill>
                <a:effectLst/>
                <a:uLnTx/>
                <a:uFillTx/>
                <a:latin typeface="Calibri" panose="020F0502020204030204"/>
                <a:ea typeface="+mn-ea"/>
                <a:cs typeface="+mn-cs"/>
              </a:rPr>
              <a:t>Upload </a:t>
            </a:r>
            <a:r>
              <a:rPr lang="en-US">
                <a:solidFill>
                  <a:schemeClr val="tx1"/>
                </a:solidFill>
                <a:latin typeface="Calibri" panose="020F0502020204030204"/>
              </a:rPr>
              <a:t>a plan</a:t>
            </a:r>
            <a:r>
              <a:rPr kumimoji="0" lang="en-US" sz="1800" strike="noStrike" kern="1200" cap="none" spc="0" normalizeH="0" baseline="0">
                <a:ln>
                  <a:noFill/>
                </a:ln>
                <a:solidFill>
                  <a:schemeClr val="tx1"/>
                </a:solidFill>
                <a:effectLst/>
                <a:uLnTx/>
                <a:uFillTx/>
                <a:latin typeface="Calibri" panose="020F0502020204030204"/>
                <a:ea typeface="+mn-ea"/>
                <a:cs typeface="+mn-cs"/>
              </a:rPr>
              <a:t> that demonstrates how your agency tracks and uses data from </a:t>
            </a:r>
            <a:r>
              <a:rPr kumimoji="0" lang="en-US" sz="1800" kern="1200" cap="none" spc="0" normalizeH="0" baseline="0">
                <a:ln>
                  <a:noFill/>
                </a:ln>
                <a:solidFill>
                  <a:schemeClr val="tx1"/>
                </a:solidFill>
                <a:effectLst/>
                <a:uLnTx/>
                <a:uFillTx/>
                <a:latin typeface="Calibri" panose="020F0502020204030204"/>
                <a:ea typeface="+mn-ea"/>
                <a:cs typeface="+mn-cs"/>
              </a:rPr>
              <a:t>the</a:t>
            </a:r>
            <a:r>
              <a:rPr kumimoji="0" lang="en-US" sz="1800" strike="noStrike" kern="1200" cap="none" spc="0" normalizeH="0" baseline="0">
                <a:ln>
                  <a:noFill/>
                </a:ln>
                <a:solidFill>
                  <a:schemeClr val="tx1"/>
                </a:solidFill>
                <a:effectLst/>
                <a:uLnTx/>
                <a:uFillTx/>
                <a:latin typeface="Calibri" panose="020F0502020204030204"/>
                <a:ea typeface="+mn-ea"/>
                <a:cs typeface="+mn-cs"/>
              </a:rPr>
              <a:t> Health Risk Screening Tool</a:t>
            </a:r>
            <a:r>
              <a:rPr lang="en-US">
                <a:solidFill>
                  <a:schemeClr val="tx1"/>
                </a:solidFill>
                <a:latin typeface="Calibri" panose="020F0502020204030204"/>
              </a:rPr>
              <a:t> </a:t>
            </a:r>
            <a:r>
              <a:rPr kumimoji="0" lang="en-US" sz="1800" strike="noStrike" kern="1200" cap="none" spc="0" normalizeH="0" baseline="0">
                <a:ln>
                  <a:noFill/>
                </a:ln>
                <a:solidFill>
                  <a:schemeClr val="tx1"/>
                </a:solidFill>
                <a:effectLst/>
                <a:uLnTx/>
                <a:uFillTx/>
                <a:latin typeface="Calibri" panose="020F0502020204030204"/>
                <a:ea typeface="+mn-ea"/>
                <a:cs typeface="+mn-cs"/>
              </a:rPr>
              <a:t>(HRST). Documentation must include evidence (such as, but not limited to: charts, tables, graphs) </a:t>
            </a:r>
            <a:r>
              <a:rPr lang="en-US">
                <a:solidFill>
                  <a:schemeClr val="tx1"/>
                </a:solidFill>
                <a:latin typeface="Calibri" panose="020F0502020204030204"/>
              </a:rPr>
              <a:t>of </a:t>
            </a:r>
            <a:r>
              <a:rPr kumimoji="0" lang="en-US" sz="1800" strike="noStrike" kern="1200" cap="none" spc="0" normalizeH="0" baseline="0">
                <a:ln>
                  <a:noFill/>
                </a:ln>
                <a:solidFill>
                  <a:schemeClr val="tx1"/>
                </a:solidFill>
                <a:effectLst/>
                <a:uLnTx/>
                <a:uFillTx/>
                <a:latin typeface="Calibri" panose="020F0502020204030204"/>
                <a:ea typeface="+mn-ea"/>
                <a:cs typeface="+mn-cs"/>
              </a:rPr>
              <a:t>how your </a:t>
            </a:r>
            <a:r>
              <a:rPr lang="en-US">
                <a:solidFill>
                  <a:schemeClr val="tx1"/>
                </a:solidFill>
                <a:latin typeface="Calibri" panose="020F0502020204030204"/>
              </a:rPr>
              <a:t>agency uses HRST data to </a:t>
            </a:r>
            <a:r>
              <a:rPr kumimoji="0" lang="en-US" sz="1800" strike="noStrike" kern="1200" cap="none" spc="0" normalizeH="0" baseline="0">
                <a:ln>
                  <a:noFill/>
                </a:ln>
                <a:solidFill>
                  <a:schemeClr val="tx1"/>
                </a:solidFill>
                <a:effectLst/>
                <a:uLnTx/>
                <a:uFillTx/>
                <a:latin typeface="Calibri" panose="020F0502020204030204"/>
                <a:ea typeface="+mn-ea"/>
                <a:cs typeface="+mn-cs"/>
              </a:rPr>
              <a:t>improve health outcomes relating to </a:t>
            </a:r>
            <a:r>
              <a:rPr lang="en-US">
                <a:solidFill>
                  <a:schemeClr val="tx1"/>
                </a:solidFill>
              </a:rPr>
              <a:t>interruption in daily activity because of illness (</a:t>
            </a:r>
            <a:r>
              <a:rPr kumimoji="0" lang="en-US" sz="1800" strike="noStrike" kern="1200" cap="none" spc="0" normalizeH="0" baseline="0">
                <a:ln>
                  <a:noFill/>
                </a:ln>
                <a:solidFill>
                  <a:schemeClr val="tx1"/>
                </a:solidFill>
                <a:effectLst/>
                <a:uLnTx/>
                <a:uFillTx/>
                <a:latin typeface="Calibri" panose="020F0502020204030204"/>
                <a:ea typeface="+mn-ea"/>
                <a:cs typeface="+mn-cs"/>
              </a:rPr>
              <a:t>scoring item E. Clinical Issues Affecting Daily Life). </a:t>
            </a:r>
            <a:endParaRPr lang="en-US">
              <a:solidFill>
                <a:schemeClr val="tx1"/>
              </a:solidFill>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prstClr val="black"/>
              </a:solidFill>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F7429AFB-4905-2993-29DE-CF0443D76C52}"/>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9CBF7DF6-103E-4BBD-FA95-93C9B5BE0E09}"/>
              </a:ext>
            </a:extLst>
          </p:cNvPr>
          <p:cNvGraphicFramePr>
            <a:graphicFrameLocks noGrp="1"/>
          </p:cNvGraphicFramePr>
          <p:nvPr>
            <p:extLst>
              <p:ext uri="{D42A27DB-BD31-4B8C-83A1-F6EECF244321}">
                <p14:modId xmlns:p14="http://schemas.microsoft.com/office/powerpoint/2010/main" val="2070024148"/>
              </p:ext>
            </p:extLst>
          </p:nvPr>
        </p:nvGraphicFramePr>
        <p:xfrm>
          <a:off x="8398461" y="5701755"/>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391A0F02-478D-CB6E-A87A-B45F90CF33C1}"/>
              </a:ext>
            </a:extLst>
          </p:cNvPr>
          <p:cNvSpPr/>
          <p:nvPr/>
        </p:nvSpPr>
        <p:spPr>
          <a:xfrm>
            <a:off x="520410" y="3711966"/>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4" name="Rectangle: Rounded Corners 3">
            <a:extLst>
              <a:ext uri="{FF2B5EF4-FFF2-40B4-BE49-F238E27FC236}">
                <a16:creationId xmlns:a16="http://schemas.microsoft.com/office/drawing/2014/main" id="{B0FB5EA4-2E1C-6E76-D1D0-5B793EDB3835}"/>
              </a:ext>
            </a:extLst>
          </p:cNvPr>
          <p:cNvSpPr/>
          <p:nvPr/>
        </p:nvSpPr>
        <p:spPr bwMode="gray">
          <a:xfrm>
            <a:off x="7136907" y="386848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4348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AF837-FEBD-B180-16C4-7D82689645A4}"/>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F7E963C6-4E5D-B859-D11D-A2C658BB1DA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D567CC4E-E644-EDE4-971A-9D77E35D70A5}"/>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CN-C.01.4:</a:t>
            </a:r>
            <a:r>
              <a:rPr lang="en-US" b="1" noProof="0">
                <a:solidFill>
                  <a:prstClr val="black"/>
                </a:solidFill>
                <a:latin typeface="Calibri" panose="020F0502020204030204"/>
              </a:rPr>
              <a:t> </a:t>
            </a:r>
            <a:r>
              <a:rPr lang="en-US">
                <a:solidFill>
                  <a:schemeClr val="tx1"/>
                </a:solidFill>
              </a:rPr>
              <a:t>Meet a 1:15 minimum ratio of full-time equivalent behavioral/mental health clinical staff to all individuals receiving residential services from the agency</a:t>
            </a:r>
            <a:endParaRPr lang="en-US" b="1" i="1">
              <a:solidFill>
                <a:schemeClr val="tx1"/>
              </a:solidFill>
            </a:endParaRPr>
          </a:p>
          <a:p>
            <a:pPr lvl="0">
              <a:defRPr/>
            </a:pPr>
            <a:endParaRPr lang="en-US" b="1" i="1">
              <a:solidFill>
                <a:schemeClr val="tx1"/>
              </a:solidFill>
            </a:endParaRPr>
          </a:p>
          <a:p>
            <a:pPr lvl="0">
              <a:defRPr/>
            </a:pPr>
            <a:r>
              <a:rPr lang="en-US" b="1" i="1">
                <a:solidFill>
                  <a:schemeClr val="tx1"/>
                </a:solidFill>
              </a:rPr>
              <a:t>Question CE (CE-Both,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noProof="0">
                <a:solidFill>
                  <a:schemeClr val="tx1"/>
                </a:solidFill>
                <a:latin typeface="Calibri" panose="020F0502020204030204"/>
              </a:rPr>
              <a:t>Select the </a:t>
            </a:r>
            <a:r>
              <a:rPr kumimoji="0" lang="en-US" sz="1800" strike="noStrike" kern="1200" cap="none" spc="0" normalizeH="0" baseline="0">
                <a:ln>
                  <a:noFill/>
                </a:ln>
                <a:solidFill>
                  <a:schemeClr val="tx1"/>
                </a:solidFill>
                <a:effectLst/>
                <a:uLnTx/>
                <a:uFillTx/>
                <a:latin typeface="Calibri" panose="020F0502020204030204"/>
                <a:ea typeface="+mn-ea"/>
                <a:cs typeface="+mn-cs"/>
              </a:rPr>
              <a:t>time period the agency will be reporting staffing levels for</a:t>
            </a:r>
            <a:r>
              <a:rPr lang="en-US">
                <a:solidFill>
                  <a:schemeClr val="tx1"/>
                </a:solidFill>
              </a:rPr>
              <a:t> from the dropdown list.</a:t>
            </a:r>
            <a:r>
              <a:rPr kumimoji="0" lang="en-US" sz="1800" strike="noStrike" kern="1200" cap="none" spc="0" normalizeH="0" baseline="0">
                <a:ln>
                  <a:noFill/>
                </a:ln>
                <a:solidFill>
                  <a:schemeClr val="tx1"/>
                </a:solidFill>
                <a:effectLst/>
                <a:uLnTx/>
                <a:uFillTx/>
                <a:latin typeface="Calibri" panose="020F0502020204030204"/>
                <a:ea typeface="+mn-ea"/>
                <a:cs typeface="+mn-cs"/>
              </a:rPr>
              <a:t> </a:t>
            </a:r>
            <a:endParaRPr lang="en-US">
              <a:solidFill>
                <a:schemeClr val="tx1"/>
              </a:solidFill>
              <a:latin typeface="Calibri" panose="020F0502020204030204"/>
            </a:endParaRP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r>
              <a:rPr lang="en-US" b="1" i="1">
                <a:solidFill>
                  <a:schemeClr val="tx1"/>
                </a:solidFill>
              </a:rPr>
              <a:t>Question CE (CE-Both, CE-M, CE-DD) : </a:t>
            </a:r>
            <a:r>
              <a:rPr lang="en-US">
                <a:solidFill>
                  <a:schemeClr val="tx1"/>
                </a:solidFill>
              </a:rPr>
              <a:t>Report the agency’s clinical staffing levels using the time period indicated above. If the agency does not have any hours worked by credentialed staff, enter “0.”</a:t>
            </a:r>
          </a:p>
          <a:p>
            <a:pPr lvl="0">
              <a:defRPr/>
            </a:pPr>
            <a:endParaRPr lang="en-US">
              <a:solidFill>
                <a:schemeClr val="tx1"/>
              </a:solidFill>
            </a:endParaRPr>
          </a:p>
          <a:p>
            <a:pPr lvl="0">
              <a:defRPr/>
            </a:pPr>
            <a:r>
              <a:rPr lang="en-US">
                <a:solidFill>
                  <a:schemeClr val="tx1"/>
                </a:solidFill>
              </a:rPr>
              <a:t>Enter the total number of hours worked by clinical staff, whether employed directly or through contractual arrangements, during the time period indicated above:</a:t>
            </a:r>
          </a:p>
          <a:p>
            <a:pPr lvl="0">
              <a:defRPr/>
            </a:pPr>
            <a:endParaRPr lang="en-US">
              <a:solidFill>
                <a:schemeClr val="tx1"/>
              </a:solidFill>
            </a:endParaRPr>
          </a:p>
          <a:p>
            <a:pPr lvl="0">
              <a:defRPr/>
            </a:pPr>
            <a:r>
              <a:rPr lang="en-US">
                <a:solidFill>
                  <a:schemeClr val="tx1"/>
                </a:solidFill>
              </a:rPr>
              <a:t>Enter the number of individuals served in residential programs during the time period indicated above:</a:t>
            </a:r>
          </a:p>
          <a:p>
            <a:pPr lvl="0">
              <a:defRPr/>
            </a:pPr>
            <a:endParaRPr lang="en-US">
              <a:solidFill>
                <a:prstClr val="black"/>
              </a:solidFill>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9FF7BEB7-C414-5683-C005-E83E59EF96CE}"/>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5E14972D-3523-F58F-1764-ADD80C86C24A}"/>
              </a:ext>
            </a:extLst>
          </p:cNvPr>
          <p:cNvGraphicFramePr>
            <a:graphicFrameLocks noGrp="1"/>
          </p:cNvGraphicFramePr>
          <p:nvPr>
            <p:extLst>
              <p:ext uri="{D42A27DB-BD31-4B8C-83A1-F6EECF244321}">
                <p14:modId xmlns:p14="http://schemas.microsoft.com/office/powerpoint/2010/main" val="1135404841"/>
              </p:ext>
            </p:extLst>
          </p:nvPr>
        </p:nvGraphicFramePr>
        <p:xfrm>
          <a:off x="8306098" y="5652660"/>
          <a:ext cx="3426452" cy="14630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9</a:t>
                      </a:r>
                    </a:p>
                  </a:txBody>
                  <a:tcPr>
                    <a:solidFill>
                      <a:schemeClr val="bg1"/>
                    </a:solidFill>
                  </a:tcPr>
                </a:tc>
                <a:tc>
                  <a:txBody>
                    <a:bodyPr/>
                    <a:lstStyle/>
                    <a:p>
                      <a:r>
                        <a:rPr lang="en-US" sz="1200" noProof="0"/>
                        <a:t>Drop-Down options: </a:t>
                      </a:r>
                    </a:p>
                    <a:p>
                      <a:pPr marL="171450" indent="-171450">
                        <a:buFont typeface="Arial" panose="020B0604020202020204" pitchFamily="34" charset="0"/>
                        <a:buChar char="•"/>
                      </a:pPr>
                      <a:r>
                        <a:rPr lang="en-US" sz="1200" noProof="0"/>
                        <a:t>March 16-29, 2025</a:t>
                      </a:r>
                    </a:p>
                    <a:p>
                      <a:pPr marL="171450" indent="-171450">
                        <a:buFont typeface="Arial" panose="020B0604020202020204" pitchFamily="34" charset="0"/>
                        <a:buChar char="•"/>
                      </a:pPr>
                      <a:r>
                        <a:rPr lang="en-US" sz="1200" noProof="0"/>
                        <a:t>July 13-26, 2025</a:t>
                      </a:r>
                    </a:p>
                    <a:p>
                      <a:pPr marL="171450" indent="-171450">
                        <a:buFont typeface="Arial" panose="020B0604020202020204" pitchFamily="34" charset="0"/>
                        <a:buChar char="•"/>
                      </a:pPr>
                      <a:r>
                        <a:rPr lang="en-US" sz="1200" noProof="0"/>
                        <a:t>October 12-25, 2025 </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solidFill>
                            <a:schemeClr val="tx1"/>
                          </a:solidFill>
                        </a:rPr>
                        <a:t>2</a:t>
                      </a:r>
                    </a:p>
                  </a:txBody>
                  <a:tcPr>
                    <a:solidFill>
                      <a:schemeClr val="bg1"/>
                    </a:solidFill>
                  </a:tcPr>
                </a:tc>
                <a:tc>
                  <a:txBody>
                    <a:bodyPr/>
                    <a:lstStyle/>
                    <a:p>
                      <a:pPr marL="0" indent="0">
                        <a:buFont typeface="Arial" panose="020B0604020202020204" pitchFamily="34" charset="0"/>
                        <a:buNone/>
                      </a:pPr>
                      <a:r>
                        <a:rPr lang="en-US" sz="1200" noProof="0"/>
                        <a:t>Open Response (short, numerical)</a:t>
                      </a:r>
                    </a:p>
                  </a:txBody>
                  <a:tcPr>
                    <a:solidFill>
                      <a:schemeClr val="bg1"/>
                    </a:solidFill>
                  </a:tcPr>
                </a:tc>
                <a:extLst>
                  <a:ext uri="{0D108BD9-81ED-4DB2-BD59-A6C34878D82A}">
                    <a16:rowId xmlns:a16="http://schemas.microsoft.com/office/drawing/2014/main" val="1274615944"/>
                  </a:ext>
                </a:extLst>
              </a:tr>
            </a:tbl>
          </a:graphicData>
        </a:graphic>
      </p:graphicFrame>
      <p:sp>
        <p:nvSpPr>
          <p:cNvPr id="7" name="Rectangle 6">
            <a:extLst>
              <a:ext uri="{FF2B5EF4-FFF2-40B4-BE49-F238E27FC236}">
                <a16:creationId xmlns:a16="http://schemas.microsoft.com/office/drawing/2014/main" id="{BD26EFE9-EBF9-B087-8800-4B11CA9CBD6A}"/>
              </a:ext>
            </a:extLst>
          </p:cNvPr>
          <p:cNvSpPr/>
          <p:nvPr/>
        </p:nvSpPr>
        <p:spPr>
          <a:xfrm>
            <a:off x="349320" y="3062810"/>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Time Periods</a:t>
            </a:r>
          </a:p>
        </p:txBody>
      </p:sp>
      <p:sp>
        <p:nvSpPr>
          <p:cNvPr id="8" name="Isosceles Triangle 7">
            <a:extLst>
              <a:ext uri="{FF2B5EF4-FFF2-40B4-BE49-F238E27FC236}">
                <a16:creationId xmlns:a16="http://schemas.microsoft.com/office/drawing/2014/main" id="{5AB1E1A0-C7B1-176A-63C2-C5F12FC29453}"/>
              </a:ext>
            </a:extLst>
          </p:cNvPr>
          <p:cNvSpPr/>
          <p:nvPr/>
        </p:nvSpPr>
        <p:spPr>
          <a:xfrm rot="10800000">
            <a:off x="2651588" y="3084384"/>
            <a:ext cx="432486" cy="28420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9F49AFD2-3C1A-7655-6501-AA62E41A2A49}"/>
              </a:ext>
            </a:extLst>
          </p:cNvPr>
          <p:cNvSpPr/>
          <p:nvPr/>
        </p:nvSpPr>
        <p:spPr bwMode="gray">
          <a:xfrm>
            <a:off x="3181562" y="3033935"/>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9</a:t>
            </a:r>
          </a:p>
        </p:txBody>
      </p:sp>
      <p:sp>
        <p:nvSpPr>
          <p:cNvPr id="11" name="Rectangle 10">
            <a:extLst>
              <a:ext uri="{FF2B5EF4-FFF2-40B4-BE49-F238E27FC236}">
                <a16:creationId xmlns:a16="http://schemas.microsoft.com/office/drawing/2014/main" id="{5AF4CFAB-BED3-EEC6-2FD1-18CBCF952ED6}"/>
              </a:ext>
            </a:extLst>
          </p:cNvPr>
          <p:cNvSpPr/>
          <p:nvPr/>
        </p:nvSpPr>
        <p:spPr>
          <a:xfrm>
            <a:off x="4368800" y="4728165"/>
            <a:ext cx="19135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A3B4E0CA-4099-7E53-3E87-F8C0A1A3619D}"/>
              </a:ext>
            </a:extLst>
          </p:cNvPr>
          <p:cNvSpPr/>
          <p:nvPr/>
        </p:nvSpPr>
        <p:spPr>
          <a:xfrm>
            <a:off x="349320" y="5549884"/>
            <a:ext cx="19135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14F7C409-B664-C060-C0AA-BA1C573A536B}"/>
              </a:ext>
            </a:extLst>
          </p:cNvPr>
          <p:cNvSpPr/>
          <p:nvPr/>
        </p:nvSpPr>
        <p:spPr bwMode="gray">
          <a:xfrm>
            <a:off x="6363853" y="4728165"/>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2</a:t>
            </a:r>
          </a:p>
        </p:txBody>
      </p:sp>
      <p:sp>
        <p:nvSpPr>
          <p:cNvPr id="5" name="Rectangle: Rounded Corners 4">
            <a:extLst>
              <a:ext uri="{FF2B5EF4-FFF2-40B4-BE49-F238E27FC236}">
                <a16:creationId xmlns:a16="http://schemas.microsoft.com/office/drawing/2014/main" id="{6F986D33-8D8B-E78A-0569-155D79ADEBC3}"/>
              </a:ext>
            </a:extLst>
          </p:cNvPr>
          <p:cNvSpPr/>
          <p:nvPr/>
        </p:nvSpPr>
        <p:spPr bwMode="gray">
          <a:xfrm>
            <a:off x="2209386" y="554988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3607048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51B2C-4322-161D-B8CA-D9C280D9EB1E}"/>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F44CA129-4FB1-25D5-55B9-6D4C49282C18}"/>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095FC9E4-3E2C-614B-93C8-049AA7285CB6}"/>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CN-C.02.1:</a:t>
            </a:r>
            <a:r>
              <a:rPr lang="en-US" b="1" noProof="0">
                <a:solidFill>
                  <a:prstClr val="black"/>
                </a:solidFill>
                <a:latin typeface="Calibri" panose="020F0502020204030204"/>
              </a:rPr>
              <a:t> </a:t>
            </a:r>
            <a:r>
              <a:rPr lang="en-US">
                <a:solidFill>
                  <a:schemeClr val="tx1"/>
                </a:solidFill>
              </a:rPr>
              <a:t>Describe how the agency uses professional relationships to create a comprehensive support network to address the diverse medical and behavioral health needs of individuals through both internal and external resources. This is above and beyond services required by residential service definitions.</a:t>
            </a:r>
            <a:endParaRPr lang="en-US" b="1" i="1">
              <a:solidFill>
                <a:schemeClr val="tx1"/>
              </a:solidFill>
            </a:endParaRPr>
          </a:p>
          <a:p>
            <a:pPr lvl="0">
              <a:defRPr/>
            </a:pPr>
            <a:endParaRPr lang="en-US" b="1" i="1">
              <a:solidFill>
                <a:prstClr val="black"/>
              </a:solidFill>
            </a:endParaRPr>
          </a:p>
          <a:p>
            <a:pPr>
              <a:defRPr/>
            </a:pPr>
            <a:r>
              <a:rPr lang="en-US" b="1" i="1">
                <a:solidFill>
                  <a:prstClr val="black"/>
                </a:solidFill>
              </a:rPr>
              <a:t>Question </a:t>
            </a:r>
            <a:r>
              <a:rPr lang="en-US" b="1" i="1">
                <a:solidFill>
                  <a:schemeClr val="tx1"/>
                </a:solidFill>
              </a:rPr>
              <a:t>S-CE (CE-Both,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How does your agency use and develop professional relationships to create a comprehensive support network to address the needs of individuals served? How do these relationships bolster your agency’s ability to improve care organization-wide? Include an example of an internal and external relationship/resource. This is above and beyond services required by residential service definitions.</a:t>
            </a:r>
            <a:endParaRPr lang="en-US" b="1" i="1">
              <a:solidFill>
                <a:schemeClr val="tx1"/>
              </a:solidFill>
            </a:endParaRPr>
          </a:p>
          <a:p>
            <a:pPr lvl="0">
              <a:defRPr/>
            </a:pPr>
            <a:endParaRPr lang="en-US">
              <a:solidFill>
                <a:schemeClr val="tx1"/>
              </a:solidFill>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2CDAD41-F329-2180-BB90-53CB8EAE93BD}"/>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D50E2372-F5FE-32F1-C1B8-0FCFDEB93E84}"/>
              </a:ext>
            </a:extLst>
          </p:cNvPr>
          <p:cNvGraphicFramePr>
            <a:graphicFrameLocks noGrp="1"/>
          </p:cNvGraphicFramePr>
          <p:nvPr>
            <p:extLst>
              <p:ext uri="{D42A27DB-BD31-4B8C-83A1-F6EECF244321}">
                <p14:modId xmlns:p14="http://schemas.microsoft.com/office/powerpoint/2010/main" val="2503934617"/>
              </p:ext>
            </p:extLst>
          </p:nvPr>
        </p:nvGraphicFramePr>
        <p:xfrm>
          <a:off x="8231615" y="5740388"/>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4" name="Rectangle 3">
            <a:extLst>
              <a:ext uri="{FF2B5EF4-FFF2-40B4-BE49-F238E27FC236}">
                <a16:creationId xmlns:a16="http://schemas.microsoft.com/office/drawing/2014/main" id="{D401CF7B-916E-4030-47DA-641EA08A954B}"/>
              </a:ext>
            </a:extLst>
          </p:cNvPr>
          <p:cNvSpPr/>
          <p:nvPr/>
        </p:nvSpPr>
        <p:spPr>
          <a:xfrm>
            <a:off x="349321" y="3999353"/>
            <a:ext cx="7608641" cy="253469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85DCEDC6-0300-2B1C-466E-FC0E5C515902}"/>
              </a:ext>
            </a:extLst>
          </p:cNvPr>
          <p:cNvSpPr/>
          <p:nvPr/>
        </p:nvSpPr>
        <p:spPr bwMode="gray">
          <a:xfrm>
            <a:off x="7376948" y="507332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4</a:t>
            </a:r>
          </a:p>
        </p:txBody>
      </p:sp>
    </p:spTree>
    <p:extLst>
      <p:ext uri="{BB962C8B-B14F-4D97-AF65-F5344CB8AC3E}">
        <p14:creationId xmlns:p14="http://schemas.microsoft.com/office/powerpoint/2010/main" val="4230447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C6154-C505-DB08-3B6A-1A922F0B1A9C}"/>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464E290F-A253-194C-AB2D-7E8D3308EB29}"/>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F42A0217-5D0D-7D30-EA34-EF721DA20E63}"/>
              </a:ext>
            </a:extLst>
          </p:cNvPr>
          <p:cNvSpPr/>
          <p:nvPr/>
        </p:nvSpPr>
        <p:spPr>
          <a:xfrm>
            <a:off x="260278" y="739738"/>
            <a:ext cx="11671443" cy="100058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CN-C.02.2s:</a:t>
            </a:r>
            <a:r>
              <a:rPr lang="en-US" b="1" noProof="0">
                <a:solidFill>
                  <a:schemeClr val="tx1"/>
                </a:solidFill>
                <a:latin typeface="Calibri" panose="020F0502020204030204"/>
              </a:rPr>
              <a:t> </a:t>
            </a:r>
            <a:r>
              <a:rPr lang="en-US">
                <a:solidFill>
                  <a:schemeClr val="tx1"/>
                </a:solidFill>
              </a:rPr>
              <a:t>Follow-up after hospitalization for mental illness at 30-day a minimum of 75%</a:t>
            </a:r>
            <a:endParaRPr lang="en-US">
              <a:solidFill>
                <a:schemeClr val="tx1"/>
              </a:solidFill>
              <a:ea typeface="Calibri"/>
              <a:cs typeface="Calibri"/>
            </a:endParaRPr>
          </a:p>
          <a:p>
            <a:pPr lvl="0">
              <a:defRPr/>
            </a:pPr>
            <a:endParaRPr lang="en-US">
              <a:solidFill>
                <a:schemeClr val="tx1"/>
              </a:solidFill>
            </a:endParaRPr>
          </a:p>
          <a:p>
            <a:pPr lvl="0">
              <a:defRPr/>
            </a:pPr>
            <a:r>
              <a:rPr lang="en-US">
                <a:solidFill>
                  <a:schemeClr val="tx1"/>
                </a:solidFill>
              </a:rPr>
              <a:t>Percentage of follow-ups within 30 days of discharge: XX%</a:t>
            </a:r>
            <a:endParaRPr lang="en-US">
              <a:solidFill>
                <a:schemeClr val="tx1"/>
              </a:solidFill>
              <a:ea typeface="Calibri"/>
              <a:cs typeface="Calibri"/>
            </a:endParaRPr>
          </a:p>
          <a:p>
            <a:pPr lvl="0">
              <a:defRPr/>
            </a:pPr>
            <a:endParaRPr lang="en-US" b="1" i="1">
              <a:solidFill>
                <a:schemeClr val="tx1"/>
              </a:solidFill>
            </a:endParaRPr>
          </a:p>
          <a:p>
            <a:pPr>
              <a:defRPr/>
            </a:pPr>
            <a:r>
              <a:rPr lang="en-US" b="1" i="1">
                <a:solidFill>
                  <a:schemeClr val="tx1"/>
                </a:solidFill>
              </a:rPr>
              <a:t>Question S</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ea typeface="+mn-lt"/>
                <a:cs typeface="+mn-lt"/>
              </a:rPr>
              <a:t>If your agency has calculated a different result than ODP published for this measure in the </a:t>
            </a:r>
            <a:r>
              <a:rPr lang="en-US" err="1">
                <a:solidFill>
                  <a:schemeClr val="tx1"/>
                </a:solidFill>
                <a:ea typeface="+mn-lt"/>
                <a:cs typeface="+mn-lt"/>
              </a:rPr>
              <a:t>MyPBC</a:t>
            </a:r>
            <a:r>
              <a:rPr lang="en-US">
                <a:solidFill>
                  <a:schemeClr val="tx1"/>
                </a:solidFill>
                <a:ea typeface="+mn-lt"/>
                <a:cs typeface="+mn-lt"/>
              </a:rPr>
              <a:t> Portal, please indicate whether your agency would like to provide psychiatric inpatient hospitalization and follow up records.</a:t>
            </a:r>
            <a:endParaRPr lang="en-US">
              <a:solidFill>
                <a:schemeClr val="tx1"/>
              </a:solidFill>
              <a:ea typeface="Calibri"/>
              <a:cs typeface="Calibri"/>
            </a:endParaRPr>
          </a:p>
          <a:p>
            <a:pPr>
              <a:defRPr/>
            </a:pPr>
            <a:endParaRPr lang="en-US" b="1" i="1">
              <a:solidFill>
                <a:schemeClr val="tx1"/>
              </a:solidFill>
            </a:endParaRPr>
          </a:p>
          <a:p>
            <a:pPr>
              <a:defRPr/>
            </a:pPr>
            <a:endParaRPr lang="en-US" b="1" i="1">
              <a:solidFill>
                <a:schemeClr val="tx1"/>
              </a:solidFill>
            </a:endParaRPr>
          </a:p>
          <a:p>
            <a:pPr>
              <a:defRPr/>
            </a:pPr>
            <a:endParaRPr lang="en-US" b="1" i="1">
              <a:solidFill>
                <a:schemeClr val="tx1"/>
              </a:solidFill>
            </a:endParaRPr>
          </a:p>
          <a:p>
            <a:pPr>
              <a:defRPr/>
            </a:pPr>
            <a:endParaRPr lang="en-US" b="1" i="1">
              <a:solidFill>
                <a:schemeClr val="tx1"/>
              </a:solidFill>
            </a:endParaRPr>
          </a:p>
          <a:p>
            <a:pPr>
              <a:defRPr/>
            </a:pPr>
            <a:r>
              <a:rPr lang="en-US" b="1" i="1">
                <a:solidFill>
                  <a:schemeClr val="tx1"/>
                </a:solidFill>
              </a:rPr>
              <a:t>[If Yes] Question S: </a:t>
            </a:r>
            <a:endParaRPr lang="en-US" strike="sngStrike">
              <a:solidFill>
                <a:schemeClr val="tx1"/>
              </a:solidFill>
              <a:ea typeface="Calibri"/>
              <a:cs typeface="Calibri"/>
            </a:endParaRPr>
          </a:p>
          <a:p>
            <a:pPr>
              <a:defRPr/>
            </a:pPr>
            <a:r>
              <a:rPr lang="en-US">
                <a:solidFill>
                  <a:schemeClr val="tx1"/>
                </a:solidFill>
                <a:ea typeface="+mn-lt"/>
                <a:cs typeface="+mn-lt"/>
              </a:rPr>
              <a:t>Submit your agency's documentation regarding psychiatric inpatient hospitalization and follow up records. A successful response will be a spreadsheet (Microsoft Excel or similar) formatted in the following manner:</a:t>
            </a:r>
            <a:endParaRPr lang="en-US">
              <a:solidFill>
                <a:schemeClr val="tx1"/>
              </a:solidFill>
              <a:ea typeface="Calibri"/>
              <a:cs typeface="Calibri"/>
            </a:endParaRPr>
          </a:p>
          <a:p>
            <a:pPr marL="285750" indent="-285750">
              <a:buFont typeface="Arial"/>
              <a:buChar char="•"/>
              <a:defRPr/>
            </a:pPr>
            <a:r>
              <a:rPr lang="en-US">
                <a:solidFill>
                  <a:schemeClr val="tx1"/>
                </a:solidFill>
                <a:ea typeface="+mn-lt"/>
                <a:cs typeface="+mn-lt"/>
              </a:rPr>
              <a:t>Column A will be titled '</a:t>
            </a:r>
            <a:r>
              <a:rPr lang="en-US" b="1">
                <a:solidFill>
                  <a:schemeClr val="tx1"/>
                </a:solidFill>
                <a:ea typeface="+mn-lt"/>
                <a:cs typeface="+mn-lt"/>
              </a:rPr>
              <a:t>MCI</a:t>
            </a:r>
            <a:r>
              <a:rPr lang="en-US">
                <a:solidFill>
                  <a:schemeClr val="tx1"/>
                </a:solidFill>
                <a:ea typeface="+mn-lt"/>
                <a:cs typeface="+mn-lt"/>
              </a:rPr>
              <a:t>' and will indicate the MCI# of the individual who experienced the hospitalization for mental illness.</a:t>
            </a:r>
            <a:endParaRPr lang="en-US">
              <a:solidFill>
                <a:schemeClr val="tx1"/>
              </a:solidFill>
              <a:ea typeface="Calibri" panose="020F0502020204030204"/>
              <a:cs typeface="Calibri" panose="020F0502020204030204"/>
            </a:endParaRPr>
          </a:p>
          <a:p>
            <a:pPr marL="742950" lvl="1" indent="-285750">
              <a:buFont typeface="Courier New"/>
              <a:buChar char="o"/>
              <a:defRPr/>
            </a:pPr>
            <a:r>
              <a:rPr lang="en-US">
                <a:solidFill>
                  <a:schemeClr val="tx1"/>
                </a:solidFill>
                <a:ea typeface="+mn-lt"/>
                <a:cs typeface="+mn-lt"/>
              </a:rPr>
              <a:t>Remember that applicable individuals are 6 years of age and older who have been discharged from an acute inpatient setting with a primary diagnosis at discharge of a mental illness or intentional self-harm.</a:t>
            </a:r>
            <a:endParaRPr lang="en-US">
              <a:solidFill>
                <a:schemeClr val="tx1"/>
              </a:solidFill>
              <a:ea typeface="Calibri" panose="020F0502020204030204"/>
              <a:cs typeface="Calibri" panose="020F0502020204030204"/>
            </a:endParaRPr>
          </a:p>
          <a:p>
            <a:pPr marL="285750" indent="-285750">
              <a:buFont typeface="Arial"/>
              <a:buChar char="•"/>
              <a:defRPr/>
            </a:pPr>
            <a:r>
              <a:rPr lang="en-US">
                <a:solidFill>
                  <a:schemeClr val="tx1"/>
                </a:solidFill>
                <a:ea typeface="+mn-lt"/>
                <a:cs typeface="+mn-lt"/>
              </a:rPr>
              <a:t>Column B will be titled '</a:t>
            </a:r>
            <a:r>
              <a:rPr lang="en-US" b="1">
                <a:solidFill>
                  <a:schemeClr val="tx1"/>
                </a:solidFill>
                <a:ea typeface="+mn-lt"/>
                <a:cs typeface="+mn-lt"/>
              </a:rPr>
              <a:t>Hospital Name</a:t>
            </a:r>
            <a:r>
              <a:rPr lang="en-US">
                <a:solidFill>
                  <a:schemeClr val="tx1"/>
                </a:solidFill>
                <a:ea typeface="+mn-lt"/>
                <a:cs typeface="+mn-lt"/>
              </a:rPr>
              <a:t>' and will indicate the name of the hospital at which the individual was hospitalized.</a:t>
            </a:r>
            <a:endParaRPr lang="en-US">
              <a:solidFill>
                <a:schemeClr val="tx1"/>
              </a:solidFill>
              <a:ea typeface="Calibri" panose="020F0502020204030204"/>
              <a:cs typeface="Calibri" panose="020F0502020204030204"/>
            </a:endParaRPr>
          </a:p>
          <a:p>
            <a:pPr marL="285750" indent="-285750">
              <a:buFont typeface="Arial"/>
              <a:buChar char="•"/>
              <a:defRPr/>
            </a:pPr>
            <a:r>
              <a:rPr lang="en-US">
                <a:solidFill>
                  <a:schemeClr val="tx1"/>
                </a:solidFill>
                <a:ea typeface="+mn-lt"/>
                <a:cs typeface="+mn-lt"/>
              </a:rPr>
              <a:t>Column C will be titled '</a:t>
            </a:r>
            <a:r>
              <a:rPr lang="en-US" b="1">
                <a:solidFill>
                  <a:schemeClr val="tx1"/>
                </a:solidFill>
                <a:ea typeface="+mn-lt"/>
                <a:cs typeface="+mn-lt"/>
              </a:rPr>
              <a:t>Admission Date</a:t>
            </a:r>
            <a:r>
              <a:rPr lang="en-US">
                <a:solidFill>
                  <a:schemeClr val="tx1"/>
                </a:solidFill>
                <a:ea typeface="+mn-lt"/>
                <a:cs typeface="+mn-lt"/>
              </a:rPr>
              <a:t>' and will indicate the admission date of the hospitalization stay.</a:t>
            </a:r>
            <a:endParaRPr lang="en-US">
              <a:solidFill>
                <a:schemeClr val="tx1"/>
              </a:solidFill>
              <a:ea typeface="Calibri" panose="020F0502020204030204"/>
              <a:cs typeface="Calibri" panose="020F0502020204030204"/>
            </a:endParaRPr>
          </a:p>
          <a:p>
            <a:pPr marL="285750" indent="-285750">
              <a:buFont typeface="Arial"/>
              <a:buChar char="•"/>
              <a:defRPr/>
            </a:pPr>
            <a:r>
              <a:rPr lang="en-US">
                <a:solidFill>
                  <a:schemeClr val="tx1"/>
                </a:solidFill>
                <a:ea typeface="+mn-lt"/>
                <a:cs typeface="+mn-lt"/>
              </a:rPr>
              <a:t>Column D will be titled '</a:t>
            </a:r>
            <a:r>
              <a:rPr lang="en-US" b="1">
                <a:solidFill>
                  <a:schemeClr val="tx1"/>
                </a:solidFill>
                <a:ea typeface="+mn-lt"/>
                <a:cs typeface="+mn-lt"/>
              </a:rPr>
              <a:t>Discharge Date</a:t>
            </a:r>
            <a:r>
              <a:rPr lang="en-US">
                <a:solidFill>
                  <a:schemeClr val="tx1"/>
                </a:solidFill>
                <a:ea typeface="+mn-lt"/>
                <a:cs typeface="+mn-lt"/>
              </a:rPr>
              <a:t>' and will indicate the discharge date of the hospitalization stay.</a:t>
            </a:r>
            <a:endParaRPr lang="en-US">
              <a:solidFill>
                <a:schemeClr val="tx1"/>
              </a:solidFill>
              <a:ea typeface="Calibri" panose="020F0502020204030204"/>
              <a:cs typeface="Calibri" panose="020F0502020204030204"/>
            </a:endParaRPr>
          </a:p>
          <a:p>
            <a:pPr marL="285750" indent="-285750">
              <a:buFont typeface="Arial"/>
              <a:buChar char="•"/>
              <a:defRPr/>
            </a:pPr>
            <a:r>
              <a:rPr lang="en-US">
                <a:solidFill>
                  <a:schemeClr val="tx1"/>
                </a:solidFill>
                <a:ea typeface="+mn-lt"/>
                <a:cs typeface="+mn-lt"/>
              </a:rPr>
              <a:t>Column E will be titled '</a:t>
            </a:r>
            <a:r>
              <a:rPr lang="en-US" b="1">
                <a:solidFill>
                  <a:schemeClr val="tx1"/>
                </a:solidFill>
                <a:ea typeface="+mn-lt"/>
                <a:cs typeface="+mn-lt"/>
              </a:rPr>
              <a:t>Follow-Up Date</a:t>
            </a:r>
            <a:r>
              <a:rPr lang="en-US">
                <a:solidFill>
                  <a:schemeClr val="tx1"/>
                </a:solidFill>
                <a:ea typeface="+mn-lt"/>
                <a:cs typeface="+mn-lt"/>
              </a:rPr>
              <a:t>' and will indicate the date of the follow-up visit with a provider.</a:t>
            </a:r>
            <a:endParaRPr lang="en-US">
              <a:solidFill>
                <a:schemeClr val="tx1"/>
              </a:solidFill>
              <a:ea typeface="Calibri" panose="020F0502020204030204"/>
              <a:cs typeface="Calibri" panose="020F0502020204030204"/>
            </a:endParaRPr>
          </a:p>
          <a:p>
            <a:pPr marL="285750" indent="-285750">
              <a:buFont typeface="Arial"/>
              <a:buChar char="•"/>
              <a:defRPr/>
            </a:pPr>
            <a:r>
              <a:rPr lang="en-US">
                <a:solidFill>
                  <a:schemeClr val="tx1"/>
                </a:solidFill>
                <a:ea typeface="+mn-lt"/>
                <a:cs typeface="+mn-lt"/>
              </a:rPr>
              <a:t>Column F will be titled '</a:t>
            </a:r>
            <a:r>
              <a:rPr lang="en-US" b="1">
                <a:solidFill>
                  <a:schemeClr val="tx1"/>
                </a:solidFill>
                <a:ea typeface="+mn-lt"/>
                <a:cs typeface="+mn-lt"/>
              </a:rPr>
              <a:t>Follow-Up Provider</a:t>
            </a:r>
            <a:r>
              <a:rPr lang="en-US">
                <a:solidFill>
                  <a:schemeClr val="tx1"/>
                </a:solidFill>
                <a:ea typeface="+mn-lt"/>
                <a:cs typeface="+mn-lt"/>
              </a:rPr>
              <a:t>' and will indicate the type of provider which completed the follow-up visit.</a:t>
            </a:r>
            <a:endParaRPr lang="en-US">
              <a:solidFill>
                <a:schemeClr val="tx1"/>
              </a:solidFill>
              <a:ea typeface="Calibri" panose="020F0502020204030204"/>
              <a:cs typeface="Calibri" panose="020F0502020204030204"/>
            </a:endParaRPr>
          </a:p>
          <a:p>
            <a:pPr marL="742950" lvl="1" indent="-285750">
              <a:buFont typeface="Courier New"/>
              <a:buChar char="o"/>
              <a:defRPr/>
            </a:pPr>
            <a:r>
              <a:rPr lang="en-US">
                <a:solidFill>
                  <a:schemeClr val="tx1"/>
                </a:solidFill>
                <a:ea typeface="+mn-lt"/>
                <a:cs typeface="+mn-lt"/>
              </a:rPr>
              <a:t>Remember that this professional must be one of the following: Clinical Social Worker, Marriage and Family Therapist, Mental Health, Occupational Therapist, Neuropsychologist, Professional Counselor, Psychiatric/Mental Health Nurse Practitioner/Clinical Nurse Specialist, Psychiatrist, Psychoanalyst, or Psychologist.</a:t>
            </a:r>
            <a:endParaRPr lang="en-US">
              <a:solidFill>
                <a:schemeClr val="tx1"/>
              </a:solidFill>
              <a:ea typeface="Calibri"/>
              <a:cs typeface="Calibri"/>
            </a:endParaRPr>
          </a:p>
          <a:p>
            <a:pPr>
              <a:defRPr/>
            </a:pPr>
            <a:endParaRPr lang="en-US">
              <a:solidFill>
                <a:schemeClr val="tx1"/>
              </a:solidFill>
              <a:ea typeface="+mn-lt"/>
              <a:cs typeface="+mn-lt"/>
            </a:endParaRPr>
          </a:p>
          <a:p>
            <a:pPr>
              <a:defRPr/>
            </a:pPr>
            <a:r>
              <a:rPr lang="en-US">
                <a:solidFill>
                  <a:schemeClr val="tx1"/>
                </a:solidFill>
                <a:ea typeface="+mn-lt"/>
                <a:cs typeface="+mn-lt"/>
              </a:rPr>
              <a:t>If applicable, when submitting an uploaded document, please highlight or identify the area(s) of the document that pertain to the measure.</a:t>
            </a:r>
            <a:endParaRPr lang="en-US">
              <a:solidFill>
                <a:schemeClr val="tx1"/>
              </a:solidFill>
              <a:ea typeface="Calibri"/>
              <a:cs typeface="Calibri"/>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i="1"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schemeClr val="tx1"/>
              </a:solidFill>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i="1"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kern="1200" cap="none" spc="0" normalizeH="0" baseline="0" noProof="0">
              <a:ln>
                <a:noFill/>
              </a:ln>
              <a:solidFill>
                <a:schemeClr val="tx1"/>
              </a:solidFill>
              <a:effectLst/>
              <a:uLnTx/>
              <a:uFillTx/>
              <a:latin typeface="Calibri" panose="020F0502020204030204"/>
              <a:ea typeface="Calibri"/>
              <a:cs typeface="Calibri"/>
            </a:endParaRPr>
          </a:p>
        </p:txBody>
      </p:sp>
      <p:sp>
        <p:nvSpPr>
          <p:cNvPr id="9" name="Rectangle 8">
            <a:extLst>
              <a:ext uri="{FF2B5EF4-FFF2-40B4-BE49-F238E27FC236}">
                <a16:creationId xmlns:a16="http://schemas.microsoft.com/office/drawing/2014/main" id="{21D9DAE3-D3F4-D048-CEFE-50C824BEBA8C}"/>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6C692F5F-3191-1144-966A-F567043E6E9D}"/>
              </a:ext>
            </a:extLst>
          </p:cNvPr>
          <p:cNvSpPr/>
          <p:nvPr/>
        </p:nvSpPr>
        <p:spPr>
          <a:xfrm>
            <a:off x="549119" y="3330081"/>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257F4F27-466F-072C-CDC9-43011234BF28}"/>
              </a:ext>
            </a:extLst>
          </p:cNvPr>
          <p:cNvSpPr txBox="1"/>
          <p:nvPr/>
        </p:nvSpPr>
        <p:spPr>
          <a:xfrm>
            <a:off x="818908" y="3336944"/>
            <a:ext cx="5414319" cy="369332"/>
          </a:xfrm>
          <a:prstGeom prst="rect">
            <a:avLst/>
          </a:prstGeom>
          <a:noFill/>
        </p:spPr>
        <p:txBody>
          <a:bodyPr wrap="square" lIns="91440" tIns="45720" rIns="91440" bIns="45720" rtlCol="0" anchor="t">
            <a:spAutoFit/>
          </a:bodyPr>
          <a:lstStyle/>
          <a:p>
            <a:r>
              <a:rPr lang="en-US"/>
              <a:t>Yes, our agency has calculated a different result</a:t>
            </a:r>
            <a:endParaRPr lang="en-US">
              <a:ea typeface="Calibri"/>
              <a:cs typeface="Calibri"/>
            </a:endParaRPr>
          </a:p>
        </p:txBody>
      </p:sp>
      <p:sp>
        <p:nvSpPr>
          <p:cNvPr id="8" name="Oval 7">
            <a:extLst>
              <a:ext uri="{FF2B5EF4-FFF2-40B4-BE49-F238E27FC236}">
                <a16:creationId xmlns:a16="http://schemas.microsoft.com/office/drawing/2014/main" id="{C96B247C-40B5-A6E2-7C4A-978632325C77}"/>
              </a:ext>
            </a:extLst>
          </p:cNvPr>
          <p:cNvSpPr/>
          <p:nvPr/>
        </p:nvSpPr>
        <p:spPr>
          <a:xfrm>
            <a:off x="549119" y="3806666"/>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6D4C09F6-C1B9-C61B-D386-004AC1B52A38}"/>
              </a:ext>
            </a:extLst>
          </p:cNvPr>
          <p:cNvSpPr txBox="1"/>
          <p:nvPr/>
        </p:nvSpPr>
        <p:spPr>
          <a:xfrm>
            <a:off x="818908" y="3710557"/>
            <a:ext cx="5548184" cy="369332"/>
          </a:xfrm>
          <a:prstGeom prst="rect">
            <a:avLst/>
          </a:prstGeom>
          <a:noFill/>
        </p:spPr>
        <p:txBody>
          <a:bodyPr wrap="square" lIns="91440" tIns="45720" rIns="91440" bIns="45720" rtlCol="0" anchor="t">
            <a:spAutoFit/>
          </a:bodyPr>
          <a:lstStyle/>
          <a:p>
            <a:r>
              <a:rPr lang="en-US"/>
              <a:t>No, the calculation provided is accurate</a:t>
            </a:r>
            <a:endParaRPr lang="en-US">
              <a:ea typeface="Calibri"/>
              <a:cs typeface="Calibri"/>
            </a:endParaRPr>
          </a:p>
        </p:txBody>
      </p:sp>
      <p:sp>
        <p:nvSpPr>
          <p:cNvPr id="11" name="Rectangle: Rounded Corners 10">
            <a:extLst>
              <a:ext uri="{FF2B5EF4-FFF2-40B4-BE49-F238E27FC236}">
                <a16:creationId xmlns:a16="http://schemas.microsoft.com/office/drawing/2014/main" id="{4030D43E-B092-0A1F-91C2-36B98B0074CA}"/>
              </a:ext>
            </a:extLst>
          </p:cNvPr>
          <p:cNvSpPr/>
          <p:nvPr/>
        </p:nvSpPr>
        <p:spPr bwMode="gray">
          <a:xfrm>
            <a:off x="5920430" y="351888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b="1">
                <a:solidFill>
                  <a:schemeClr val="bg1"/>
                </a:solidFill>
              </a:rPr>
              <a:t>6</a:t>
            </a:r>
          </a:p>
        </p:txBody>
      </p:sp>
      <p:graphicFrame>
        <p:nvGraphicFramePr>
          <p:cNvPr id="12" name="Table 11">
            <a:extLst>
              <a:ext uri="{FF2B5EF4-FFF2-40B4-BE49-F238E27FC236}">
                <a16:creationId xmlns:a16="http://schemas.microsoft.com/office/drawing/2014/main" id="{63699BB6-569E-AC0C-0BED-611DF23D3A21}"/>
              </a:ext>
            </a:extLst>
          </p:cNvPr>
          <p:cNvGraphicFramePr>
            <a:graphicFrameLocks noGrp="1"/>
          </p:cNvGraphicFramePr>
          <p:nvPr>
            <p:extLst>
              <p:ext uri="{D42A27DB-BD31-4B8C-83A1-F6EECF244321}">
                <p14:modId xmlns:p14="http://schemas.microsoft.com/office/powerpoint/2010/main" val="23924369"/>
              </p:ext>
            </p:extLst>
          </p:nvPr>
        </p:nvGraphicFramePr>
        <p:xfrm>
          <a:off x="8322883" y="9549542"/>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6</a:t>
                      </a:r>
                    </a:p>
                  </a:txBody>
                  <a:tcPr>
                    <a:solidFill>
                      <a:schemeClr val="bg1"/>
                    </a:solidFill>
                  </a:tcPr>
                </a:tc>
                <a:tc>
                  <a:txBody>
                    <a:bodyPr/>
                    <a:lstStyle/>
                    <a:p>
                      <a:r>
                        <a:rPr lang="en-US" sz="1200" noProof="0">
                          <a:solidFill>
                            <a:schemeClr val="tx1"/>
                          </a:solidFill>
                        </a:rPr>
                        <a:t>Single Choice</a:t>
                      </a:r>
                    </a:p>
                  </a:txBody>
                  <a:tcPr>
                    <a:solidFill>
                      <a:schemeClr val="bg1"/>
                    </a:solidFill>
                  </a:tcPr>
                </a:tc>
                <a:extLst>
                  <a:ext uri="{0D108BD9-81ED-4DB2-BD59-A6C34878D82A}">
                    <a16:rowId xmlns:a16="http://schemas.microsoft.com/office/drawing/2014/main" val="1376390463"/>
                  </a:ext>
                </a:extLst>
              </a:tr>
              <a:tr h="365760">
                <a:tc>
                  <a:txBody>
                    <a:bodyPr/>
                    <a:lstStyle/>
                    <a:p>
                      <a:r>
                        <a:rPr lang="en-US" sz="1200" noProof="0">
                          <a:solidFill>
                            <a:schemeClr val="tx1"/>
                          </a:solidFill>
                        </a:rPr>
                        <a:t>7</a:t>
                      </a:r>
                    </a:p>
                  </a:txBody>
                  <a:tcPr>
                    <a:solidFill>
                      <a:schemeClr val="bg1"/>
                    </a:solidFill>
                  </a:tcPr>
                </a:tc>
                <a:tc>
                  <a:txBody>
                    <a:bodyPr/>
                    <a:lstStyle/>
                    <a:p>
                      <a:r>
                        <a:rPr lang="en-US" sz="1200" noProof="0">
                          <a:solidFill>
                            <a:schemeClr val="tx1"/>
                          </a:solidFill>
                        </a:rPr>
                        <a:t>Data Upload</a:t>
                      </a:r>
                      <a:endParaRPr lang="en-US" sz="1200" noProof="0">
                        <a:solidFill>
                          <a:schemeClr val="tx1"/>
                        </a:solidFill>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14" name="Rectangle 13">
            <a:extLst>
              <a:ext uri="{FF2B5EF4-FFF2-40B4-BE49-F238E27FC236}">
                <a16:creationId xmlns:a16="http://schemas.microsoft.com/office/drawing/2014/main" id="{5F3FE50A-0FD2-DFC9-7BC1-1EECDC309C5B}"/>
              </a:ext>
            </a:extLst>
          </p:cNvPr>
          <p:cNvSpPr/>
          <p:nvPr/>
        </p:nvSpPr>
        <p:spPr>
          <a:xfrm>
            <a:off x="411773" y="9793925"/>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15" name="Rectangle: Rounded Corners 14">
            <a:extLst>
              <a:ext uri="{FF2B5EF4-FFF2-40B4-BE49-F238E27FC236}">
                <a16:creationId xmlns:a16="http://schemas.microsoft.com/office/drawing/2014/main" id="{AF51A626-457A-EF85-3335-00037CF1788C}"/>
              </a:ext>
            </a:extLst>
          </p:cNvPr>
          <p:cNvSpPr/>
          <p:nvPr/>
        </p:nvSpPr>
        <p:spPr bwMode="gray">
          <a:xfrm>
            <a:off x="6915000" y="995044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9556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49EE-47F3-DD67-91E5-239B0763927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F4DAD713-2F0D-0FF8-52CB-3F3CBA982F35}"/>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157F49F2-D9F1-E394-19A6-76AEE174EB63}"/>
              </a:ext>
            </a:extLst>
          </p:cNvPr>
          <p:cNvSpPr/>
          <p:nvPr/>
        </p:nvSpPr>
        <p:spPr>
          <a:xfrm>
            <a:off x="260278" y="739738"/>
            <a:ext cx="11671443" cy="1179762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CN-C.02.2ce:</a:t>
            </a:r>
            <a:r>
              <a:rPr lang="en-US" b="1" noProof="0">
                <a:solidFill>
                  <a:schemeClr val="tx1"/>
                </a:solidFill>
                <a:latin typeface="Calibri" panose="020F0502020204030204"/>
              </a:rPr>
              <a:t> </a:t>
            </a:r>
            <a:r>
              <a:rPr lang="en-US">
                <a:solidFill>
                  <a:schemeClr val="tx1"/>
                </a:solidFill>
              </a:rPr>
              <a:t>Follow-up after hospitalization for mental illness at 7-day minimum of 40% and 30-day a minimum of 75%</a:t>
            </a:r>
            <a:endParaRPr lang="en-US">
              <a:solidFill>
                <a:schemeClr val="tx1"/>
              </a:solidFill>
              <a:ea typeface="Calibri"/>
              <a:cs typeface="Calibri"/>
            </a:endParaRPr>
          </a:p>
          <a:p>
            <a:pPr lvl="0">
              <a:defRPr/>
            </a:pPr>
            <a:endParaRPr lang="en-US">
              <a:solidFill>
                <a:schemeClr val="tx1"/>
              </a:solidFill>
            </a:endParaRPr>
          </a:p>
          <a:p>
            <a:pPr lvl="0">
              <a:defRPr/>
            </a:pPr>
            <a:r>
              <a:rPr lang="en-US">
                <a:solidFill>
                  <a:schemeClr val="tx1"/>
                </a:solidFill>
              </a:rPr>
              <a:t>Percentage of follow-ups within 7 days of discharge: XX%</a:t>
            </a:r>
            <a:endParaRPr lang="en-US">
              <a:solidFill>
                <a:schemeClr val="tx1"/>
              </a:solidFill>
              <a:ea typeface="Calibri"/>
              <a:cs typeface="Calibri"/>
            </a:endParaRPr>
          </a:p>
          <a:p>
            <a:pPr lvl="0">
              <a:defRPr/>
            </a:pPr>
            <a:endParaRPr lang="en-US">
              <a:solidFill>
                <a:schemeClr val="tx1"/>
              </a:solidFill>
            </a:endParaRPr>
          </a:p>
          <a:p>
            <a:pPr lvl="0">
              <a:defRPr/>
            </a:pPr>
            <a:r>
              <a:rPr lang="en-US">
                <a:solidFill>
                  <a:schemeClr val="tx1"/>
                </a:solidFill>
              </a:rPr>
              <a:t>Percentage of follow-ups within 30 days of discharge: XX%</a:t>
            </a:r>
            <a:endParaRPr lang="en-US">
              <a:solidFill>
                <a:schemeClr val="tx1"/>
              </a:solidFill>
              <a:ea typeface="Calibri"/>
              <a:cs typeface="Calibri"/>
            </a:endParaRPr>
          </a:p>
          <a:p>
            <a:pPr lvl="0">
              <a:defRPr/>
            </a:pPr>
            <a:endParaRPr lang="en-US" b="1" i="1">
              <a:solidFill>
                <a:schemeClr val="tx1"/>
              </a:solidFill>
            </a:endParaRPr>
          </a:p>
          <a:p>
            <a:pPr>
              <a:defRPr/>
            </a:pPr>
            <a:r>
              <a:rPr lang="en-US" b="1" i="1">
                <a:solidFill>
                  <a:schemeClr val="tx1"/>
                </a:solidFill>
              </a:rPr>
              <a:t>Question CE (CE-Both,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lang="en-US" sz="1900">
                <a:solidFill>
                  <a:schemeClr val="tx1"/>
                </a:solidFill>
              </a:rPr>
              <a:t>If your agency has calculated a different result than ODP published for this measure, please indicate whether your agency would like to provide psychiatric inpatient hospitalization and follow up records</a:t>
            </a:r>
            <a:r>
              <a:rPr lang="en-US" sz="1900">
                <a:solidFill>
                  <a:schemeClr val="tx1"/>
                </a:solidFill>
                <a:ea typeface="Calibri"/>
                <a:cs typeface="Calibri"/>
              </a:rPr>
              <a:t>.</a:t>
            </a:r>
          </a:p>
          <a:p>
            <a:pPr>
              <a:defRPr/>
            </a:pPr>
            <a:endParaRPr lang="en-US">
              <a:solidFill>
                <a:schemeClr val="tx1"/>
              </a:solidFill>
              <a:ea typeface="Calibri"/>
              <a:cs typeface="Calibri"/>
            </a:endParaRPr>
          </a:p>
          <a:p>
            <a:pPr>
              <a:defRPr/>
            </a:pPr>
            <a:endParaRPr lang="en-US">
              <a:solidFill>
                <a:schemeClr val="tx1"/>
              </a:solidFill>
              <a:ea typeface="Calibri"/>
              <a:cs typeface="Calibri"/>
            </a:endParaRPr>
          </a:p>
          <a:p>
            <a:pPr>
              <a:defRPr/>
            </a:pPr>
            <a:endParaRPr lang="en-US">
              <a:solidFill>
                <a:schemeClr val="tx1"/>
              </a:solidFill>
            </a:endParaRPr>
          </a:p>
          <a:p>
            <a:pPr>
              <a:defRPr/>
            </a:pPr>
            <a:endParaRPr lang="en-US" b="1" i="1">
              <a:solidFill>
                <a:schemeClr val="tx1"/>
              </a:solidFill>
            </a:endParaRPr>
          </a:p>
          <a:p>
            <a:pPr>
              <a:defRPr/>
            </a:pPr>
            <a:r>
              <a:rPr lang="en-US" b="1" i="1">
                <a:solidFill>
                  <a:schemeClr val="tx1"/>
                </a:solidFill>
              </a:rPr>
              <a:t>[If Yes] Question CE (CE-Both, CE-M, CE-DD)</a:t>
            </a:r>
            <a:r>
              <a:rPr lang="en-US" sz="1900" b="1" i="1">
                <a:solidFill>
                  <a:schemeClr val="tx1"/>
                </a:solidFill>
              </a:rPr>
              <a:t>: </a:t>
            </a:r>
            <a:endParaRPr lang="en-US" sz="1900">
              <a:solidFill>
                <a:schemeClr val="tx1"/>
              </a:solidFill>
              <a:ea typeface="Calibri"/>
              <a:cs typeface="Calibri"/>
            </a:endParaRPr>
          </a:p>
          <a:p>
            <a:pPr>
              <a:defRPr/>
            </a:pPr>
            <a:r>
              <a:rPr lang="en-US" sz="1900">
                <a:solidFill>
                  <a:schemeClr val="tx1"/>
                </a:solidFill>
              </a:rPr>
              <a:t>Submit your agency's documentation regarding psychiatric inpatient hospitalization and follow up records. A successful response will be a spreadsheet (Microsoft Excel or similar) formatted in the following manner:</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A will be titled '</a:t>
            </a:r>
            <a:r>
              <a:rPr lang="en-US" sz="1900" b="1">
                <a:solidFill>
                  <a:schemeClr val="tx1"/>
                </a:solidFill>
              </a:rPr>
              <a:t>MCI</a:t>
            </a:r>
            <a:r>
              <a:rPr lang="en-US" sz="1900">
                <a:solidFill>
                  <a:schemeClr val="tx1"/>
                </a:solidFill>
              </a:rPr>
              <a:t>' and will indicate the MCI# of the individual who experienced the hospitalization for mental illness.</a:t>
            </a:r>
            <a:endParaRPr lang="en-US" sz="1900">
              <a:solidFill>
                <a:schemeClr val="tx1"/>
              </a:solidFill>
              <a:ea typeface="Calibri" panose="020F0502020204030204"/>
              <a:cs typeface="Calibri" panose="020F0502020204030204"/>
            </a:endParaRPr>
          </a:p>
          <a:p>
            <a:pPr marL="742950" lvl="1" indent="-285750">
              <a:buFont typeface="Courier New,monospace"/>
              <a:buChar char="o"/>
              <a:defRPr/>
            </a:pPr>
            <a:r>
              <a:rPr lang="en-US" sz="1900">
                <a:solidFill>
                  <a:schemeClr val="tx1"/>
                </a:solidFill>
              </a:rPr>
              <a:t>Remember that applicable individuals are 6 years of age and older who have been discharged from an acute inpatient setting with a primary diagnosis at discharge of a mental illness or intentional self-harm.</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B will be titled '</a:t>
            </a:r>
            <a:r>
              <a:rPr lang="en-US" sz="1900" b="1">
                <a:solidFill>
                  <a:schemeClr val="tx1"/>
                </a:solidFill>
              </a:rPr>
              <a:t>Hospital Name</a:t>
            </a:r>
            <a:r>
              <a:rPr lang="en-US" sz="1900">
                <a:solidFill>
                  <a:schemeClr val="tx1"/>
                </a:solidFill>
              </a:rPr>
              <a:t>' and will indicate the name of the hospital at which the individual was hospitalized.</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C will be titled '</a:t>
            </a:r>
            <a:r>
              <a:rPr lang="en-US" sz="1900" b="1">
                <a:solidFill>
                  <a:schemeClr val="tx1"/>
                </a:solidFill>
              </a:rPr>
              <a:t>Admission Date</a:t>
            </a:r>
            <a:r>
              <a:rPr lang="en-US" sz="1900">
                <a:solidFill>
                  <a:schemeClr val="tx1"/>
                </a:solidFill>
              </a:rPr>
              <a:t>' and will indicate the admission date of the hospitalization stay.</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D will be titled '</a:t>
            </a:r>
            <a:r>
              <a:rPr lang="en-US" sz="1900" b="1">
                <a:solidFill>
                  <a:schemeClr val="tx1"/>
                </a:solidFill>
              </a:rPr>
              <a:t>Discharge Date</a:t>
            </a:r>
            <a:r>
              <a:rPr lang="en-US" sz="1900">
                <a:solidFill>
                  <a:schemeClr val="tx1"/>
                </a:solidFill>
              </a:rPr>
              <a:t>' and will indicate the discharge date of the hospitalization stay.</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E will be titled '</a:t>
            </a:r>
            <a:r>
              <a:rPr lang="en-US" sz="1900" b="1">
                <a:solidFill>
                  <a:schemeClr val="tx1"/>
                </a:solidFill>
              </a:rPr>
              <a:t>Follow-Up Date</a:t>
            </a:r>
            <a:r>
              <a:rPr lang="en-US" sz="1900">
                <a:solidFill>
                  <a:schemeClr val="tx1"/>
                </a:solidFill>
              </a:rPr>
              <a:t>' and will indicate the date of the follow-up visit with a provider.</a:t>
            </a:r>
            <a:endParaRPr lang="en-US" sz="1900">
              <a:solidFill>
                <a:schemeClr val="tx1"/>
              </a:solidFill>
              <a:ea typeface="Calibri" panose="020F0502020204030204"/>
              <a:cs typeface="Calibri" panose="020F0502020204030204"/>
            </a:endParaRPr>
          </a:p>
          <a:p>
            <a:pPr marL="285750" indent="-285750">
              <a:buFont typeface="Arial,Sans-Serif"/>
              <a:buChar char="•"/>
              <a:defRPr/>
            </a:pPr>
            <a:r>
              <a:rPr lang="en-US" sz="1900">
                <a:solidFill>
                  <a:schemeClr val="tx1"/>
                </a:solidFill>
              </a:rPr>
              <a:t>Column F will be titled '</a:t>
            </a:r>
            <a:r>
              <a:rPr lang="en-US" sz="1900" b="1">
                <a:solidFill>
                  <a:schemeClr val="tx1"/>
                </a:solidFill>
              </a:rPr>
              <a:t>Follow-Up Provider</a:t>
            </a:r>
            <a:r>
              <a:rPr lang="en-US" sz="1900">
                <a:solidFill>
                  <a:schemeClr val="tx1"/>
                </a:solidFill>
              </a:rPr>
              <a:t>' and will indicate the type of provider which completed the follow-up visit.</a:t>
            </a:r>
            <a:endParaRPr lang="en-US" sz="1900">
              <a:solidFill>
                <a:schemeClr val="tx1"/>
              </a:solidFill>
              <a:ea typeface="Calibri" panose="020F0502020204030204"/>
              <a:cs typeface="Calibri" panose="020F0502020204030204"/>
            </a:endParaRPr>
          </a:p>
          <a:p>
            <a:pPr marL="742950" lvl="1" indent="-285750">
              <a:buFont typeface="Courier New,monospace"/>
              <a:buChar char="o"/>
              <a:defRPr/>
            </a:pPr>
            <a:r>
              <a:rPr lang="en-US" sz="1900">
                <a:solidFill>
                  <a:schemeClr val="tx1"/>
                </a:solidFill>
              </a:rPr>
              <a:t>Remember that this professional must be one of the following: Clinical Social Worker, Marriage and Family Therapist, Mental Health, Occupational Therapist, Neuropsychologist, Professional Counselor, Psychiatric/Mental Health Nurse Practitioner/Clinical Nurse Specialist, Psychiatrist, Psychoanalyst, or Psychologist.</a:t>
            </a:r>
            <a:endParaRPr lang="en-US" sz="1900">
              <a:solidFill>
                <a:schemeClr val="tx1"/>
              </a:solidFill>
              <a:ea typeface="Calibri" panose="020F0502020204030204"/>
              <a:cs typeface="Calibri" panose="020F0502020204030204"/>
            </a:endParaRPr>
          </a:p>
          <a:p>
            <a:pPr marL="742950" lvl="1" indent="-285750">
              <a:buFont typeface="Courier New,monospace"/>
              <a:buChar char="o"/>
              <a:defRPr/>
            </a:pPr>
            <a:endParaRPr lang="en-US" sz="1900">
              <a:solidFill>
                <a:schemeClr val="tx1"/>
              </a:solidFill>
              <a:ea typeface="Calibri" panose="020F0502020204030204"/>
              <a:cs typeface="Calibri" panose="020F0502020204030204"/>
            </a:endParaRPr>
          </a:p>
          <a:p>
            <a:pPr>
              <a:defRPr/>
            </a:pPr>
            <a:r>
              <a:rPr lang="en-US" sz="1900">
                <a:solidFill>
                  <a:schemeClr val="tx1"/>
                </a:solidFill>
              </a:rPr>
              <a:t>If applicable, when submitting an uploaded document, please highlight or identify the area(s) of the document that pertain to the measure.</a:t>
            </a:r>
            <a:endParaRPr lang="en-US" sz="1900">
              <a:solidFill>
                <a:schemeClr val="tx1"/>
              </a:solidFill>
              <a:ea typeface="Calibri"/>
              <a:cs typeface="Calibri"/>
            </a:endParaRPr>
          </a:p>
          <a:p>
            <a:pPr>
              <a:defRPr/>
            </a:pPr>
            <a:endParaRPr lang="en-US" b="1" i="1">
              <a:solidFill>
                <a:schemeClr val="tx1"/>
              </a:solidFill>
            </a:endParaRPr>
          </a:p>
          <a:p>
            <a:pPr lvl="0">
              <a:defRPr/>
            </a:pPr>
            <a:endParaRPr lang="en-US">
              <a:solidFill>
                <a:schemeClr val="tx1"/>
              </a:solidFill>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3160C6-D5B2-4FE3-3281-1451916AD3C1}"/>
              </a:ext>
            </a:extLst>
          </p:cNvPr>
          <p:cNvSpPr/>
          <p:nvPr/>
        </p:nvSpPr>
        <p:spPr>
          <a:xfrm>
            <a:off x="349321" y="852755"/>
            <a:ext cx="7187552"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Clinical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F02FAA3E-98B5-1C55-B21D-7B9428489F01}"/>
              </a:ext>
            </a:extLst>
          </p:cNvPr>
          <p:cNvGraphicFramePr>
            <a:graphicFrameLocks noGrp="1"/>
          </p:cNvGraphicFramePr>
          <p:nvPr>
            <p:extLst>
              <p:ext uri="{D42A27DB-BD31-4B8C-83A1-F6EECF244321}">
                <p14:modId xmlns:p14="http://schemas.microsoft.com/office/powerpoint/2010/main" val="4059673716"/>
              </p:ext>
            </p:extLst>
          </p:nvPr>
        </p:nvGraphicFramePr>
        <p:xfrm>
          <a:off x="8302288" y="11372164"/>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6</a:t>
                      </a:r>
                    </a:p>
                  </a:txBody>
                  <a:tcPr>
                    <a:solidFill>
                      <a:schemeClr val="bg1"/>
                    </a:solidFill>
                  </a:tcPr>
                </a:tc>
                <a:tc>
                  <a:txBody>
                    <a:bodyPr/>
                    <a:lstStyle/>
                    <a:p>
                      <a:r>
                        <a:rPr lang="en-US" sz="1200" noProof="0">
                          <a:solidFill>
                            <a:schemeClr val="tx1"/>
                          </a:solidFill>
                        </a:rPr>
                        <a:t>Single Choice</a:t>
                      </a:r>
                    </a:p>
                  </a:txBody>
                  <a:tcPr>
                    <a:solidFill>
                      <a:schemeClr val="bg1"/>
                    </a:solidFill>
                  </a:tcPr>
                </a:tc>
                <a:extLst>
                  <a:ext uri="{0D108BD9-81ED-4DB2-BD59-A6C34878D82A}">
                    <a16:rowId xmlns:a16="http://schemas.microsoft.com/office/drawing/2014/main" val="1376390463"/>
                  </a:ext>
                </a:extLst>
              </a:tr>
              <a:tr h="365760">
                <a:tc>
                  <a:txBody>
                    <a:bodyPr/>
                    <a:lstStyle/>
                    <a:p>
                      <a:r>
                        <a:rPr lang="en-US" sz="1200" noProof="0">
                          <a:solidFill>
                            <a:schemeClr val="tx1"/>
                          </a:solidFill>
                        </a:rPr>
                        <a:t>7</a:t>
                      </a:r>
                    </a:p>
                  </a:txBody>
                  <a:tcPr>
                    <a:solidFill>
                      <a:schemeClr val="bg1"/>
                    </a:solidFill>
                  </a:tcPr>
                </a:tc>
                <a:tc>
                  <a:txBody>
                    <a:bodyPr/>
                    <a:lstStyle/>
                    <a:p>
                      <a:r>
                        <a:rPr lang="en-US" sz="1200" noProof="0">
                          <a:solidFill>
                            <a:schemeClr val="tx1"/>
                          </a:solidFill>
                        </a:rPr>
                        <a:t>Data Upload</a:t>
                      </a:r>
                      <a:endParaRPr lang="en-US" sz="1200" noProof="0">
                        <a:solidFill>
                          <a:schemeClr val="tx1"/>
                        </a:solidFill>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611AF8D8-E95D-158E-3294-02C7F15CBD72}"/>
              </a:ext>
            </a:extLst>
          </p:cNvPr>
          <p:cNvSpPr/>
          <p:nvPr/>
        </p:nvSpPr>
        <p:spPr>
          <a:xfrm>
            <a:off x="257314" y="11666488"/>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4" name="Rectangle: Rounded Corners 3">
            <a:extLst>
              <a:ext uri="{FF2B5EF4-FFF2-40B4-BE49-F238E27FC236}">
                <a16:creationId xmlns:a16="http://schemas.microsoft.com/office/drawing/2014/main" id="{773F64F0-A05F-058D-4BE3-A17FD7F9E1D0}"/>
              </a:ext>
            </a:extLst>
          </p:cNvPr>
          <p:cNvSpPr/>
          <p:nvPr/>
        </p:nvSpPr>
        <p:spPr bwMode="gray">
          <a:xfrm>
            <a:off x="6822324" y="1182300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2C3AC058-65E9-6D6A-914C-6AD27B344EC2}"/>
              </a:ext>
            </a:extLst>
          </p:cNvPr>
          <p:cNvSpPr/>
          <p:nvPr/>
        </p:nvSpPr>
        <p:spPr>
          <a:xfrm>
            <a:off x="558644" y="4461366"/>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F4EAFE9-DD89-3CE2-C669-00EC64F38D93}"/>
              </a:ext>
            </a:extLst>
          </p:cNvPr>
          <p:cNvSpPr txBox="1"/>
          <p:nvPr/>
        </p:nvSpPr>
        <p:spPr>
          <a:xfrm>
            <a:off x="818136" y="4468229"/>
            <a:ext cx="5661454" cy="661720"/>
          </a:xfrm>
          <a:prstGeom prst="rect">
            <a:avLst/>
          </a:prstGeom>
          <a:noFill/>
        </p:spPr>
        <p:txBody>
          <a:bodyPr wrap="square" lIns="91440" tIns="45720" rIns="91440" bIns="45720" rtlCol="0" anchor="t">
            <a:spAutoFit/>
          </a:bodyPr>
          <a:lstStyle/>
          <a:p>
            <a:r>
              <a:rPr lang="en-US" sz="1900"/>
              <a:t>Yes, our agency has calculated a different result</a:t>
            </a:r>
            <a:endParaRPr lang="en-US" sz="1900">
              <a:ea typeface="Calibri"/>
              <a:cs typeface="Calibri"/>
            </a:endParaRPr>
          </a:p>
          <a:p>
            <a:endParaRPr lang="en-US">
              <a:ea typeface="Calibri"/>
              <a:cs typeface="Calibri"/>
            </a:endParaRPr>
          </a:p>
        </p:txBody>
      </p:sp>
      <p:sp>
        <p:nvSpPr>
          <p:cNvPr id="8" name="Oval 7">
            <a:extLst>
              <a:ext uri="{FF2B5EF4-FFF2-40B4-BE49-F238E27FC236}">
                <a16:creationId xmlns:a16="http://schemas.microsoft.com/office/drawing/2014/main" id="{3F2CA607-1F95-E53C-AFBA-64E78595E8A7}"/>
              </a:ext>
            </a:extLst>
          </p:cNvPr>
          <p:cNvSpPr/>
          <p:nvPr/>
        </p:nvSpPr>
        <p:spPr>
          <a:xfrm>
            <a:off x="558644" y="4937951"/>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15533DA-1E9D-D902-9BD7-0D3ACEB2BE2C}"/>
              </a:ext>
            </a:extLst>
          </p:cNvPr>
          <p:cNvSpPr txBox="1"/>
          <p:nvPr/>
        </p:nvSpPr>
        <p:spPr>
          <a:xfrm>
            <a:off x="818136" y="4831545"/>
            <a:ext cx="5187778" cy="661720"/>
          </a:xfrm>
          <a:prstGeom prst="rect">
            <a:avLst/>
          </a:prstGeom>
          <a:noFill/>
        </p:spPr>
        <p:txBody>
          <a:bodyPr wrap="square" lIns="91440" tIns="45720" rIns="91440" bIns="45720" rtlCol="0" anchor="t">
            <a:spAutoFit/>
          </a:bodyPr>
          <a:lstStyle/>
          <a:p>
            <a:r>
              <a:rPr lang="en-US" sz="1900"/>
              <a:t>No, the calculation provided is accurate</a:t>
            </a:r>
            <a:endParaRPr lang="en-US" sz="1900">
              <a:ea typeface="Calibri"/>
              <a:cs typeface="Calibri"/>
            </a:endParaRPr>
          </a:p>
          <a:p>
            <a:endParaRPr lang="en-US">
              <a:ea typeface="Calibri"/>
              <a:cs typeface="Calibri"/>
            </a:endParaRPr>
          </a:p>
        </p:txBody>
      </p:sp>
      <p:sp>
        <p:nvSpPr>
          <p:cNvPr id="11" name="Rectangle: Rounded Corners 10">
            <a:extLst>
              <a:ext uri="{FF2B5EF4-FFF2-40B4-BE49-F238E27FC236}">
                <a16:creationId xmlns:a16="http://schemas.microsoft.com/office/drawing/2014/main" id="{A7834903-77B9-F8B5-8B42-6262781813A8}"/>
              </a:ext>
            </a:extLst>
          </p:cNvPr>
          <p:cNvSpPr/>
          <p:nvPr/>
        </p:nvSpPr>
        <p:spPr bwMode="gray">
          <a:xfrm>
            <a:off x="6094712" y="465017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b="1"/>
              <a:t>6</a:t>
            </a:r>
          </a:p>
        </p:txBody>
      </p:sp>
    </p:spTree>
    <p:extLst>
      <p:ext uri="{BB962C8B-B14F-4D97-AF65-F5344CB8AC3E}">
        <p14:creationId xmlns:p14="http://schemas.microsoft.com/office/powerpoint/2010/main" val="811751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AD12F-3C9C-7A33-5C6E-B2213981C903}"/>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21EDA079-212F-1908-5747-BAD2C0796501}"/>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3954F2AE-4FEF-3ABE-78EA-69A61B0B888A}"/>
              </a:ext>
            </a:extLst>
          </p:cNvPr>
          <p:cNvSpPr/>
          <p:nvPr/>
        </p:nvSpPr>
        <p:spPr>
          <a:xfrm>
            <a:off x="260278" y="739737"/>
            <a:ext cx="11671443" cy="671021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endParaRPr lang="en-US" b="1">
              <a:solidFill>
                <a:prstClr val="black"/>
              </a:solidFill>
              <a:latin typeface="Calibri" panose="020F0502020204030204"/>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CN-DD/Bx.01.1s</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Attest that by December 31, 2025, all newly hired DSPs, FLSs, and Program Managers completed training on Autism Spectrum Disorder (ASD) (i.e., SPeCTRUM or equivalent basic course on effectively supporting individuals with ASD) within 1-year of hire beginning January 1, 2025. </a:t>
            </a:r>
          </a:p>
          <a:p>
            <a:pPr lvl="0">
              <a:defRPr/>
            </a:pPr>
            <a:r>
              <a:rPr lang="en-US">
                <a:solidFill>
                  <a:schemeClr val="tx1"/>
                </a:solidFill>
              </a:rPr>
              <a:t>Note: Although Life Sharers are exempt from this standard unless supporting an individual with ASD, providers are encouraged to ensure Life Sharers receive training to support the needs of individuals receiving any residential service.</a:t>
            </a:r>
          </a:p>
          <a:p>
            <a:pPr lvl="0">
              <a:defRPr/>
            </a:pPr>
            <a:endParaRPr lang="en-US">
              <a:solidFill>
                <a:schemeClr val="tx1"/>
              </a:solidFill>
            </a:endParaRPr>
          </a:p>
          <a:p>
            <a:pPr lvl="0">
              <a:defRPr/>
            </a:pPr>
            <a:r>
              <a:rPr lang="en-US" b="1">
                <a:solidFill>
                  <a:schemeClr val="tx1"/>
                </a:solidFill>
              </a:rPr>
              <a:t>Note: </a:t>
            </a:r>
            <a:r>
              <a:rPr lang="en-US">
                <a:solidFill>
                  <a:schemeClr val="tx1"/>
                </a:solidFill>
              </a:rPr>
              <a:t>All residential service providers must attest to this measure in the event there are changes in service offerings.</a:t>
            </a:r>
          </a:p>
          <a:p>
            <a:pPr lvl="0">
              <a:defRPr/>
            </a:pPr>
            <a:endParaRPr lang="en-US" noProof="0">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r>
              <a:rPr lang="en-US" b="1">
                <a:solidFill>
                  <a:schemeClr val="tx1"/>
                </a:solidFill>
              </a:rPr>
              <a:t>Measure CN-DD/Bx.01.1ce: </a:t>
            </a:r>
            <a:r>
              <a:rPr lang="en-US">
                <a:solidFill>
                  <a:schemeClr val="tx1"/>
                </a:solidFill>
              </a:rPr>
              <a:t>Attest that by December 31, 2025 all DSPs, FLSs, and program managers completed training on Autism Spectrum Disorder (ASD) (i.e., SPeCTRUM or equivalent basic course on effectively supporting individuals with ASD) and new staff will complete within 1-year of hire beginning January 1, 2025. </a:t>
            </a:r>
          </a:p>
          <a:p>
            <a:pPr>
              <a:defRPr/>
            </a:pPr>
            <a:r>
              <a:rPr lang="en-US">
                <a:solidFill>
                  <a:schemeClr val="tx1"/>
                </a:solidFill>
              </a:rPr>
              <a:t>Note: Although Life Sharers are exempt from this standard unless supporting an individual with ASD, providers are encouraged to ensure Life Sharers receive training to support the needs of individuals receiving any residential service.</a:t>
            </a:r>
          </a:p>
          <a:p>
            <a:pPr>
              <a:defRPr/>
            </a:pPr>
            <a:endParaRPr lang="en-US">
              <a:solidFill>
                <a:schemeClr val="tx1"/>
              </a:solidFill>
            </a:endParaRPr>
          </a:p>
          <a:p>
            <a:pPr lvl="0">
              <a:defRPr/>
            </a:pPr>
            <a:r>
              <a:rPr lang="en-US" b="1">
                <a:solidFill>
                  <a:schemeClr val="tx1"/>
                </a:solidFill>
              </a:rPr>
              <a:t>Note: </a:t>
            </a:r>
            <a:r>
              <a:rPr lang="en-US">
                <a:solidFill>
                  <a:schemeClr val="tx1"/>
                </a:solidFill>
              </a:rPr>
              <a:t>All residential service providers must attest to this measure in the event there are changes in service offerings.</a:t>
            </a:r>
            <a:endParaRPr lang="en-US" noProof="0">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963BD8D-21AB-A8F8-F425-FC6FFD378B9B}"/>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141F8B8B-72D1-25F3-BA1A-0EF99FCBDCE2}"/>
              </a:ext>
            </a:extLst>
          </p:cNvPr>
          <p:cNvGraphicFramePr>
            <a:graphicFrameLocks noGrp="1"/>
          </p:cNvGraphicFramePr>
          <p:nvPr>
            <p:extLst>
              <p:ext uri="{D42A27DB-BD31-4B8C-83A1-F6EECF244321}">
                <p14:modId xmlns:p14="http://schemas.microsoft.com/office/powerpoint/2010/main" val="3271796362"/>
              </p:ext>
            </p:extLst>
          </p:nvPr>
        </p:nvGraphicFramePr>
        <p:xfrm>
          <a:off x="8308451" y="6658588"/>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6312CD78-5B6D-9A00-E90F-43D53CB73C3F}"/>
              </a:ext>
            </a:extLst>
          </p:cNvPr>
          <p:cNvSpPr/>
          <p:nvPr/>
        </p:nvSpPr>
        <p:spPr>
          <a:xfrm>
            <a:off x="4506596" y="3670756"/>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TextBox 4">
            <a:extLst>
              <a:ext uri="{FF2B5EF4-FFF2-40B4-BE49-F238E27FC236}">
                <a16:creationId xmlns:a16="http://schemas.microsoft.com/office/drawing/2014/main" id="{19B8B6F7-8A69-CD55-8D90-A6C7F2448082}"/>
              </a:ext>
            </a:extLst>
          </p:cNvPr>
          <p:cNvSpPr txBox="1"/>
          <p:nvPr/>
        </p:nvSpPr>
        <p:spPr>
          <a:xfrm>
            <a:off x="4797699" y="3624589"/>
            <a:ext cx="2458995" cy="369332"/>
          </a:xfrm>
          <a:prstGeom prst="rect">
            <a:avLst/>
          </a:prstGeom>
          <a:noFill/>
        </p:spPr>
        <p:txBody>
          <a:bodyPr wrap="square" rtlCol="0">
            <a:spAutoFit/>
          </a:bodyPr>
          <a:lstStyle/>
          <a:p>
            <a:r>
              <a:rPr lang="en-US" noProof="0"/>
              <a:t>I attest</a:t>
            </a:r>
          </a:p>
        </p:txBody>
      </p:sp>
      <p:sp>
        <p:nvSpPr>
          <p:cNvPr id="7" name="Rectangle: Rounded Corners 6">
            <a:extLst>
              <a:ext uri="{FF2B5EF4-FFF2-40B4-BE49-F238E27FC236}">
                <a16:creationId xmlns:a16="http://schemas.microsoft.com/office/drawing/2014/main" id="{30D16E4D-B986-2308-70D2-34A7BB8DB794}"/>
              </a:ext>
            </a:extLst>
          </p:cNvPr>
          <p:cNvSpPr/>
          <p:nvPr/>
        </p:nvSpPr>
        <p:spPr bwMode="gray">
          <a:xfrm>
            <a:off x="5740425" y="359941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10BB827F-332E-2570-6DA0-73693BB2DDCD}"/>
              </a:ext>
            </a:extLst>
          </p:cNvPr>
          <p:cNvSpPr txBox="1"/>
          <p:nvPr/>
        </p:nvSpPr>
        <p:spPr>
          <a:xfrm>
            <a:off x="260278" y="3640422"/>
            <a:ext cx="4052786" cy="369332"/>
          </a:xfrm>
          <a:prstGeom prst="rect">
            <a:avLst/>
          </a:prstGeom>
          <a:noFill/>
        </p:spPr>
        <p:txBody>
          <a:bodyPr wrap="square" rtlCol="0">
            <a:spAutoFit/>
          </a:bodyPr>
          <a:lstStyle/>
          <a:p>
            <a:r>
              <a:rPr lang="en-US" b="1" noProof="0"/>
              <a:t>Question S</a:t>
            </a:r>
            <a:r>
              <a:rPr lang="en-US" noProof="0"/>
              <a:t>: Attestation </a:t>
            </a:r>
            <a:r>
              <a:rPr lang="en-US">
                <a:solidFill>
                  <a:prstClr val="black"/>
                </a:solidFill>
              </a:rPr>
              <a:t>CN-DD/Bx.01.1s</a:t>
            </a:r>
            <a:endParaRPr lang="en-US" noProof="0"/>
          </a:p>
        </p:txBody>
      </p:sp>
      <p:sp>
        <p:nvSpPr>
          <p:cNvPr id="15" name="Rectangle 14">
            <a:extLst>
              <a:ext uri="{FF2B5EF4-FFF2-40B4-BE49-F238E27FC236}">
                <a16:creationId xmlns:a16="http://schemas.microsoft.com/office/drawing/2014/main" id="{71CFD676-5D42-F742-8ABE-37E7355C4A33}"/>
              </a:ext>
            </a:extLst>
          </p:cNvPr>
          <p:cNvSpPr/>
          <p:nvPr/>
        </p:nvSpPr>
        <p:spPr>
          <a:xfrm>
            <a:off x="6961041" y="6101201"/>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TextBox 15">
            <a:extLst>
              <a:ext uri="{FF2B5EF4-FFF2-40B4-BE49-F238E27FC236}">
                <a16:creationId xmlns:a16="http://schemas.microsoft.com/office/drawing/2014/main" id="{B0F37982-975C-03BC-DB65-9AB194FA8E71}"/>
              </a:ext>
            </a:extLst>
          </p:cNvPr>
          <p:cNvSpPr txBox="1"/>
          <p:nvPr/>
        </p:nvSpPr>
        <p:spPr>
          <a:xfrm>
            <a:off x="7252144" y="6055034"/>
            <a:ext cx="2458995" cy="369332"/>
          </a:xfrm>
          <a:prstGeom prst="rect">
            <a:avLst/>
          </a:prstGeom>
          <a:noFill/>
        </p:spPr>
        <p:txBody>
          <a:bodyPr wrap="square" rtlCol="0">
            <a:spAutoFit/>
          </a:bodyPr>
          <a:lstStyle/>
          <a:p>
            <a:r>
              <a:rPr lang="en-US" noProof="0"/>
              <a:t>I attest</a:t>
            </a:r>
          </a:p>
        </p:txBody>
      </p:sp>
      <p:sp>
        <p:nvSpPr>
          <p:cNvPr id="17" name="Rectangle: Rounded Corners 16">
            <a:extLst>
              <a:ext uri="{FF2B5EF4-FFF2-40B4-BE49-F238E27FC236}">
                <a16:creationId xmlns:a16="http://schemas.microsoft.com/office/drawing/2014/main" id="{9DAF9CE2-6C30-7581-14C7-E9F1DBA59B32}"/>
              </a:ext>
            </a:extLst>
          </p:cNvPr>
          <p:cNvSpPr/>
          <p:nvPr/>
        </p:nvSpPr>
        <p:spPr bwMode="gray">
          <a:xfrm>
            <a:off x="8212732" y="608669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4637D47-7B07-5274-A859-DBB48C98F4A9}"/>
              </a:ext>
            </a:extLst>
          </p:cNvPr>
          <p:cNvSpPr txBox="1"/>
          <p:nvPr/>
        </p:nvSpPr>
        <p:spPr>
          <a:xfrm>
            <a:off x="260278" y="6041991"/>
            <a:ext cx="6996416" cy="369332"/>
          </a:xfrm>
          <a:prstGeom prst="rect">
            <a:avLst/>
          </a:prstGeom>
          <a:noFill/>
        </p:spPr>
        <p:txBody>
          <a:bodyPr wrap="square" rtlCol="0">
            <a:spAutoFit/>
          </a:bodyPr>
          <a:lstStyle/>
          <a:p>
            <a:r>
              <a:rPr lang="en-US" b="1" noProof="0"/>
              <a:t>Question </a:t>
            </a:r>
            <a:r>
              <a:rPr lang="en-US" b="1"/>
              <a:t>CE</a:t>
            </a:r>
            <a:r>
              <a:rPr lang="en-US" b="1" i="1"/>
              <a:t>(CE-Both, CE-M, CE-DD)</a:t>
            </a:r>
            <a:r>
              <a:rPr lang="en-US" noProof="0"/>
              <a:t>: Attestation </a:t>
            </a:r>
            <a:r>
              <a:rPr lang="en-US"/>
              <a:t>CN-DD/Bx.01.1ce</a:t>
            </a:r>
            <a:endParaRPr lang="en-US" noProof="0"/>
          </a:p>
        </p:txBody>
      </p:sp>
    </p:spTree>
    <p:extLst>
      <p:ext uri="{BB962C8B-B14F-4D97-AF65-F5344CB8AC3E}">
        <p14:creationId xmlns:p14="http://schemas.microsoft.com/office/powerpoint/2010/main" val="3027823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Calibri" panose="020F0502020204030204"/>
                <a:ea typeface="+mn-ea"/>
                <a:cs typeface="+mn-cs"/>
              </a:rPr>
              <a:t>Document Key</a:t>
            </a:r>
          </a:p>
        </p:txBody>
      </p:sp>
      <p:graphicFrame>
        <p:nvGraphicFramePr>
          <p:cNvPr id="3" name="Table 2">
            <a:extLst>
              <a:ext uri="{FF2B5EF4-FFF2-40B4-BE49-F238E27FC236}">
                <a16:creationId xmlns:a16="http://schemas.microsoft.com/office/drawing/2014/main" id="{B54FC6F6-CC82-C635-28B0-3E5D0B53F364}"/>
              </a:ext>
            </a:extLst>
          </p:cNvPr>
          <p:cNvGraphicFramePr>
            <a:graphicFrameLocks noGrp="1"/>
          </p:cNvGraphicFramePr>
          <p:nvPr>
            <p:extLst>
              <p:ext uri="{D42A27DB-BD31-4B8C-83A1-F6EECF244321}">
                <p14:modId xmlns:p14="http://schemas.microsoft.com/office/powerpoint/2010/main" val="592069481"/>
              </p:ext>
            </p:extLst>
          </p:nvPr>
        </p:nvGraphicFramePr>
        <p:xfrm>
          <a:off x="494376" y="917241"/>
          <a:ext cx="10491766" cy="4149578"/>
        </p:xfrm>
        <a:graphic>
          <a:graphicData uri="http://schemas.openxmlformats.org/drawingml/2006/table">
            <a:tbl>
              <a:tblPr firstRow="1" bandRow="1">
                <a:tableStyleId>{8EC20E35-A176-4012-BC5E-935CFFF8708E}</a:tableStyleId>
              </a:tblPr>
              <a:tblGrid>
                <a:gridCol w="1020849">
                  <a:extLst>
                    <a:ext uri="{9D8B030D-6E8A-4147-A177-3AD203B41FA5}">
                      <a16:colId xmlns:a16="http://schemas.microsoft.com/office/drawing/2014/main" val="1768430671"/>
                    </a:ext>
                  </a:extLst>
                </a:gridCol>
                <a:gridCol w="3061153">
                  <a:extLst>
                    <a:ext uri="{9D8B030D-6E8A-4147-A177-3AD203B41FA5}">
                      <a16:colId xmlns:a16="http://schemas.microsoft.com/office/drawing/2014/main" val="4078199070"/>
                    </a:ext>
                  </a:extLst>
                </a:gridCol>
                <a:gridCol w="6409764">
                  <a:extLst>
                    <a:ext uri="{9D8B030D-6E8A-4147-A177-3AD203B41FA5}">
                      <a16:colId xmlns:a16="http://schemas.microsoft.com/office/drawing/2014/main" val="3768144276"/>
                    </a:ext>
                  </a:extLst>
                </a:gridCol>
              </a:tblGrid>
              <a:tr h="285138">
                <a:tc>
                  <a:txBody>
                    <a:bodyPr/>
                    <a:lstStyle/>
                    <a:p>
                      <a:r>
                        <a:rPr lang="en-US" sz="1200" noProof="0"/>
                        <a:t>Element</a:t>
                      </a:r>
                    </a:p>
                  </a:txBody>
                  <a:tcPr>
                    <a:lnB w="12700" cap="flat" cmpd="sng" algn="ctr">
                      <a:solidFill>
                        <a:schemeClr val="bg1">
                          <a:lumMod val="85000"/>
                        </a:schemeClr>
                      </a:solidFill>
                      <a:prstDash val="solid"/>
                      <a:round/>
                      <a:headEnd type="none" w="med" len="med"/>
                      <a:tailEnd type="none" w="med" len="med"/>
                    </a:lnB>
                  </a:tcPr>
                </a:tc>
                <a:tc>
                  <a:txBody>
                    <a:bodyPr/>
                    <a:lstStyle/>
                    <a:p>
                      <a:r>
                        <a:rPr lang="en-US" sz="1200" noProof="0"/>
                        <a:t>Description</a:t>
                      </a:r>
                    </a:p>
                  </a:txBody>
                  <a:tcPr>
                    <a:lnB w="12700" cap="flat" cmpd="sng" algn="ctr">
                      <a:solidFill>
                        <a:schemeClr val="bg1">
                          <a:lumMod val="85000"/>
                        </a:schemeClr>
                      </a:solidFill>
                      <a:prstDash val="solid"/>
                      <a:round/>
                      <a:headEnd type="none" w="med" len="med"/>
                      <a:tailEnd type="none" w="med" len="med"/>
                    </a:lnB>
                  </a:tcPr>
                </a:tc>
                <a:tc>
                  <a:txBody>
                    <a:bodyPr/>
                    <a:lstStyle/>
                    <a:p>
                      <a:r>
                        <a:rPr lang="en-US" sz="1200" noProof="0"/>
                        <a:t>Validation</a:t>
                      </a: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99962989"/>
                  </a:ext>
                </a:extLst>
              </a:tr>
              <a:tr h="348503">
                <a:tc>
                  <a:txBody>
                    <a:bodyPr/>
                    <a:lstStyle/>
                    <a:p>
                      <a:r>
                        <a:rPr lang="en-US" sz="1600" noProof="0"/>
                        <a:t>1</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Electronic signature</a:t>
                      </a:r>
                      <a:endParaRPr lang="en-US" sz="1600" noProof="0">
                        <a:highlight>
                          <a:srgbClr val="FFFF00"/>
                        </a:highligh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endParaRPr lang="en-US" sz="1600" noProof="0">
                        <a:highlight>
                          <a:srgbClr val="FFFF00"/>
                        </a:highligh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0283792"/>
                  </a:ext>
                </a:extLst>
              </a:tr>
              <a:tr h="348503">
                <a:tc>
                  <a:txBody>
                    <a:bodyPr/>
                    <a:lstStyle/>
                    <a:p>
                      <a:r>
                        <a:rPr lang="en-US" sz="1600" noProof="0"/>
                        <a:t>2</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Open Response (short, numerical)</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Restricted to numerical answers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4823419"/>
                  </a:ext>
                </a:extLst>
              </a:tr>
              <a:tr h="348503">
                <a:tc>
                  <a:txBody>
                    <a:bodyPr/>
                    <a:lstStyle/>
                    <a:p>
                      <a:r>
                        <a:rPr lang="en-US" sz="1600" noProof="0"/>
                        <a:t>3</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Open Response (short)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Restricted to </a:t>
                      </a:r>
                      <a:r>
                        <a:rPr lang="en-US" sz="1600" noProof="0">
                          <a:solidFill>
                            <a:schemeClr val="tx1"/>
                          </a:solidFill>
                        </a:rPr>
                        <a:t>300</a:t>
                      </a:r>
                      <a:r>
                        <a:rPr lang="en-US" sz="1600" noProof="0"/>
                        <a:t> characters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52659705"/>
                  </a:ext>
                </a:extLst>
              </a:tr>
              <a:tr h="348503">
                <a:tc>
                  <a:txBody>
                    <a:bodyPr/>
                    <a:lstStyle/>
                    <a:p>
                      <a:r>
                        <a:rPr lang="en-US" sz="1600" noProof="0"/>
                        <a:t>4</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noProof="0"/>
                        <a:t>Open Response (long)</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noProof="0"/>
                        <a:t>Restricted to 3000 characters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69691466"/>
                  </a:ext>
                </a:extLst>
              </a:tr>
              <a:tr h="348503">
                <a:tc>
                  <a:txBody>
                    <a:bodyPr/>
                    <a:lstStyle/>
                    <a:p>
                      <a:r>
                        <a:rPr lang="en-US" sz="1600" noProof="0"/>
                        <a:t>5</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Multiple Choice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Can select multiple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06744575"/>
                  </a:ext>
                </a:extLst>
              </a:tr>
              <a:tr h="348503">
                <a:tc>
                  <a:txBody>
                    <a:bodyPr/>
                    <a:lstStyle/>
                    <a:p>
                      <a:r>
                        <a:rPr lang="en-US" sz="1600" noProof="0"/>
                        <a:t>6</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Single Choice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Can only select one option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73411830"/>
                  </a:ext>
                </a:extLst>
              </a:tr>
              <a:tr h="601959">
                <a:tc>
                  <a:txBody>
                    <a:bodyPr/>
                    <a:lstStyle/>
                    <a:p>
                      <a:r>
                        <a:rPr lang="en-US" sz="1600" noProof="0"/>
                        <a:t>7</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Data Upload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Will accept </a:t>
                      </a:r>
                      <a:r>
                        <a:rPr lang="en-US" sz="1600" noProof="0">
                          <a:solidFill>
                            <a:schemeClr val="tx1"/>
                          </a:solidFill>
                        </a:rPr>
                        <a:t>the following image and document file types: .pdf, .ppt, .pptx, .</a:t>
                      </a:r>
                      <a:r>
                        <a:rPr lang="en-US" sz="1600" noProof="0" err="1">
                          <a:solidFill>
                            <a:schemeClr val="tx1"/>
                          </a:solidFill>
                        </a:rPr>
                        <a:t>xls</a:t>
                      </a:r>
                      <a:r>
                        <a:rPr lang="en-US" sz="1600" noProof="0">
                          <a:solidFill>
                            <a:schemeClr val="tx1"/>
                          </a:solidFill>
                        </a:rPr>
                        <a:t>, .xlsx, .txt, .doc, .docx up to 10 MB </a:t>
                      </a:r>
                    </a:p>
                    <a:p>
                      <a:pPr marL="285750" indent="-285750">
                        <a:buFont typeface="Arial" panose="020B0604020202020204" pitchFamily="34" charset="0"/>
                        <a:buChar char="•"/>
                      </a:pPr>
                      <a:r>
                        <a:rPr lang="en-US" sz="1600" noProof="0"/>
                        <a:t>Will require functionality to add, remove, and replace an uploaded file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44676204"/>
                  </a:ext>
                </a:extLst>
              </a:tr>
              <a:tr h="601959">
                <a:tc>
                  <a:txBody>
                    <a:bodyPr/>
                    <a:lstStyle/>
                    <a:p>
                      <a:r>
                        <a:rPr lang="en-US" sz="1600" noProof="0"/>
                        <a:t>8</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Tabular Response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Will be restricted to numerical or text responses depending on the question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53899995"/>
                  </a:ext>
                </a:extLst>
              </a:tr>
              <a:tr h="348503">
                <a:tc>
                  <a:txBody>
                    <a:bodyPr/>
                    <a:lstStyle/>
                    <a:p>
                      <a:r>
                        <a:rPr lang="en-US" sz="1600" noProof="0"/>
                        <a:t>9</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1600" noProof="0"/>
                        <a:t>Drop-down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600" noProof="0"/>
                        <a:t>Single select from a pre-set list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4360707"/>
                  </a:ext>
                </a:extLst>
              </a:tr>
            </a:tbl>
          </a:graphicData>
        </a:graphic>
      </p:graphicFrame>
      <p:sp>
        <p:nvSpPr>
          <p:cNvPr id="2" name="TextBox 1">
            <a:extLst>
              <a:ext uri="{FF2B5EF4-FFF2-40B4-BE49-F238E27FC236}">
                <a16:creationId xmlns:a16="http://schemas.microsoft.com/office/drawing/2014/main" id="{818B08BC-D22D-56C5-69B4-B4D0EAF27E58}"/>
              </a:ext>
            </a:extLst>
          </p:cNvPr>
          <p:cNvSpPr txBox="1"/>
          <p:nvPr/>
        </p:nvSpPr>
        <p:spPr>
          <a:xfrm>
            <a:off x="414670" y="519953"/>
            <a:ext cx="2371060" cy="369332"/>
          </a:xfrm>
          <a:prstGeom prst="rect">
            <a:avLst/>
          </a:prstGeom>
          <a:noFill/>
        </p:spPr>
        <p:txBody>
          <a:bodyPr wrap="square" rtlCol="0">
            <a:spAutoFit/>
          </a:bodyPr>
          <a:lstStyle/>
          <a:p>
            <a:r>
              <a:rPr lang="en-US" b="1" noProof="0"/>
              <a:t>Question Types</a:t>
            </a:r>
          </a:p>
        </p:txBody>
      </p:sp>
    </p:spTree>
    <p:extLst>
      <p:ext uri="{BB962C8B-B14F-4D97-AF65-F5344CB8AC3E}">
        <p14:creationId xmlns:p14="http://schemas.microsoft.com/office/powerpoint/2010/main" val="1251811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67778-BA75-F5FC-453B-1A75D53E1CBA}"/>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EA601028-8BF4-12FF-5734-ED90DA2D6DF8}"/>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13397D99-77FB-9EC5-5A2C-28CE1FF3AF81}"/>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CN-DD/Bx.01.2s</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a minimum of 50% of total behavioral supports hours as face-to-face time (in person or virtual) with behavioral support staff across all settings interfacing with family, DSPs, FLSs, and individuals.</a:t>
            </a:r>
            <a:endParaRPr lang="en-US" b="1" i="1">
              <a:solidFill>
                <a:prstClr val="black"/>
              </a:solidFill>
            </a:endParaRPr>
          </a:p>
          <a:p>
            <a:pPr lvl="0">
              <a:defRPr/>
            </a:pPr>
            <a:endParaRPr lang="en-US">
              <a:solidFill>
                <a:schemeClr val="tx1"/>
              </a:solidFill>
              <a:highlight>
                <a:srgbClr val="FFFF00"/>
              </a:highlight>
              <a:latin typeface="Calibri" panose="020F0502020204030204"/>
            </a:endParaRPr>
          </a:p>
          <a:p>
            <a:pPr lvl="0">
              <a:defRPr/>
            </a:pPr>
            <a:r>
              <a:rPr lang="en-US" b="1" i="1">
                <a:solidFill>
                  <a:schemeClr val="tx1"/>
                </a:solidFill>
              </a:rPr>
              <a:t>Question S: </a:t>
            </a:r>
            <a:r>
              <a:rPr lang="en-US">
                <a:solidFill>
                  <a:schemeClr val="tx1"/>
                </a:solidFill>
              </a:rPr>
              <a:t>Use the table below to report the behavioral support hours provided by your agency during Calendar Year 2025. Enter “0” where appropriate.</a:t>
            </a:r>
          </a:p>
          <a:p>
            <a:pPr lvl="0">
              <a:defRPr/>
            </a:pPr>
            <a:endParaRPr lang="en-US">
              <a:solidFill>
                <a:schemeClr val="tx1"/>
              </a:solidFill>
            </a:endParaRPr>
          </a:p>
          <a:p>
            <a:pPr lvl="0">
              <a:defRPr/>
            </a:pPr>
            <a:r>
              <a:rPr lang="en-US" b="1">
                <a:solidFill>
                  <a:schemeClr val="tx1"/>
                </a:solidFill>
              </a:rPr>
              <a:t>Note</a:t>
            </a:r>
            <a:r>
              <a:rPr lang="en-US">
                <a:solidFill>
                  <a:schemeClr val="tx1"/>
                </a:solidFill>
              </a:rPr>
              <a:t>: Face-to-face behavioral support time may be in person </a:t>
            </a:r>
            <a:r>
              <a:rPr lang="en-US" u="sng">
                <a:solidFill>
                  <a:schemeClr val="tx1"/>
                </a:solidFill>
              </a:rPr>
              <a:t>or</a:t>
            </a:r>
            <a:r>
              <a:rPr lang="en-US">
                <a:solidFill>
                  <a:schemeClr val="tx1"/>
                </a:solidFill>
              </a:rPr>
              <a:t> virtual and includes time in which the person delivering the behavioral support services is interfacing with individuals, family, DSPs, FLSs, and any other member of the individual's support team. This can include time spent training, modeling interactions, coaching, collecting data through direct observation, and any other behavioral support activity which involves being present with the individual supported or any member of their support team. </a:t>
            </a:r>
            <a:endParaRPr lang="en-US">
              <a:solidFill>
                <a:schemeClr val="tx1"/>
              </a:solidFill>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8B8CE66-61EB-9809-2658-9BAFBBA9481F}"/>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F79053FE-DCB6-7CA4-B229-627B4D536591}"/>
              </a:ext>
            </a:extLst>
          </p:cNvPr>
          <p:cNvGraphicFramePr>
            <a:graphicFrameLocks noGrp="1"/>
          </p:cNvGraphicFramePr>
          <p:nvPr>
            <p:extLst>
              <p:ext uri="{D42A27DB-BD31-4B8C-83A1-F6EECF244321}">
                <p14:modId xmlns:p14="http://schemas.microsoft.com/office/powerpoint/2010/main" val="3227598041"/>
              </p:ext>
            </p:extLst>
          </p:nvPr>
        </p:nvGraphicFramePr>
        <p:xfrm>
          <a:off x="8352279" y="6005245"/>
          <a:ext cx="3426452" cy="5486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810283792"/>
                  </a:ext>
                </a:extLst>
              </a:tr>
            </a:tbl>
          </a:graphicData>
        </a:graphic>
      </p:graphicFrame>
      <p:graphicFrame>
        <p:nvGraphicFramePr>
          <p:cNvPr id="5" name="Table 4">
            <a:extLst>
              <a:ext uri="{FF2B5EF4-FFF2-40B4-BE49-F238E27FC236}">
                <a16:creationId xmlns:a16="http://schemas.microsoft.com/office/drawing/2014/main" id="{D7F5F39D-C5DD-053E-B37E-BF958ADCE415}"/>
              </a:ext>
            </a:extLst>
          </p:cNvPr>
          <p:cNvGraphicFramePr>
            <a:graphicFrameLocks noGrp="1"/>
          </p:cNvGraphicFramePr>
          <p:nvPr>
            <p:extLst>
              <p:ext uri="{D42A27DB-BD31-4B8C-83A1-F6EECF244321}">
                <p14:modId xmlns:p14="http://schemas.microsoft.com/office/powerpoint/2010/main" val="535511853"/>
              </p:ext>
            </p:extLst>
          </p:nvPr>
        </p:nvGraphicFramePr>
        <p:xfrm>
          <a:off x="682172" y="4756763"/>
          <a:ext cx="8128000" cy="1112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618208150"/>
                    </a:ext>
                  </a:extLst>
                </a:gridCol>
                <a:gridCol w="4064000">
                  <a:extLst>
                    <a:ext uri="{9D8B030D-6E8A-4147-A177-3AD203B41FA5}">
                      <a16:colId xmlns:a16="http://schemas.microsoft.com/office/drawing/2014/main" val="1069421710"/>
                    </a:ext>
                  </a:extLst>
                </a:gridCol>
              </a:tblGrid>
              <a:tr h="370840">
                <a:tc>
                  <a:txBody>
                    <a:bodyPr/>
                    <a:lstStyle/>
                    <a:p>
                      <a:r>
                        <a:rPr lang="en-US">
                          <a:solidFill>
                            <a:schemeClr val="bg1"/>
                          </a:solidFill>
                        </a:rPr>
                        <a:t>Type of Behavioral Support</a:t>
                      </a:r>
                    </a:p>
                  </a:txBody>
                  <a:tcPr/>
                </a:tc>
                <a:tc>
                  <a:txBody>
                    <a:bodyPr/>
                    <a:lstStyle/>
                    <a:p>
                      <a:r>
                        <a:rPr lang="en-US">
                          <a:solidFill>
                            <a:schemeClr val="bg1"/>
                          </a:solidFill>
                        </a:rPr>
                        <a:t>Total Number of Hours</a:t>
                      </a:r>
                    </a:p>
                  </a:txBody>
                  <a:tcPr/>
                </a:tc>
                <a:extLst>
                  <a:ext uri="{0D108BD9-81ED-4DB2-BD59-A6C34878D82A}">
                    <a16:rowId xmlns:a16="http://schemas.microsoft.com/office/drawing/2014/main" val="2681243773"/>
                  </a:ext>
                </a:extLst>
              </a:tr>
              <a:tr h="370840">
                <a:tc>
                  <a:txBody>
                    <a:bodyPr/>
                    <a:lstStyle/>
                    <a:p>
                      <a:r>
                        <a:rPr lang="en-US">
                          <a:solidFill>
                            <a:schemeClr val="tx1"/>
                          </a:solidFill>
                        </a:rPr>
                        <a:t>Face-to-Face</a:t>
                      </a:r>
                    </a:p>
                  </a:txBody>
                  <a:tcPr/>
                </a:tc>
                <a:tc>
                  <a:txBody>
                    <a:bodyPr/>
                    <a:lstStyle/>
                    <a:p>
                      <a:endParaRPr lang="en-US">
                        <a:solidFill>
                          <a:srgbClr val="FF0000"/>
                        </a:solidFill>
                      </a:endParaRPr>
                    </a:p>
                  </a:txBody>
                  <a:tcPr/>
                </a:tc>
                <a:extLst>
                  <a:ext uri="{0D108BD9-81ED-4DB2-BD59-A6C34878D82A}">
                    <a16:rowId xmlns:a16="http://schemas.microsoft.com/office/drawing/2014/main" val="50795403"/>
                  </a:ext>
                </a:extLst>
              </a:tr>
              <a:tr h="370840">
                <a:tc>
                  <a:txBody>
                    <a:bodyPr/>
                    <a:lstStyle/>
                    <a:p>
                      <a:r>
                        <a:rPr lang="en-US">
                          <a:solidFill>
                            <a:schemeClr val="tx1"/>
                          </a:solidFill>
                        </a:rPr>
                        <a:t>Non-Face-to-Face</a:t>
                      </a:r>
                    </a:p>
                  </a:txBody>
                  <a:tcPr/>
                </a:tc>
                <a:tc>
                  <a:txBody>
                    <a:bodyPr/>
                    <a:lstStyle/>
                    <a:p>
                      <a:endParaRPr lang="en-US">
                        <a:solidFill>
                          <a:srgbClr val="FF0000"/>
                        </a:solidFill>
                      </a:endParaRPr>
                    </a:p>
                  </a:txBody>
                  <a:tcPr/>
                </a:tc>
                <a:extLst>
                  <a:ext uri="{0D108BD9-81ED-4DB2-BD59-A6C34878D82A}">
                    <a16:rowId xmlns:a16="http://schemas.microsoft.com/office/drawing/2014/main" val="779211826"/>
                  </a:ext>
                </a:extLst>
              </a:tr>
            </a:tbl>
          </a:graphicData>
        </a:graphic>
      </p:graphicFrame>
      <p:sp>
        <p:nvSpPr>
          <p:cNvPr id="3" name="Rectangle: Rounded Corners 2">
            <a:extLst>
              <a:ext uri="{FF2B5EF4-FFF2-40B4-BE49-F238E27FC236}">
                <a16:creationId xmlns:a16="http://schemas.microsoft.com/office/drawing/2014/main" id="{1F8187BF-965C-F390-2C88-A8BDB23B8D5D}"/>
              </a:ext>
            </a:extLst>
          </p:cNvPr>
          <p:cNvSpPr/>
          <p:nvPr/>
        </p:nvSpPr>
        <p:spPr bwMode="gray">
          <a:xfrm>
            <a:off x="8585200" y="522562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Tree>
    <p:extLst>
      <p:ext uri="{BB962C8B-B14F-4D97-AF65-F5344CB8AC3E}">
        <p14:creationId xmlns:p14="http://schemas.microsoft.com/office/powerpoint/2010/main" val="2234248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55890-6E40-08D4-4BA8-5056ED8B553E}"/>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2B15D81C-3BC3-210C-BFB5-9EF48693E343}"/>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3B06B6EA-AC89-85D6-F70D-59B5FE995514}"/>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CN-DD/Bx.01.2ce</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a minimum of 70% of total behavioral supports hours as face-to-face time (in person or virtual) with behavioral support staff across all settings interfacing with family, DSPs, FLSs, and individuals</a:t>
            </a:r>
          </a:p>
          <a:p>
            <a:pPr lvl="0">
              <a:defRPr/>
            </a:pPr>
            <a:endParaRPr lang="en-US">
              <a:solidFill>
                <a:schemeClr val="tx1"/>
              </a:solidFill>
              <a:highlight>
                <a:srgbClr val="FFFF00"/>
              </a:highlight>
              <a:latin typeface="Calibri" panose="020F0502020204030204"/>
            </a:endParaRPr>
          </a:p>
          <a:p>
            <a:pPr>
              <a:defRPr/>
            </a:pPr>
            <a:r>
              <a:rPr lang="en-US" b="1" i="1">
                <a:solidFill>
                  <a:schemeClr val="tx1"/>
                </a:solidFill>
              </a:rPr>
              <a:t>Question CE(CE-Both, CE-DD): </a:t>
            </a:r>
            <a:r>
              <a:rPr lang="en-US">
                <a:solidFill>
                  <a:schemeClr val="tx1"/>
                </a:solidFill>
              </a:rPr>
              <a:t>Report the breakdown of behavioral support hours provided by your agency during Calendar Year 2025. Enter “0” where appropriate.</a:t>
            </a:r>
          </a:p>
          <a:p>
            <a:pPr lvl="0">
              <a:defRPr/>
            </a:pPr>
            <a:endParaRPr lang="en-US">
              <a:solidFill>
                <a:schemeClr val="tx1"/>
              </a:solidFill>
            </a:endParaRPr>
          </a:p>
          <a:p>
            <a:pPr lvl="0">
              <a:defRPr/>
            </a:pPr>
            <a:r>
              <a:rPr lang="en-US" b="1">
                <a:solidFill>
                  <a:schemeClr val="tx1"/>
                </a:solidFill>
              </a:rPr>
              <a:t>Note</a:t>
            </a:r>
            <a:r>
              <a:rPr lang="en-US">
                <a:solidFill>
                  <a:schemeClr val="tx1"/>
                </a:solidFill>
              </a:rPr>
              <a:t>: Face-to-face behavioral support time may be in person </a:t>
            </a:r>
            <a:r>
              <a:rPr lang="en-US" u="sng">
                <a:solidFill>
                  <a:schemeClr val="tx1"/>
                </a:solidFill>
              </a:rPr>
              <a:t>or</a:t>
            </a:r>
            <a:r>
              <a:rPr lang="en-US">
                <a:solidFill>
                  <a:schemeClr val="tx1"/>
                </a:solidFill>
              </a:rPr>
              <a:t> virtual and includes time in which the person delivering the behavioral support services is interfacing with individuals, family, DSPs, FLSs, and any other member of the individual's support team. This can include time spent training, modeling interactions, coaching, collecting data through direct observation, and any other behavioral support activity which involves being present with the individual supported or any member of their support team. </a:t>
            </a: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1BF9BE3-9599-408D-F390-4B09EC76544E}"/>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CB7301DA-B33D-F3AE-41C5-4443A4BCDD95}"/>
              </a:ext>
            </a:extLst>
          </p:cNvPr>
          <p:cNvGraphicFramePr>
            <a:graphicFrameLocks noGrp="1"/>
          </p:cNvGraphicFramePr>
          <p:nvPr>
            <p:extLst>
              <p:ext uri="{D42A27DB-BD31-4B8C-83A1-F6EECF244321}">
                <p14:modId xmlns:p14="http://schemas.microsoft.com/office/powerpoint/2010/main" val="2695993473"/>
              </p:ext>
            </p:extLst>
          </p:nvPr>
        </p:nvGraphicFramePr>
        <p:xfrm>
          <a:off x="8352279" y="6005245"/>
          <a:ext cx="3426452" cy="5486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810283792"/>
                  </a:ext>
                </a:extLst>
              </a:tr>
            </a:tbl>
          </a:graphicData>
        </a:graphic>
      </p:graphicFrame>
      <p:graphicFrame>
        <p:nvGraphicFramePr>
          <p:cNvPr id="5" name="Table 4">
            <a:extLst>
              <a:ext uri="{FF2B5EF4-FFF2-40B4-BE49-F238E27FC236}">
                <a16:creationId xmlns:a16="http://schemas.microsoft.com/office/drawing/2014/main" id="{01E9574D-63EE-BBB3-1560-3FA5D03DF4C6}"/>
              </a:ext>
            </a:extLst>
          </p:cNvPr>
          <p:cNvGraphicFramePr>
            <a:graphicFrameLocks noGrp="1"/>
          </p:cNvGraphicFramePr>
          <p:nvPr>
            <p:extLst>
              <p:ext uri="{D42A27DB-BD31-4B8C-83A1-F6EECF244321}">
                <p14:modId xmlns:p14="http://schemas.microsoft.com/office/powerpoint/2010/main" val="754556411"/>
              </p:ext>
            </p:extLst>
          </p:nvPr>
        </p:nvGraphicFramePr>
        <p:xfrm>
          <a:off x="1076619" y="4762213"/>
          <a:ext cx="8128000" cy="1112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618208150"/>
                    </a:ext>
                  </a:extLst>
                </a:gridCol>
                <a:gridCol w="4064000">
                  <a:extLst>
                    <a:ext uri="{9D8B030D-6E8A-4147-A177-3AD203B41FA5}">
                      <a16:colId xmlns:a16="http://schemas.microsoft.com/office/drawing/2014/main" val="1069421710"/>
                    </a:ext>
                  </a:extLst>
                </a:gridCol>
              </a:tblGrid>
              <a:tr h="370840">
                <a:tc>
                  <a:txBody>
                    <a:bodyPr/>
                    <a:lstStyle/>
                    <a:p>
                      <a:r>
                        <a:rPr lang="en-US">
                          <a:solidFill>
                            <a:schemeClr val="bg1"/>
                          </a:solidFill>
                        </a:rPr>
                        <a:t>Type of Behavioral Support</a:t>
                      </a:r>
                    </a:p>
                  </a:txBody>
                  <a:tcPr/>
                </a:tc>
                <a:tc>
                  <a:txBody>
                    <a:bodyPr/>
                    <a:lstStyle/>
                    <a:p>
                      <a:r>
                        <a:rPr lang="en-US">
                          <a:solidFill>
                            <a:schemeClr val="bg1"/>
                          </a:solidFill>
                        </a:rPr>
                        <a:t>Total Number of Hours</a:t>
                      </a:r>
                    </a:p>
                  </a:txBody>
                  <a:tcPr/>
                </a:tc>
                <a:extLst>
                  <a:ext uri="{0D108BD9-81ED-4DB2-BD59-A6C34878D82A}">
                    <a16:rowId xmlns:a16="http://schemas.microsoft.com/office/drawing/2014/main" val="2681243773"/>
                  </a:ext>
                </a:extLst>
              </a:tr>
              <a:tr h="370840">
                <a:tc>
                  <a:txBody>
                    <a:bodyPr/>
                    <a:lstStyle/>
                    <a:p>
                      <a:r>
                        <a:rPr lang="en-US">
                          <a:solidFill>
                            <a:schemeClr val="tx1"/>
                          </a:solidFill>
                        </a:rPr>
                        <a:t>Face-to-Face</a:t>
                      </a:r>
                    </a:p>
                  </a:txBody>
                  <a:tcPr/>
                </a:tc>
                <a:tc>
                  <a:txBody>
                    <a:bodyPr/>
                    <a:lstStyle/>
                    <a:p>
                      <a:endParaRPr lang="en-US">
                        <a:solidFill>
                          <a:srgbClr val="FF0000"/>
                        </a:solidFill>
                      </a:endParaRPr>
                    </a:p>
                  </a:txBody>
                  <a:tcPr/>
                </a:tc>
                <a:extLst>
                  <a:ext uri="{0D108BD9-81ED-4DB2-BD59-A6C34878D82A}">
                    <a16:rowId xmlns:a16="http://schemas.microsoft.com/office/drawing/2014/main" val="50795403"/>
                  </a:ext>
                </a:extLst>
              </a:tr>
              <a:tr h="370840">
                <a:tc>
                  <a:txBody>
                    <a:bodyPr/>
                    <a:lstStyle/>
                    <a:p>
                      <a:r>
                        <a:rPr lang="en-US">
                          <a:solidFill>
                            <a:schemeClr val="tx1"/>
                          </a:solidFill>
                        </a:rPr>
                        <a:t>Non-Face-to-Face</a:t>
                      </a:r>
                    </a:p>
                  </a:txBody>
                  <a:tcPr/>
                </a:tc>
                <a:tc>
                  <a:txBody>
                    <a:bodyPr/>
                    <a:lstStyle/>
                    <a:p>
                      <a:endParaRPr lang="en-US">
                        <a:solidFill>
                          <a:srgbClr val="FF0000"/>
                        </a:solidFill>
                      </a:endParaRPr>
                    </a:p>
                  </a:txBody>
                  <a:tcPr/>
                </a:tc>
                <a:extLst>
                  <a:ext uri="{0D108BD9-81ED-4DB2-BD59-A6C34878D82A}">
                    <a16:rowId xmlns:a16="http://schemas.microsoft.com/office/drawing/2014/main" val="779211826"/>
                  </a:ext>
                </a:extLst>
              </a:tr>
            </a:tbl>
          </a:graphicData>
        </a:graphic>
      </p:graphicFrame>
      <p:sp>
        <p:nvSpPr>
          <p:cNvPr id="4" name="Rectangle: Rounded Corners 3">
            <a:extLst>
              <a:ext uri="{FF2B5EF4-FFF2-40B4-BE49-F238E27FC236}">
                <a16:creationId xmlns:a16="http://schemas.microsoft.com/office/drawing/2014/main" id="{1763D080-42D9-8BB6-10E9-693319E92683}"/>
              </a:ext>
            </a:extLst>
          </p:cNvPr>
          <p:cNvSpPr/>
          <p:nvPr/>
        </p:nvSpPr>
        <p:spPr bwMode="gray">
          <a:xfrm>
            <a:off x="8968499" y="531847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Tree>
    <p:extLst>
      <p:ext uri="{BB962C8B-B14F-4D97-AF65-F5344CB8AC3E}">
        <p14:creationId xmlns:p14="http://schemas.microsoft.com/office/powerpoint/2010/main" val="3116514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A9F19-AC0E-B659-BEF4-184897F5DDB3}"/>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CB0626B8-A779-DEE1-72D7-9836909EB477}"/>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75E843D-F079-F9F4-187F-4B33754B90C6}"/>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CN-DD/Bx.02.1</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For the review period of CY2025 and subsequent years, demonstrate that 95% of individuals with restrictive procedures have been evaluated by (or are receiving treatment) within the past year from licensed psychiatrists, psychologist, CRNP, LSW, or have received treatment from a professional in a licensed outpatient BH clinic.</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P-S-CE</a:t>
            </a:r>
            <a:r>
              <a:rPr lang="en-US" b="1" i="1">
                <a:solidFill>
                  <a:schemeClr val="tx1"/>
                </a:solidFill>
              </a:rPr>
              <a:t>(CE-Both, CE-M, CE-DD)</a:t>
            </a:r>
            <a:r>
              <a:rPr lang="en-US" b="1">
                <a:solidFill>
                  <a:schemeClr val="tx1"/>
                </a:solidFill>
                <a:latin typeface="Calibri" panose="020F0502020204030204"/>
              </a:rPr>
              <a:t>: </a:t>
            </a:r>
            <a:r>
              <a:rPr lang="en-US">
                <a:solidFill>
                  <a:schemeClr val="tx1"/>
                </a:solidFill>
                <a:latin typeface="Calibri" panose="020F0502020204030204"/>
              </a:rPr>
              <a:t>Report the number of individuals served by the agency that had a restrictive plan at any point during CY2025.</a:t>
            </a:r>
          </a:p>
          <a:p>
            <a:pPr lvl="0">
              <a:defRPr/>
            </a:pP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a:defRPr/>
            </a:pPr>
            <a:r>
              <a:rPr lang="en-US" b="1">
                <a:solidFill>
                  <a:schemeClr val="tx1"/>
                </a:solidFill>
              </a:rPr>
              <a:t>Question P-S-CE</a:t>
            </a:r>
            <a:r>
              <a:rPr lang="en-US" b="1" i="1">
                <a:solidFill>
                  <a:schemeClr val="tx1"/>
                </a:solidFill>
              </a:rPr>
              <a:t>(CE-Both, CE-M, CE-DD)</a:t>
            </a:r>
            <a:r>
              <a:rPr lang="en-US" b="1">
                <a:solidFill>
                  <a:schemeClr val="tx1"/>
                </a:solidFill>
              </a:rPr>
              <a:t>: </a:t>
            </a:r>
            <a:r>
              <a:rPr lang="en-US">
                <a:solidFill>
                  <a:schemeClr val="tx1"/>
                </a:solidFill>
              </a:rPr>
              <a:t>Of the individuals reported above, how many were evaluated by (or are receiving treatment from) licensed psychiatrists, psychologist, CRNP, LSW, or have received treatment from a professional in a licensed outpatient BH clinic in CY2025?</a:t>
            </a:r>
          </a:p>
          <a:p>
            <a:pPr>
              <a:defRPr/>
            </a:pPr>
            <a:endParaRPr lang="en-US" b="1">
              <a:solidFill>
                <a:schemeClr val="tx1"/>
              </a:solidFill>
            </a:endParaRPr>
          </a:p>
          <a:p>
            <a:pPr lvl="0">
              <a:defRPr/>
            </a:pPr>
            <a:endParaRPr lang="en-US" b="1">
              <a:solidFill>
                <a:schemeClr val="tx1"/>
              </a:solidFill>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873C2A4-ECF5-737B-5B6A-AE43902E75FE}"/>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A20DE5B5-8746-9914-F8A5-832482BEB165}"/>
              </a:ext>
            </a:extLst>
          </p:cNvPr>
          <p:cNvGraphicFramePr>
            <a:graphicFrameLocks noGrp="1"/>
          </p:cNvGraphicFramePr>
          <p:nvPr>
            <p:extLst>
              <p:ext uri="{D42A27DB-BD31-4B8C-83A1-F6EECF244321}">
                <p14:modId xmlns:p14="http://schemas.microsoft.com/office/powerpoint/2010/main" val="2735046962"/>
              </p:ext>
            </p:extLst>
          </p:nvPr>
        </p:nvGraphicFramePr>
        <p:xfrm>
          <a:off x="8407698" y="637630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pPr algn="l" fontAlgn="base"/>
                      <a:r>
                        <a:rPr lang="en-US" sz="1200" b="0" i="0" noProof="0">
                          <a:solidFill>
                            <a:srgbClr val="000000"/>
                          </a:solidFill>
                          <a:effectLst/>
                          <a:latin typeface="Calibri" panose="020F0502020204030204" pitchFamily="34" charset="0"/>
                        </a:rPr>
                        <a:t>2​</a:t>
                      </a:r>
                      <a:endParaRPr lang="en-US" b="0" i="0" noProof="0">
                        <a:solidFill>
                          <a:srgbClr val="000000"/>
                        </a:solidFill>
                        <a:effectLst/>
                      </a:endParaRPr>
                    </a:p>
                  </a:txBody>
                  <a:tcPr>
                    <a:solidFill>
                      <a:schemeClr val="bg1"/>
                    </a:solidFill>
                  </a:tcPr>
                </a:tc>
                <a:tc>
                  <a:txBody>
                    <a:bodyPr/>
                    <a:lstStyle/>
                    <a:p>
                      <a:pPr algn="l" fontAlgn="base"/>
                      <a:r>
                        <a:rPr lang="en-US" sz="1200" b="0" i="0" noProof="0">
                          <a:solidFill>
                            <a:srgbClr val="000000"/>
                          </a:solidFill>
                          <a:effectLst/>
                          <a:latin typeface="Calibri" panose="020F0502020204030204" pitchFamily="34" charset="0"/>
                        </a:rPr>
                        <a:t>Open Response (short, numerical)​</a:t>
                      </a:r>
                      <a:endParaRPr lang="en-US" b="0" i="0" noProof="0">
                        <a:solidFill>
                          <a:srgbClr val="000000"/>
                        </a:solidFill>
                        <a:effectLst/>
                      </a:endParaRPr>
                    </a:p>
                  </a:txBody>
                  <a:tcPr>
                    <a:solidFill>
                      <a:schemeClr val="bg1"/>
                    </a:solidFill>
                  </a:tcPr>
                </a:tc>
                <a:extLst>
                  <a:ext uri="{0D108BD9-81ED-4DB2-BD59-A6C34878D82A}">
                    <a16:rowId xmlns:a16="http://schemas.microsoft.com/office/drawing/2014/main" val="3606945967"/>
                  </a:ext>
                </a:extLst>
              </a:tr>
            </a:tbl>
          </a:graphicData>
        </a:graphic>
      </p:graphicFrame>
      <p:sp>
        <p:nvSpPr>
          <p:cNvPr id="12" name="Rectangle 11">
            <a:extLst>
              <a:ext uri="{FF2B5EF4-FFF2-40B4-BE49-F238E27FC236}">
                <a16:creationId xmlns:a16="http://schemas.microsoft.com/office/drawing/2014/main" id="{B44813FF-327C-5A90-7F55-13617CA057B0}"/>
              </a:ext>
            </a:extLst>
          </p:cNvPr>
          <p:cNvSpPr/>
          <p:nvPr/>
        </p:nvSpPr>
        <p:spPr>
          <a:xfrm>
            <a:off x="382478" y="3429000"/>
            <a:ext cx="19135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94FC328A-A176-C43C-A62B-252C542CE4A6}"/>
              </a:ext>
            </a:extLst>
          </p:cNvPr>
          <p:cNvSpPr/>
          <p:nvPr/>
        </p:nvSpPr>
        <p:spPr bwMode="gray">
          <a:xfrm>
            <a:off x="2242544" y="342900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2</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E2E011C-4837-9FE4-821F-D68EA7E62557}"/>
              </a:ext>
            </a:extLst>
          </p:cNvPr>
          <p:cNvSpPr/>
          <p:nvPr/>
        </p:nvSpPr>
        <p:spPr>
          <a:xfrm>
            <a:off x="382478" y="5120396"/>
            <a:ext cx="19135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835E8DCE-D15D-2130-75A9-977FF8907D81}"/>
              </a:ext>
            </a:extLst>
          </p:cNvPr>
          <p:cNvSpPr/>
          <p:nvPr/>
        </p:nvSpPr>
        <p:spPr bwMode="gray">
          <a:xfrm>
            <a:off x="2242544" y="512039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2</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4525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0ABE9-12F2-BC93-F151-BD9F6A74B69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1266BB72-26BC-357C-16C2-EDD04AC06EE8}"/>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2C00627B-E45B-7160-290F-4A8D6F383519}"/>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i="0" u="none" strike="noStrike" kern="1200" cap="none" spc="0" normalizeH="0" baseline="0" noProof="0">
                <a:ln>
                  <a:noFill/>
                </a:ln>
                <a:solidFill>
                  <a:prstClr val="black"/>
                </a:solidFill>
                <a:effectLst/>
                <a:uLnTx/>
                <a:uFillTx/>
                <a:latin typeface="Calibri" panose="020F0502020204030204"/>
                <a:ea typeface="+mn-ea"/>
                <a:cs typeface="+mn-cs"/>
              </a:rPr>
              <a:t>For each of the following measures, describe your agency’s overall data use strategy from collection to implementation, and how this data is used specifically to improve individual outcomes in each of the following areas. </a:t>
            </a: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CN-DD/Bx.02.2</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use of data to impact individual outcomes as it relates to </a:t>
            </a:r>
            <a:r>
              <a:rPr lang="en-US" b="1" i="1">
                <a:solidFill>
                  <a:schemeClr val="tx1"/>
                </a:solidFill>
              </a:rPr>
              <a:t>law enforcement</a:t>
            </a:r>
          </a:p>
          <a:p>
            <a:pPr lvl="0">
              <a:defRPr/>
            </a:pPr>
            <a:endParaRPr lang="en-US" noProof="0">
              <a:solidFill>
                <a:schemeClr val="tx1"/>
              </a:solidFill>
              <a:highlight>
                <a:srgbClr val="FFFF00"/>
              </a:highlight>
              <a:latin typeface="Calibri" panose="020F0502020204030204"/>
            </a:endParaRPr>
          </a:p>
          <a:p>
            <a:pPr lvl="0">
              <a:defRPr/>
            </a:pPr>
            <a:r>
              <a:rPr lang="en-US" b="1">
                <a:solidFill>
                  <a:schemeClr val="tx1"/>
                </a:solidFill>
                <a:latin typeface="Calibri" panose="020F0502020204030204"/>
              </a:rPr>
              <a:t>Question S-CE</a:t>
            </a:r>
            <a:r>
              <a:rPr lang="en-US" b="1" i="1">
                <a:solidFill>
                  <a:schemeClr val="tx1"/>
                </a:solidFill>
              </a:rPr>
              <a:t>(CE-Both, CE-DD)</a:t>
            </a:r>
            <a:r>
              <a:rPr lang="en-US" b="1">
                <a:solidFill>
                  <a:schemeClr val="tx1"/>
                </a:solidFill>
                <a:latin typeface="Calibri" panose="020F0502020204030204"/>
              </a:rPr>
              <a:t>: </a:t>
            </a:r>
            <a:r>
              <a:rPr lang="en-US">
                <a:solidFill>
                  <a:schemeClr val="tx1"/>
                </a:solidFill>
                <a:latin typeface="Calibri" panose="020F0502020204030204"/>
              </a:rPr>
              <a:t>Describe how your agency leverages data to decrease the frequency of law enforcement involvement for the individuals served.</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B586157E-6699-D1A7-2BC6-0C61D6515AF6}"/>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F9F71AAB-6DCB-FB46-FA25-A8BD7CACF541}"/>
              </a:ext>
            </a:extLst>
          </p:cNvPr>
          <p:cNvGraphicFramePr>
            <a:graphicFrameLocks noGrp="1"/>
          </p:cNvGraphicFramePr>
          <p:nvPr>
            <p:extLst>
              <p:ext uri="{D42A27DB-BD31-4B8C-83A1-F6EECF244321}">
                <p14:modId xmlns:p14="http://schemas.microsoft.com/office/powerpoint/2010/main" val="4255453526"/>
              </p:ext>
            </p:extLst>
          </p:nvPr>
        </p:nvGraphicFramePr>
        <p:xfrm>
          <a:off x="8407698" y="5442656"/>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A946A88F-E04B-994F-5E07-F068D5465F37}"/>
              </a:ext>
            </a:extLst>
          </p:cNvPr>
          <p:cNvSpPr/>
          <p:nvPr/>
        </p:nvSpPr>
        <p:spPr>
          <a:xfrm>
            <a:off x="349321" y="3708969"/>
            <a:ext cx="7608641" cy="141167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F92E87A4-B35A-A807-547A-D347025B097E}"/>
              </a:ext>
            </a:extLst>
          </p:cNvPr>
          <p:cNvSpPr/>
          <p:nvPr/>
        </p:nvSpPr>
        <p:spPr bwMode="gray">
          <a:xfrm>
            <a:off x="7604804" y="416517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83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7BC23-551C-401C-5330-EB37B9BE14E6}"/>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A854B3F-6744-61C9-1765-3F895141514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7630442-9DC8-F138-7D7B-7CAFF0EAAEAD}"/>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CN-DD/Bx.02.3</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use of data to impact individual outcomes as it relates to </a:t>
            </a:r>
            <a:r>
              <a:rPr lang="en-US" b="1" i="1">
                <a:solidFill>
                  <a:schemeClr val="tx1"/>
                </a:solidFill>
              </a:rPr>
              <a:t>restrictive procedures</a:t>
            </a:r>
          </a:p>
          <a:p>
            <a:pPr lvl="0">
              <a:defRPr/>
            </a:pPr>
            <a:endParaRPr lang="en-US" noProof="0">
              <a:solidFill>
                <a:schemeClr val="tx1"/>
              </a:solidFill>
              <a:highlight>
                <a:srgbClr val="FFFF00"/>
              </a:highlight>
              <a:latin typeface="Calibri" panose="020F0502020204030204"/>
            </a:endParaRPr>
          </a:p>
          <a:p>
            <a:pPr>
              <a:defRPr/>
            </a:pPr>
            <a:r>
              <a:rPr lang="en-US" b="1">
                <a:solidFill>
                  <a:schemeClr val="tx1"/>
                </a:solidFill>
                <a:latin typeface="Calibri" panose="020F0502020204030204"/>
              </a:rPr>
              <a:t>Question S-CE</a:t>
            </a:r>
            <a:r>
              <a:rPr lang="en-US" b="1" i="1">
                <a:solidFill>
                  <a:schemeClr val="tx1"/>
                </a:solidFill>
              </a:rPr>
              <a:t>(CE-Both, CE-DD)</a:t>
            </a:r>
            <a:r>
              <a:rPr lang="en-US" b="1">
                <a:solidFill>
                  <a:schemeClr val="tx1"/>
                </a:solidFill>
                <a:latin typeface="Calibri" panose="020F0502020204030204"/>
              </a:rPr>
              <a:t>: </a:t>
            </a:r>
            <a:r>
              <a:rPr lang="en-US">
                <a:solidFill>
                  <a:schemeClr val="tx1"/>
                </a:solidFill>
              </a:rPr>
              <a:t>Describe how your agency leverages data to decrease the frequency of restrictive procedures used with the individuals served.</a:t>
            </a:r>
            <a:endParaRPr lang="en-US">
              <a:solidFill>
                <a:schemeClr val="tx1"/>
              </a:solidFill>
              <a:highlight>
                <a:srgbClr val="FFFF00"/>
              </a:highlight>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r>
              <a:rPr lang="en-US" b="1">
                <a:solidFill>
                  <a:schemeClr val="tx1"/>
                </a:solidFill>
              </a:rPr>
              <a:t>Measure CN-DD/Bx.02.4: </a:t>
            </a:r>
            <a:r>
              <a:rPr lang="en-US">
                <a:solidFill>
                  <a:schemeClr val="tx1"/>
                </a:solidFill>
              </a:rPr>
              <a:t>Demonstrate use of data to impact individual outcomes as it relates to </a:t>
            </a:r>
            <a:r>
              <a:rPr lang="en-US" b="1" i="1">
                <a:solidFill>
                  <a:schemeClr val="tx1"/>
                </a:solidFill>
              </a:rPr>
              <a:t>inpatient stays</a:t>
            </a:r>
          </a:p>
          <a:p>
            <a:pPr lvl="0">
              <a:defRPr/>
            </a:pPr>
            <a:endParaRPr lang="en-US">
              <a:solidFill>
                <a:schemeClr val="tx1"/>
              </a:solidFill>
              <a:highlight>
                <a:srgbClr val="FFFF00"/>
              </a:highlight>
            </a:endParaRPr>
          </a:p>
          <a:p>
            <a:pPr lvl="0">
              <a:defRPr/>
            </a:pPr>
            <a:r>
              <a:rPr lang="en-US" b="1">
                <a:solidFill>
                  <a:schemeClr val="tx1"/>
                </a:solidFill>
              </a:rPr>
              <a:t>Question S-CE</a:t>
            </a:r>
            <a:r>
              <a:rPr lang="en-US" b="1" i="1">
                <a:solidFill>
                  <a:schemeClr val="tx1"/>
                </a:solidFill>
              </a:rPr>
              <a:t>(CE-Both, CE-DD)</a:t>
            </a:r>
            <a:r>
              <a:rPr lang="en-US" b="1">
                <a:solidFill>
                  <a:schemeClr val="tx1"/>
                </a:solidFill>
              </a:rPr>
              <a:t>: </a:t>
            </a:r>
            <a:r>
              <a:rPr lang="en-US">
                <a:solidFill>
                  <a:schemeClr val="tx1"/>
                </a:solidFill>
              </a:rPr>
              <a:t>Describe how your agency leverages data to decrease the frequency and duration of inpatient stays for the individuals served.</a:t>
            </a:r>
            <a:endParaRPr lang="en-US">
              <a:solidFill>
                <a:schemeClr val="tx1"/>
              </a:solidFill>
              <a:highlight>
                <a:srgbClr val="FFFF00"/>
              </a:highlight>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6F6D908-246A-CBEF-5A84-881465C5ADF4}"/>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F9EDC8AE-6CF7-857C-FF11-0616FBF37090}"/>
              </a:ext>
            </a:extLst>
          </p:cNvPr>
          <p:cNvGraphicFramePr>
            <a:graphicFrameLocks noGrp="1"/>
          </p:cNvGraphicFramePr>
          <p:nvPr>
            <p:extLst>
              <p:ext uri="{D42A27DB-BD31-4B8C-83A1-F6EECF244321}">
                <p14:modId xmlns:p14="http://schemas.microsoft.com/office/powerpoint/2010/main" val="2293990201"/>
              </p:ext>
            </p:extLst>
          </p:nvPr>
        </p:nvGraphicFramePr>
        <p:xfrm>
          <a:off x="8407698" y="5442656"/>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21080D0D-263F-63B3-4071-F52A16ADA440}"/>
              </a:ext>
            </a:extLst>
          </p:cNvPr>
          <p:cNvSpPr/>
          <p:nvPr/>
        </p:nvSpPr>
        <p:spPr>
          <a:xfrm>
            <a:off x="349321" y="2867721"/>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218EB711-AB70-E87F-64F8-9547CE7432AC}"/>
              </a:ext>
            </a:extLst>
          </p:cNvPr>
          <p:cNvSpPr/>
          <p:nvPr/>
        </p:nvSpPr>
        <p:spPr>
          <a:xfrm>
            <a:off x="349320" y="5590734"/>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AFFE23AD-AE87-B537-1D5D-19D3847D8C7F}"/>
              </a:ext>
            </a:extLst>
          </p:cNvPr>
          <p:cNvSpPr/>
          <p:nvPr/>
        </p:nvSpPr>
        <p:spPr bwMode="gray">
          <a:xfrm>
            <a:off x="7162601" y="597612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AC556E46-D41A-4042-1B1D-B68E0AAA15F6}"/>
              </a:ext>
            </a:extLst>
          </p:cNvPr>
          <p:cNvSpPr/>
          <p:nvPr/>
        </p:nvSpPr>
        <p:spPr bwMode="gray">
          <a:xfrm>
            <a:off x="7320324" y="321058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608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6109B-15AD-83CD-9049-13E5026A55A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D957A259-801A-8680-BB59-3C27702BD872}"/>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9CA53CF8-18E7-F746-225E-A85F0E305F00}"/>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CN-DD/Bx.02.5</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use of data to impact individual outcomes as it relates to </a:t>
            </a:r>
            <a:r>
              <a:rPr lang="en-US" b="1" i="1">
                <a:solidFill>
                  <a:schemeClr val="tx1"/>
                </a:solidFill>
              </a:rPr>
              <a:t>restraints</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S-CE</a:t>
            </a:r>
            <a:r>
              <a:rPr lang="en-US" b="1" i="1">
                <a:solidFill>
                  <a:schemeClr val="tx1"/>
                </a:solidFill>
              </a:rPr>
              <a:t>(CE-Both, CE-DD)</a:t>
            </a:r>
            <a:r>
              <a:rPr lang="en-US" b="1">
                <a:solidFill>
                  <a:schemeClr val="tx1"/>
                </a:solidFill>
                <a:latin typeface="Calibri" panose="020F0502020204030204"/>
              </a:rPr>
              <a:t>: </a:t>
            </a:r>
            <a:r>
              <a:rPr lang="en-US">
                <a:solidFill>
                  <a:schemeClr val="tx1"/>
                </a:solidFill>
              </a:rPr>
              <a:t>Describe how your agency leverages data to decrease the frequency and duration of physical restraints used with the individuals served.</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r>
              <a:rPr lang="en-US" b="1">
                <a:solidFill>
                  <a:schemeClr val="tx1"/>
                </a:solidFill>
              </a:rPr>
              <a:t>Measure CN-DD/Bx.02.6: </a:t>
            </a:r>
            <a:r>
              <a:rPr lang="en-US">
                <a:solidFill>
                  <a:schemeClr val="tx1"/>
                </a:solidFill>
              </a:rPr>
              <a:t>Demonstrate use of data to impact individual outcomes as it relates to </a:t>
            </a:r>
            <a:r>
              <a:rPr lang="en-US" b="1" i="1">
                <a:solidFill>
                  <a:schemeClr val="tx1"/>
                </a:solidFill>
              </a:rPr>
              <a:t>confirmed abuse/neglect</a:t>
            </a:r>
          </a:p>
          <a:p>
            <a:pPr lvl="0">
              <a:defRPr/>
            </a:pPr>
            <a:endParaRPr lang="en-US">
              <a:solidFill>
                <a:schemeClr val="tx1"/>
              </a:solidFill>
              <a:highlight>
                <a:srgbClr val="FFFF00"/>
              </a:highlight>
            </a:endParaRPr>
          </a:p>
          <a:p>
            <a:pPr lvl="0">
              <a:defRPr/>
            </a:pPr>
            <a:r>
              <a:rPr lang="en-US" b="1">
                <a:solidFill>
                  <a:schemeClr val="tx1"/>
                </a:solidFill>
              </a:rPr>
              <a:t>Question S-CE</a:t>
            </a:r>
            <a:r>
              <a:rPr lang="en-US" b="1" i="1">
                <a:solidFill>
                  <a:schemeClr val="tx1"/>
                </a:solidFill>
              </a:rPr>
              <a:t>(CE-Both, CE-DD)</a:t>
            </a:r>
            <a:r>
              <a:rPr lang="en-US" b="1">
                <a:solidFill>
                  <a:schemeClr val="tx1"/>
                </a:solidFill>
              </a:rPr>
              <a:t>: </a:t>
            </a:r>
            <a:r>
              <a:rPr lang="en-US">
                <a:solidFill>
                  <a:schemeClr val="tx1"/>
                </a:solidFill>
              </a:rPr>
              <a:t>Describe how your agency leverages data to decrease confirmed incidents of abuse/neglect for individuals served. </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AEC4BC3-B78B-69BC-82F3-C86E9263C6E8}"/>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E09E187A-075E-0902-C095-8AE43A1514E0}"/>
              </a:ext>
            </a:extLst>
          </p:cNvPr>
          <p:cNvGraphicFramePr>
            <a:graphicFrameLocks noGrp="1"/>
          </p:cNvGraphicFramePr>
          <p:nvPr>
            <p:extLst>
              <p:ext uri="{D42A27DB-BD31-4B8C-83A1-F6EECF244321}">
                <p14:modId xmlns:p14="http://schemas.microsoft.com/office/powerpoint/2010/main" val="4239469665"/>
              </p:ext>
            </p:extLst>
          </p:nvPr>
        </p:nvGraphicFramePr>
        <p:xfrm>
          <a:off x="8407698" y="5442656"/>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252F81F8-E52C-D4B4-81A4-CCEA41A0D1FC}"/>
              </a:ext>
            </a:extLst>
          </p:cNvPr>
          <p:cNvSpPr/>
          <p:nvPr/>
        </p:nvSpPr>
        <p:spPr>
          <a:xfrm>
            <a:off x="349321" y="2867721"/>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9ABF6DD1-D61B-E984-1DC0-A384E92E70A4}"/>
              </a:ext>
            </a:extLst>
          </p:cNvPr>
          <p:cNvSpPr/>
          <p:nvPr/>
        </p:nvSpPr>
        <p:spPr>
          <a:xfrm>
            <a:off x="349320" y="5362390"/>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85BC85BA-0A4B-03B8-3A19-A417922D3DDA}"/>
              </a:ext>
            </a:extLst>
          </p:cNvPr>
          <p:cNvSpPr/>
          <p:nvPr/>
        </p:nvSpPr>
        <p:spPr bwMode="gray">
          <a:xfrm>
            <a:off x="7298428" y="574893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ECCDC26F-09FA-DA72-D0BE-B1EDDACF3444}"/>
              </a:ext>
            </a:extLst>
          </p:cNvPr>
          <p:cNvSpPr/>
          <p:nvPr/>
        </p:nvSpPr>
        <p:spPr bwMode="gray">
          <a:xfrm>
            <a:off x="7381284" y="309329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4598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B1407-EBB1-0A8A-3D3B-B500CC3AB4CC}"/>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BC5B14FE-EAE3-FECD-8509-B8FA66E03471}"/>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78B5F68A-4373-BCA1-5191-1671E088BC83}"/>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CN-DD/Bx.02.7</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use of data to impact individual outcomes as it relates to </a:t>
            </a:r>
            <a:r>
              <a:rPr lang="en-US" b="1" i="1">
                <a:solidFill>
                  <a:schemeClr val="tx1"/>
                </a:solidFill>
              </a:rPr>
              <a:t>polypharmacy</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S-CE</a:t>
            </a:r>
            <a:r>
              <a:rPr lang="en-US" b="1" i="1">
                <a:solidFill>
                  <a:schemeClr val="tx1"/>
                </a:solidFill>
              </a:rPr>
              <a:t>(CE-Both, CE-DD)</a:t>
            </a:r>
            <a:r>
              <a:rPr lang="en-US" b="1">
                <a:solidFill>
                  <a:schemeClr val="tx1"/>
                </a:solidFill>
                <a:latin typeface="Calibri" panose="020F0502020204030204"/>
              </a:rPr>
              <a:t>: </a:t>
            </a:r>
            <a:r>
              <a:rPr lang="en-US">
                <a:solidFill>
                  <a:schemeClr val="tx1"/>
                </a:solidFill>
              </a:rPr>
              <a:t>Describe how your agency leverages data to reduce polypharmacy for the individuals served.</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809B390A-8984-DB37-3B31-D956DC3F0CBC}"/>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A58F6B63-A705-03B1-DD2F-61FA9C5E243B}"/>
              </a:ext>
            </a:extLst>
          </p:cNvPr>
          <p:cNvGraphicFramePr>
            <a:graphicFrameLocks noGrp="1"/>
          </p:cNvGraphicFramePr>
          <p:nvPr>
            <p:extLst>
              <p:ext uri="{D42A27DB-BD31-4B8C-83A1-F6EECF244321}">
                <p14:modId xmlns:p14="http://schemas.microsoft.com/office/powerpoint/2010/main" val="3800484373"/>
              </p:ext>
            </p:extLst>
          </p:nvPr>
        </p:nvGraphicFramePr>
        <p:xfrm>
          <a:off x="8407698" y="5442656"/>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5E611469-1115-772F-A5F8-AA133111DC07}"/>
              </a:ext>
            </a:extLst>
          </p:cNvPr>
          <p:cNvSpPr/>
          <p:nvPr/>
        </p:nvSpPr>
        <p:spPr>
          <a:xfrm>
            <a:off x="349321" y="2867721"/>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F940C2AE-C214-50CE-120E-AC34A6A1D08A}"/>
              </a:ext>
            </a:extLst>
          </p:cNvPr>
          <p:cNvSpPr/>
          <p:nvPr/>
        </p:nvSpPr>
        <p:spPr bwMode="gray">
          <a:xfrm>
            <a:off x="7515761" y="324433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6780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41AE4-3AC0-8888-9437-799A3B4B931F}"/>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A34872DF-E158-D7E3-883A-D673E819816B}"/>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6FEC3C68-E5DC-3BBC-B832-15C503B0D6B3}"/>
              </a:ext>
            </a:extLst>
          </p:cNvPr>
          <p:cNvSpPr/>
          <p:nvPr/>
        </p:nvSpPr>
        <p:spPr>
          <a:xfrm>
            <a:off x="260278" y="739738"/>
            <a:ext cx="11671443" cy="59384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CN-DD/Bx.02.8</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use of data to impact individual outcomes as it relates to </a:t>
            </a:r>
            <a:r>
              <a:rPr lang="en-US" b="1" i="1">
                <a:solidFill>
                  <a:schemeClr val="tx1"/>
                </a:solidFill>
              </a:rPr>
              <a:t>target behavioral data</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S-CE</a:t>
            </a:r>
            <a:r>
              <a:rPr lang="en-US" b="1" i="1">
                <a:solidFill>
                  <a:schemeClr val="tx1"/>
                </a:solidFill>
              </a:rPr>
              <a:t>(CE-Both, CE-DD)</a:t>
            </a:r>
            <a:r>
              <a:rPr lang="en-US" b="1">
                <a:solidFill>
                  <a:schemeClr val="tx1"/>
                </a:solidFill>
                <a:latin typeface="Calibri" panose="020F0502020204030204"/>
              </a:rPr>
              <a:t>: </a:t>
            </a:r>
            <a:r>
              <a:rPr lang="en-US">
                <a:solidFill>
                  <a:schemeClr val="tx1"/>
                </a:solidFill>
              </a:rPr>
              <a:t>Describe how your agency leverages data to decrease the frequency of target behaviors for the individuals served.</a:t>
            </a: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r>
              <a:rPr lang="en-US" b="1">
                <a:solidFill>
                  <a:schemeClr val="tx1"/>
                </a:solidFill>
              </a:rPr>
              <a:t>Measure CN-DD/Bx.02.9: </a:t>
            </a:r>
            <a:r>
              <a:rPr lang="en-US">
                <a:solidFill>
                  <a:schemeClr val="tx1"/>
                </a:solidFill>
              </a:rPr>
              <a:t>Demonstrate use of data to impact individual outcomes as it relates to </a:t>
            </a:r>
            <a:r>
              <a:rPr lang="en-US" b="1" i="1">
                <a:solidFill>
                  <a:schemeClr val="tx1"/>
                </a:solidFill>
              </a:rPr>
              <a:t>individuals’ satisfaction with services</a:t>
            </a:r>
          </a:p>
          <a:p>
            <a:pPr lvl="0">
              <a:defRPr/>
            </a:pPr>
            <a:endParaRPr lang="en-US">
              <a:solidFill>
                <a:schemeClr val="tx1"/>
              </a:solidFill>
              <a:highlight>
                <a:srgbClr val="FFFF00"/>
              </a:highlight>
            </a:endParaRPr>
          </a:p>
          <a:p>
            <a:pPr lvl="0">
              <a:defRPr/>
            </a:pPr>
            <a:r>
              <a:rPr lang="en-US" b="1">
                <a:solidFill>
                  <a:schemeClr val="tx1"/>
                </a:solidFill>
              </a:rPr>
              <a:t>Question S-CE</a:t>
            </a:r>
            <a:r>
              <a:rPr lang="en-US" b="1" i="1">
                <a:solidFill>
                  <a:schemeClr val="tx1"/>
                </a:solidFill>
              </a:rPr>
              <a:t>(CE-Both, CE-DD)</a:t>
            </a:r>
            <a:r>
              <a:rPr lang="en-US" b="1">
                <a:solidFill>
                  <a:schemeClr val="tx1"/>
                </a:solidFill>
              </a:rPr>
              <a:t>: </a:t>
            </a:r>
            <a:r>
              <a:rPr lang="en-US">
                <a:solidFill>
                  <a:schemeClr val="tx1"/>
                </a:solidFill>
              </a:rPr>
              <a:t>Describe how your agency leverages data to increase individuals' satisfaction with services.</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CA035E7-8D45-E1AF-DE2C-627AA39E4D15}"/>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A1AE73F1-E11C-DD50-8578-4D6F52F4DEEB}"/>
              </a:ext>
            </a:extLst>
          </p:cNvPr>
          <p:cNvGraphicFramePr>
            <a:graphicFrameLocks noGrp="1"/>
          </p:cNvGraphicFramePr>
          <p:nvPr>
            <p:extLst>
              <p:ext uri="{D42A27DB-BD31-4B8C-83A1-F6EECF244321}">
                <p14:modId xmlns:p14="http://schemas.microsoft.com/office/powerpoint/2010/main" val="2588845471"/>
              </p:ext>
            </p:extLst>
          </p:nvPr>
        </p:nvGraphicFramePr>
        <p:xfrm>
          <a:off x="8326418" y="5798222"/>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163C19C5-C420-19EF-62E4-C9D9EE1B73E3}"/>
              </a:ext>
            </a:extLst>
          </p:cNvPr>
          <p:cNvSpPr/>
          <p:nvPr/>
        </p:nvSpPr>
        <p:spPr>
          <a:xfrm>
            <a:off x="349321" y="2867721"/>
            <a:ext cx="7608641" cy="105505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C8F9D545-7E6A-D010-F6C3-071BCBBCB92C}"/>
              </a:ext>
            </a:extLst>
          </p:cNvPr>
          <p:cNvSpPr/>
          <p:nvPr/>
        </p:nvSpPr>
        <p:spPr>
          <a:xfrm>
            <a:off x="349320" y="5797296"/>
            <a:ext cx="7608641" cy="84849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8B5FC0B9-2000-5863-3579-6DA04736CF93}"/>
              </a:ext>
            </a:extLst>
          </p:cNvPr>
          <p:cNvSpPr/>
          <p:nvPr/>
        </p:nvSpPr>
        <p:spPr bwMode="gray">
          <a:xfrm>
            <a:off x="7257788" y="603687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71F7172B-D269-A5F6-DF08-8B16992719EF}"/>
              </a:ext>
            </a:extLst>
          </p:cNvPr>
          <p:cNvSpPr/>
          <p:nvPr/>
        </p:nvSpPr>
        <p:spPr bwMode="gray">
          <a:xfrm>
            <a:off x="7515760" y="321058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9171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98C16-CBF3-4A2E-2D54-9CA1C530469B}"/>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9E854B4-2C46-6416-DD64-40ACF30E6645}"/>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D655ED14-C60B-8A98-1C1C-7DF488C71821}"/>
              </a:ext>
            </a:extLst>
          </p:cNvPr>
          <p:cNvSpPr/>
          <p:nvPr/>
        </p:nvSpPr>
        <p:spPr>
          <a:xfrm>
            <a:off x="260278" y="739737"/>
            <a:ext cx="11671443" cy="908765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CN-DD/Bx.03.1</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Demonstrate capacity to anticipate and de-escalate crisis, when possible, and, when not, to respond swiftly and effectively. Provide description of agency approach capabilities for de-escalation and how provider anticipates and responds to a crisis for individuals. Include the following:</a:t>
            </a:r>
          </a:p>
          <a:p>
            <a:pPr marL="285750" indent="-285750">
              <a:buFont typeface="Arial" panose="020B0604020202020204" pitchFamily="34" charset="0"/>
              <a:buChar char="•"/>
              <a:defRPr/>
            </a:pPr>
            <a:r>
              <a:rPr lang="en-US">
                <a:solidFill>
                  <a:schemeClr val="tx1"/>
                </a:solidFill>
              </a:rPr>
              <a:t>Describe support/resources for DSPs and FLSs for crisis situations</a:t>
            </a:r>
          </a:p>
          <a:p>
            <a:pPr marL="285750" indent="-285750">
              <a:buFont typeface="Arial" panose="020B0604020202020204" pitchFamily="34" charset="0"/>
              <a:buChar char="•"/>
              <a:defRPr/>
            </a:pPr>
            <a:r>
              <a:rPr lang="en-US">
                <a:solidFill>
                  <a:schemeClr val="tx1"/>
                </a:solidFill>
              </a:rPr>
              <a:t>Name, if any, curriculum-based crisis response training used by the agency</a:t>
            </a:r>
          </a:p>
          <a:p>
            <a:pPr marL="285750" indent="-285750">
              <a:buFont typeface="Arial" panose="020B0604020202020204" pitchFamily="34" charset="0"/>
              <a:buChar char="•"/>
              <a:defRPr/>
            </a:pPr>
            <a:r>
              <a:rPr lang="en-US">
                <a:solidFill>
                  <a:schemeClr val="tx1"/>
                </a:solidFill>
              </a:rPr>
              <a:t>Provide procedure for debriefing with staff and individuals after engagement in physical restraint crisis situation</a:t>
            </a:r>
            <a:endParaRPr lang="en-US" b="1" i="1">
              <a:solidFill>
                <a:schemeClr val="tx1"/>
              </a:solidFill>
            </a:endParaRP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P-S-CE</a:t>
            </a:r>
            <a:r>
              <a:rPr lang="en-US" b="1" i="1">
                <a:solidFill>
                  <a:schemeClr val="tx1"/>
                </a:solidFill>
              </a:rPr>
              <a:t>(CE-Both, CE-M, CE-DD)</a:t>
            </a:r>
            <a:r>
              <a:rPr lang="en-US" b="1">
                <a:solidFill>
                  <a:schemeClr val="tx1"/>
                </a:solidFill>
                <a:latin typeface="Calibri" panose="020F0502020204030204"/>
              </a:rPr>
              <a:t>: </a:t>
            </a:r>
            <a:r>
              <a:rPr lang="en-US">
                <a:solidFill>
                  <a:schemeClr val="tx1"/>
                </a:solidFill>
              </a:rPr>
              <a:t>Describe how your agency anticipates and de-escalates crises-level situations, when possible, by answering the following questions:</a:t>
            </a:r>
            <a:r>
              <a:rPr lang="en-US" strike="sngStrike">
                <a:solidFill>
                  <a:schemeClr val="tx1"/>
                </a:solidFill>
              </a:rPr>
              <a:t> </a:t>
            </a:r>
          </a:p>
          <a:p>
            <a:pPr>
              <a:defRPr/>
            </a:pPr>
            <a:endParaRPr lang="en-US" b="1">
              <a:solidFill>
                <a:schemeClr val="tx1"/>
              </a:solidFill>
            </a:endParaRPr>
          </a:p>
          <a:p>
            <a:pPr>
              <a:defRPr/>
            </a:pPr>
            <a:r>
              <a:rPr lang="en-US" b="1">
                <a:solidFill>
                  <a:schemeClr val="tx1"/>
                </a:solidFill>
              </a:rPr>
              <a:t>Note: </a:t>
            </a:r>
            <a:r>
              <a:rPr lang="en-US">
                <a:solidFill>
                  <a:schemeClr val="tx1"/>
                </a:solidFill>
              </a:rPr>
              <a:t>For this measure, 'crisis situations' from a mental health perspective involve one or more of the following elements: suicidal ideation/acts, self-injurious behavior, physical aggression, elopement, and other situations involving imminent risk to health and safety. </a:t>
            </a:r>
            <a:endParaRPr lang="en-US" b="1">
              <a:solidFill>
                <a:schemeClr val="tx1"/>
              </a:solidFill>
            </a:endParaRPr>
          </a:p>
          <a:p>
            <a:pPr lvl="0">
              <a:defRPr/>
            </a:pPr>
            <a:r>
              <a:rPr lang="en-US">
                <a:solidFill>
                  <a:schemeClr val="tx1"/>
                </a:solidFill>
                <a:latin typeface="Calibri" panose="020F0502020204030204"/>
              </a:rPr>
              <a:t>1. What crisis support and/or resources does your agency provide for DSPs and FLSs and how are </a:t>
            </a:r>
            <a:r>
              <a:rPr lang="en-US">
                <a:solidFill>
                  <a:schemeClr val="tx1"/>
                </a:solidFill>
              </a:rPr>
              <a:t>they are </a:t>
            </a:r>
            <a:r>
              <a:rPr lang="en-US">
                <a:solidFill>
                  <a:schemeClr val="tx1"/>
                </a:solidFill>
                <a:latin typeface="Calibri" panose="020F0502020204030204"/>
              </a:rPr>
              <a:t>accessed?</a:t>
            </a: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r>
              <a:rPr lang="en-US">
                <a:solidFill>
                  <a:schemeClr val="tx1"/>
                </a:solidFill>
                <a:latin typeface="Calibri" panose="020F0502020204030204"/>
              </a:rPr>
              <a:t>2. List the curriculum-based crisis response training your agency has in place:</a:t>
            </a: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endParaRPr lang="en-US">
              <a:solidFill>
                <a:schemeClr val="tx1"/>
              </a:solidFill>
              <a:latin typeface="Calibri" panose="020F0502020204030204"/>
            </a:endParaRPr>
          </a:p>
          <a:p>
            <a:pPr lvl="0">
              <a:defRPr/>
            </a:pPr>
            <a:r>
              <a:rPr lang="en-US">
                <a:solidFill>
                  <a:schemeClr val="tx1"/>
                </a:solidFill>
                <a:latin typeface="Calibri" panose="020F0502020204030204"/>
              </a:rPr>
              <a:t>3. What is your agency’s procedure for debriefing with staff and individuals following any use of physical restraints?</a:t>
            </a:r>
          </a:p>
          <a:p>
            <a:pPr lvl="0">
              <a:defRPr/>
            </a:pPr>
            <a:endParaRPr lang="en-US">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endParaRPr lang="en-US" noProof="0">
              <a:solidFill>
                <a:schemeClr val="tx1"/>
              </a:solidFill>
              <a:latin typeface="Calibri" panose="020F0502020204030204"/>
            </a:endParaRPr>
          </a:p>
          <a:p>
            <a:pPr>
              <a:defRPr/>
            </a:pPr>
            <a:endParaRPr lang="en-US" sz="1800" u="none" strike="noStrike" kern="1200" cap="none" spc="0" normalizeH="0" baseline="0" noProof="0">
              <a:ln>
                <a:noFill/>
              </a:ln>
              <a:solidFill>
                <a:schemeClr val="tx1"/>
              </a:solidFill>
              <a:effectLst/>
              <a:uLnTx/>
              <a:uFillTx/>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C283CF99-DEA8-0DA6-19BB-41CF1FD2F98B}"/>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F6A02CBD-81A8-29BB-367B-F99A65B1CCEB}"/>
              </a:ext>
            </a:extLst>
          </p:cNvPr>
          <p:cNvGraphicFramePr>
            <a:graphicFrameLocks noGrp="1"/>
          </p:cNvGraphicFramePr>
          <p:nvPr>
            <p:extLst>
              <p:ext uri="{D42A27DB-BD31-4B8C-83A1-F6EECF244321}">
                <p14:modId xmlns:p14="http://schemas.microsoft.com/office/powerpoint/2010/main" val="3604929452"/>
              </p:ext>
            </p:extLst>
          </p:nvPr>
        </p:nvGraphicFramePr>
        <p:xfrm>
          <a:off x="8420558" y="910577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endParaRPr lang="en-US" sz="1200" noProof="0">
                        <a:highlight>
                          <a:srgbClr val="00FFFF"/>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5" name="Rectangle 4">
            <a:extLst>
              <a:ext uri="{FF2B5EF4-FFF2-40B4-BE49-F238E27FC236}">
                <a16:creationId xmlns:a16="http://schemas.microsoft.com/office/drawing/2014/main" id="{F27DC41C-E927-7A56-F179-2F9DAFD79FE9}"/>
              </a:ext>
            </a:extLst>
          </p:cNvPr>
          <p:cNvSpPr/>
          <p:nvPr/>
        </p:nvSpPr>
        <p:spPr>
          <a:xfrm>
            <a:off x="445573" y="8228146"/>
            <a:ext cx="7608641" cy="87763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73FD1A73-9A3B-7C3E-2C60-B3BEE579F35D}"/>
              </a:ext>
            </a:extLst>
          </p:cNvPr>
          <p:cNvSpPr/>
          <p:nvPr/>
        </p:nvSpPr>
        <p:spPr bwMode="gray">
          <a:xfrm>
            <a:off x="7536156" y="854148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3EF11893-B15C-A4F0-A36C-7DD07DCBB3F7}"/>
              </a:ext>
            </a:extLst>
          </p:cNvPr>
          <p:cNvSpPr/>
          <p:nvPr/>
        </p:nvSpPr>
        <p:spPr>
          <a:xfrm>
            <a:off x="481034" y="5503649"/>
            <a:ext cx="7608641" cy="87763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2C4A6E80-6833-C728-777D-87B14A9E1936}"/>
              </a:ext>
            </a:extLst>
          </p:cNvPr>
          <p:cNvSpPr/>
          <p:nvPr/>
        </p:nvSpPr>
        <p:spPr bwMode="gray">
          <a:xfrm>
            <a:off x="7612013" y="577234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F9EF9A47-0239-2D2B-ACDA-3B5933842690}"/>
              </a:ext>
            </a:extLst>
          </p:cNvPr>
          <p:cNvSpPr/>
          <p:nvPr/>
        </p:nvSpPr>
        <p:spPr>
          <a:xfrm>
            <a:off x="481034" y="6920537"/>
            <a:ext cx="7608641" cy="87763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734A1CFF-1E57-8786-1818-26586DE655DB}"/>
              </a:ext>
            </a:extLst>
          </p:cNvPr>
          <p:cNvSpPr/>
          <p:nvPr/>
        </p:nvSpPr>
        <p:spPr bwMode="gray">
          <a:xfrm>
            <a:off x="7409000" y="7191285"/>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1414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99417-5A77-B6A9-0EB6-076B9E0C3221}"/>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896A8454-046E-CC6E-C06F-4C46E056154B}"/>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01E66A87-8B51-9739-C1D7-AC4988B3D47F}"/>
              </a:ext>
            </a:extLst>
          </p:cNvPr>
          <p:cNvSpPr/>
          <p:nvPr/>
        </p:nvSpPr>
        <p:spPr>
          <a:xfrm>
            <a:off x="260278" y="739738"/>
            <a:ext cx="11671443" cy="580736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CN-DD/Bx.03.2</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Submit documentation indicating that training on the topic of trauma-informed care has been provided to staff.</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S-CE</a:t>
            </a:r>
            <a:r>
              <a:rPr lang="en-US" b="1" i="1">
                <a:solidFill>
                  <a:schemeClr val="tx1"/>
                </a:solidFill>
              </a:rPr>
              <a:t>(CE-Both, CE-M, CE-DD)</a:t>
            </a:r>
            <a:r>
              <a:rPr lang="en-US" b="1">
                <a:solidFill>
                  <a:schemeClr val="tx1"/>
                </a:solidFill>
                <a:latin typeface="Calibri" panose="020F0502020204030204"/>
              </a:rPr>
              <a:t>: </a:t>
            </a:r>
            <a:r>
              <a:rPr lang="en-US">
                <a:solidFill>
                  <a:schemeClr val="tx1"/>
                </a:solidFill>
              </a:rPr>
              <a:t>Submit documentation indicating that at least one training on the topic of trauma-informed care has been provided to agency staff. Describe the training in brief and explain how it was made available to staff.</a:t>
            </a:r>
            <a:endParaRPr lang="en-US">
              <a:solidFill>
                <a:schemeClr val="tx1"/>
              </a:solidFill>
              <a:highlight>
                <a:srgbClr val="FFFF00"/>
              </a:highlight>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a:defRPr/>
            </a:pPr>
            <a:r>
              <a:rPr lang="en-US" b="1">
                <a:solidFill>
                  <a:schemeClr val="tx1"/>
                </a:solidFill>
              </a:rPr>
              <a:t>Measure CN-DD/Bx.03.3: </a:t>
            </a:r>
            <a:r>
              <a:rPr lang="en-US">
                <a:solidFill>
                  <a:schemeClr val="tx1"/>
                </a:solidFill>
              </a:rPr>
              <a:t>Submit documentation indicating that training/activities on the topic of trauma-awareness has been provided to individuals supported by the agency.</a:t>
            </a:r>
          </a:p>
          <a:p>
            <a:pPr>
              <a:defRPr/>
            </a:pPr>
            <a:endParaRPr lang="en-US">
              <a:solidFill>
                <a:schemeClr val="tx1"/>
              </a:solidFill>
              <a:latin typeface="Calibri" panose="020F0502020204030204"/>
            </a:endParaRPr>
          </a:p>
          <a:p>
            <a:pPr lvl="0">
              <a:defRPr/>
            </a:pPr>
            <a:r>
              <a:rPr lang="en-US" b="1">
                <a:solidFill>
                  <a:schemeClr val="tx1"/>
                </a:solidFill>
              </a:rPr>
              <a:t>Question S-CE</a:t>
            </a:r>
            <a:r>
              <a:rPr lang="en-US" b="1" i="1">
                <a:solidFill>
                  <a:schemeClr val="tx1"/>
                </a:solidFill>
              </a:rPr>
              <a:t>(CE-Both, CE-M, CE-DD)</a:t>
            </a:r>
            <a:r>
              <a:rPr lang="en-US" b="1">
                <a:solidFill>
                  <a:schemeClr val="tx1"/>
                </a:solidFill>
              </a:rPr>
              <a:t>: </a:t>
            </a:r>
            <a:r>
              <a:rPr lang="en-US">
                <a:solidFill>
                  <a:schemeClr val="tx1"/>
                </a:solidFill>
              </a:rPr>
              <a:t>Submit documentation indicating that at least one training on the topic of trauma-awareness has been provided to individuals served by the agency. Describe the training in brief and explain how it was made available.</a:t>
            </a:r>
            <a:endParaRPr lang="en-US">
              <a:solidFill>
                <a:schemeClr val="tx1"/>
              </a:solidFill>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B62EBFF-B78C-04F8-DFD5-18755D8814E5}"/>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8B6D0087-27DF-4B93-1264-802C42BCCCFE}"/>
              </a:ext>
            </a:extLst>
          </p:cNvPr>
          <p:cNvGraphicFramePr>
            <a:graphicFrameLocks noGrp="1"/>
          </p:cNvGraphicFramePr>
          <p:nvPr>
            <p:extLst>
              <p:ext uri="{D42A27DB-BD31-4B8C-83A1-F6EECF244321}">
                <p14:modId xmlns:p14="http://schemas.microsoft.com/office/powerpoint/2010/main" val="3311353405"/>
              </p:ext>
            </p:extLst>
          </p:nvPr>
        </p:nvGraphicFramePr>
        <p:xfrm>
          <a:off x="8349821" y="5798222"/>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810283792"/>
                  </a:ext>
                </a:extLst>
              </a:tr>
            </a:tbl>
          </a:graphicData>
        </a:graphic>
      </p:graphicFrame>
      <p:sp>
        <p:nvSpPr>
          <p:cNvPr id="5" name="Rectangle 4">
            <a:extLst>
              <a:ext uri="{FF2B5EF4-FFF2-40B4-BE49-F238E27FC236}">
                <a16:creationId xmlns:a16="http://schemas.microsoft.com/office/drawing/2014/main" id="{7E486297-2BF6-1959-035C-6C2BACDCA53C}"/>
              </a:ext>
            </a:extLst>
          </p:cNvPr>
          <p:cNvSpPr/>
          <p:nvPr/>
        </p:nvSpPr>
        <p:spPr>
          <a:xfrm>
            <a:off x="349320" y="3274078"/>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7" name="Rectangle 6">
            <a:extLst>
              <a:ext uri="{FF2B5EF4-FFF2-40B4-BE49-F238E27FC236}">
                <a16:creationId xmlns:a16="http://schemas.microsoft.com/office/drawing/2014/main" id="{7DD90148-B1B1-5408-979E-7B5F1AC19F02}"/>
              </a:ext>
            </a:extLst>
          </p:cNvPr>
          <p:cNvSpPr/>
          <p:nvPr/>
        </p:nvSpPr>
        <p:spPr>
          <a:xfrm>
            <a:off x="349320" y="5755927"/>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8" name="Rectangle: Rounded Corners 7">
            <a:extLst>
              <a:ext uri="{FF2B5EF4-FFF2-40B4-BE49-F238E27FC236}">
                <a16:creationId xmlns:a16="http://schemas.microsoft.com/office/drawing/2014/main" id="{28E64174-A3E4-9948-19CD-EF42FDB72B13}"/>
              </a:ext>
            </a:extLst>
          </p:cNvPr>
          <p:cNvSpPr/>
          <p:nvPr/>
        </p:nvSpPr>
        <p:spPr bwMode="gray">
          <a:xfrm>
            <a:off x="6755513" y="588005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44BD0F77-E9C0-F1DA-A0A4-D06EB9EA19ED}"/>
              </a:ext>
            </a:extLst>
          </p:cNvPr>
          <p:cNvSpPr/>
          <p:nvPr/>
        </p:nvSpPr>
        <p:spPr bwMode="gray">
          <a:xfrm>
            <a:off x="6677789" y="34378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3363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8"/>
            <a:ext cx="11671443" cy="741286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a:defRPr/>
            </a:pPr>
            <a:endParaRPr lang="en-US">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Provide the following information about your agency, </a:t>
            </a:r>
            <a:r>
              <a:rPr kumimoji="0" lang="en-US" sz="1800" b="1" u="none" strike="noStrike" kern="1200" cap="none" spc="0" normalizeH="0" baseline="0" noProof="0">
                <a:ln>
                  <a:noFill/>
                </a:ln>
                <a:solidFill>
                  <a:schemeClr val="tx1"/>
                </a:solidFill>
                <a:effectLst/>
                <a:uLnTx/>
                <a:uFillTx/>
                <a:latin typeface="Calibri" panose="020F0502020204030204"/>
                <a:ea typeface="+mn-ea"/>
                <a:cs typeface="+mn-cs"/>
              </a:rPr>
              <a:t>as of December 31, 2025. Please note that if submitting for advanced tiers, the information entered below will be used to evaluate the following measures: WF.01.4s, WF.01.4ce, and WF.02.4.</a:t>
            </a:r>
            <a:endParaRPr lang="en-US" b="1" noProof="0">
              <a:solidFill>
                <a:schemeClr val="tx1"/>
              </a:solidFill>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u="none" strike="sngStrike" kern="1200" cap="none" spc="0" normalizeH="0" baseline="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strike="sngStrike"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u="none" strike="sngStrike" kern="1200" cap="none" spc="0" normalizeH="0" baseline="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strike="sngStrike"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u="none" strike="sngStrike" kern="1200" cap="none" spc="0" normalizeH="0" baseline="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strike="sngStrike"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u="none" strike="sngStrike" kern="1200" cap="none" spc="0" normalizeH="0" baseline="0">
              <a:ln>
                <a:noFill/>
              </a:ln>
              <a:solidFill>
                <a:schemeClr val="tx1"/>
              </a:solidFill>
              <a:effectLst/>
              <a:uLnTx/>
              <a:uFillTx/>
              <a:latin typeface="Calibri" panose="020F0502020204030204"/>
              <a:ea typeface="+mn-ea"/>
              <a:cs typeface="+mn-cs"/>
            </a:endParaRPr>
          </a:p>
          <a:p>
            <a:pPr>
              <a:defRPr/>
            </a:pPr>
            <a:endParaRPr lang="en-US">
              <a:solidFill>
                <a:schemeClr val="tx1"/>
              </a:solidFill>
              <a:latin typeface="Calibri" panose="020F0502020204030204"/>
            </a:endParaRPr>
          </a:p>
          <a:p>
            <a:pPr marL="0" marR="0" lvl="0" indent="0" algn="l" defTabSz="914400">
              <a:lnSpc>
                <a:spcPct val="100000"/>
              </a:lnSpc>
              <a:spcBef>
                <a:spcPts val="0"/>
              </a:spcBef>
              <a:spcAft>
                <a:spcPts val="0"/>
              </a:spcAft>
              <a:buClrTx/>
              <a:buSzTx/>
              <a:buFontTx/>
              <a:buNone/>
              <a:tabLst/>
              <a:defRPr/>
            </a:pPr>
            <a:r>
              <a:rPr lang="en-US">
                <a:solidFill>
                  <a:schemeClr val="tx1"/>
                </a:solidFill>
                <a:latin typeface="Calibri" panose="020F0502020204030204"/>
              </a:rPr>
              <a:t>Select the Performance-Based Contracting tier your agency is submitting for:</a:t>
            </a:r>
            <a:endParaRPr lang="en-US" strike="sngStrike">
              <a:solidFill>
                <a:schemeClr val="tx1"/>
              </a:solidFill>
              <a:latin typeface="Calibri" panose="020F050202020403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u="non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u="non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u="none" kern="1200" cap="none" spc="0" normalizeH="0" baseline="0" noProof="0">
              <a:ln>
                <a:noFill/>
              </a:ln>
              <a:solidFill>
                <a:schemeClr val="tx1"/>
              </a:solidFill>
              <a:effectLst/>
              <a:uLnTx/>
              <a:uFillTx/>
              <a:latin typeface="Calibri" panose="020F0502020204030204"/>
              <a:ea typeface="+mn-ea"/>
              <a:cs typeface="+mn-cs"/>
            </a:endParaRPr>
          </a:p>
          <a:p>
            <a:pPr>
              <a:defRPr/>
            </a:pPr>
            <a:r>
              <a:rPr lang="en-US" b="1">
                <a:solidFill>
                  <a:schemeClr val="tx1"/>
                </a:solidFill>
              </a:rPr>
              <a:t>[If Clinically Enhanced] </a:t>
            </a:r>
            <a:r>
              <a:rPr lang="en-US">
                <a:solidFill>
                  <a:schemeClr val="tx1"/>
                </a:solidFill>
              </a:rPr>
              <a:t>Select the Clinically Enhanced (CE) category your agency is submitting for:</a:t>
            </a:r>
          </a:p>
          <a:p>
            <a:pPr>
              <a:defRPr/>
            </a:pPr>
            <a:endParaRPr kumimoji="0" lang="en-US" sz="1800" u="none" kern="1200" cap="none" spc="0" normalizeH="0" baseline="0" noProof="0">
              <a:ln>
                <a:noFill/>
              </a:ln>
              <a:solidFill>
                <a:sysClr val="windowText" lastClr="000000"/>
              </a:solidFill>
              <a:effectLst/>
              <a:uLnTx/>
              <a:uFillTx/>
              <a:latin typeface="Calibri" panose="020F0502020204030204"/>
              <a:ea typeface="+mn-ea"/>
              <a:cs typeface="+mn-cs"/>
            </a:endParaRPr>
          </a:p>
          <a:p>
            <a:pPr>
              <a:defRPr/>
            </a:pPr>
            <a:endParaRPr kumimoji="0" lang="en-US" u="none" kern="1200" cap="none" spc="0" normalizeH="0" baseline="0" noProof="0">
              <a:ln>
                <a:noFill/>
              </a:ln>
              <a:solidFill>
                <a:sysClr val="windowText" lastClr="000000"/>
              </a:solidFill>
              <a:effectLst/>
              <a:uLnTx/>
              <a:uFillTx/>
              <a:latin typeface="Calibri" panose="020F0502020204030204"/>
              <a:ea typeface="+mn-ea"/>
              <a:cs typeface="+mn-cs"/>
            </a:endParaRPr>
          </a:p>
          <a:p>
            <a:pPr>
              <a:defRPr/>
            </a:pPr>
            <a:endParaRPr kumimoji="0" lang="en-US" u="none" kern="1200" cap="none" spc="0" normalizeH="0" baseline="0" noProof="0">
              <a:ln>
                <a:noFill/>
              </a:ln>
              <a:solidFill>
                <a:sysClr val="windowText" lastClr="000000"/>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500E5CF-4F25-CD65-2817-4820CC17A4CA}"/>
              </a:ext>
            </a:extLst>
          </p:cNvPr>
          <p:cNvSpPr txBox="1"/>
          <p:nvPr/>
        </p:nvSpPr>
        <p:spPr>
          <a:xfrm>
            <a:off x="260278" y="868516"/>
            <a:ext cx="8745252"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3C80C2"/>
                </a:solidFill>
                <a:effectLst/>
                <a:uLnTx/>
                <a:uFillTx/>
                <a:latin typeface="Calibri" panose="020F0502020204030204"/>
                <a:ea typeface="Gill Sans MT" panose="020B0502020104020203" pitchFamily="34" charset="0"/>
                <a:cs typeface="Gill Sans MT" panose="020B0502020104020203" pitchFamily="34" charset="0"/>
              </a:rPr>
              <a:t>Residential Services Performance-Based Contracting Data</a:t>
            </a:r>
            <a:r>
              <a:rPr kumimoji="0" lang="en-US" sz="2000" b="1" i="0" u="none" strike="noStrike" kern="1200" cap="none" spc="-170" normalizeH="0" baseline="0" noProof="0">
                <a:ln>
                  <a:noFill/>
                </a:ln>
                <a:solidFill>
                  <a:srgbClr val="3C80C2"/>
                </a:solidFill>
                <a:effectLst/>
                <a:uLnTx/>
                <a:uFillTx/>
                <a:latin typeface="Calibri" panose="020F0502020204030204"/>
                <a:ea typeface="Gill Sans MT" panose="020B0502020104020203" pitchFamily="34" charset="0"/>
                <a:cs typeface="Gill Sans MT" panose="020B0502020104020203" pitchFamily="34" charset="0"/>
              </a:rPr>
              <a:t> </a:t>
            </a:r>
            <a:r>
              <a:rPr kumimoji="0" lang="en-US" sz="2000" b="1" i="0" u="none" strike="noStrike" kern="1200" cap="none" spc="0" normalizeH="0" baseline="0" noProof="0">
                <a:ln>
                  <a:noFill/>
                </a:ln>
                <a:solidFill>
                  <a:srgbClr val="3C80C2"/>
                </a:solidFill>
                <a:effectLst/>
                <a:uLnTx/>
                <a:uFillTx/>
                <a:latin typeface="Calibri" panose="020F0502020204030204"/>
                <a:ea typeface="Gill Sans MT" panose="020B0502020104020203" pitchFamily="34" charset="0"/>
                <a:cs typeface="Gill Sans MT" panose="020B0502020104020203" pitchFamily="34" charset="0"/>
              </a:rPr>
              <a:t>Submission</a:t>
            </a:r>
            <a:r>
              <a:rPr kumimoji="0" lang="en-US" sz="2000" b="1" i="0" u="none" strike="noStrike" kern="1200" cap="none" spc="-170" normalizeH="0" baseline="0" noProof="0">
                <a:ln>
                  <a:noFill/>
                </a:ln>
                <a:solidFill>
                  <a:srgbClr val="3C80C2"/>
                </a:solidFill>
                <a:effectLst/>
                <a:uLnTx/>
                <a:uFillTx/>
                <a:latin typeface="Calibri" panose="020F0502020204030204"/>
                <a:ea typeface="Gill Sans MT" panose="020B0502020104020203" pitchFamily="34" charset="0"/>
                <a:cs typeface="Gill Sans MT" panose="020B0502020104020203" pitchFamily="34" charset="0"/>
              </a:rPr>
              <a:t> </a:t>
            </a:r>
            <a:r>
              <a:rPr kumimoji="0" lang="en-US" sz="2000" b="1" i="0" u="none" strike="noStrike" kern="1200" cap="none" spc="0" normalizeH="0" baseline="0" noProof="0">
                <a:ln>
                  <a:noFill/>
                </a:ln>
                <a:solidFill>
                  <a:srgbClr val="3C80C2"/>
                </a:solidFill>
                <a:effectLst/>
                <a:uLnTx/>
                <a:uFillTx/>
                <a:latin typeface="Calibri" panose="020F0502020204030204"/>
                <a:ea typeface="Gill Sans MT" panose="020B0502020104020203" pitchFamily="34" charset="0"/>
                <a:cs typeface="Gill Sans MT" panose="020B0502020104020203" pitchFamily="34" charset="0"/>
              </a:rPr>
              <a:t>Tool</a:t>
            </a:r>
            <a:endParaRPr kumimoji="0" lang="en-US" sz="2000" b="1"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589F4E51-3ADD-F22C-B994-C883FED06EBC}"/>
              </a:ext>
            </a:extLst>
          </p:cNvPr>
          <p:cNvGraphicFramePr>
            <a:graphicFrameLocks noGrp="1"/>
          </p:cNvGraphicFramePr>
          <p:nvPr>
            <p:extLst>
              <p:ext uri="{D42A27DB-BD31-4B8C-83A1-F6EECF244321}">
                <p14:modId xmlns:p14="http://schemas.microsoft.com/office/powerpoint/2010/main" val="3517378994"/>
              </p:ext>
            </p:extLst>
          </p:nvPr>
        </p:nvGraphicFramePr>
        <p:xfrm>
          <a:off x="320843" y="2453591"/>
          <a:ext cx="8014636" cy="1866573"/>
        </p:xfrm>
        <a:graphic>
          <a:graphicData uri="http://schemas.openxmlformats.org/drawingml/2006/table">
            <a:tbl>
              <a:tblPr firstRow="1" bandRow="1">
                <a:tableStyleId>{5C22544A-7EE6-4342-B048-85BDC9FD1C3A}</a:tableStyleId>
              </a:tblPr>
              <a:tblGrid>
                <a:gridCol w="8014636">
                  <a:extLst>
                    <a:ext uri="{9D8B030D-6E8A-4147-A177-3AD203B41FA5}">
                      <a16:colId xmlns:a16="http://schemas.microsoft.com/office/drawing/2014/main" val="3958263710"/>
                    </a:ext>
                  </a:extLst>
                </a:gridCol>
              </a:tblGrid>
              <a:tr h="4088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noProof="0">
                          <a:solidFill>
                            <a:schemeClr val="tx1"/>
                          </a:solidFill>
                          <a:latin typeface="+mn-lt"/>
                        </a:rPr>
                        <a:t>Total number of individuals served in residential services </a:t>
                      </a:r>
                      <a:r>
                        <a:rPr lang="en-US" sz="1800" b="0" kern="1200">
                          <a:solidFill>
                            <a:schemeClr val="tx1"/>
                          </a:solidFill>
                          <a:effectLst/>
                          <a:latin typeface="+mn-lt"/>
                          <a:ea typeface="+mn-ea"/>
                          <a:cs typeface="+mn-cs"/>
                        </a:rPr>
                        <a:t>(residential habilitation, life sharing, and supported living) as of 12/31/25</a:t>
                      </a:r>
                      <a:r>
                        <a:rPr lang="en-US" b="0" noProof="0">
                          <a:solidFill>
                            <a:schemeClr val="tx1"/>
                          </a:solidFill>
                          <a:latin typeface="+mn-lt"/>
                        </a:rPr>
                        <a: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86237309"/>
                  </a:ext>
                </a:extLst>
              </a:tr>
              <a:tr h="408831">
                <a:tc>
                  <a:txBody>
                    <a:bodyPr/>
                    <a:lstStyle/>
                    <a:p>
                      <a:r>
                        <a:rPr lang="en-US" b="0" noProof="0">
                          <a:solidFill>
                            <a:schemeClr val="tx1"/>
                          </a:solidFill>
                        </a:rPr>
                        <a:t>Number of DSPs employed </a:t>
                      </a:r>
                      <a:r>
                        <a:rPr lang="en-US" sz="1800" b="0" kern="1200">
                          <a:solidFill>
                            <a:schemeClr val="tx1"/>
                          </a:solidFill>
                          <a:effectLst/>
                          <a:latin typeface="+mn-lt"/>
                          <a:ea typeface="+mn-ea"/>
                          <a:cs typeface="+mn-cs"/>
                        </a:rPr>
                        <a:t>as of 12/31/25</a:t>
                      </a:r>
                      <a:r>
                        <a:rPr lang="en-US" b="0" noProof="0">
                          <a:solidFill>
                            <a:schemeClr val="tx1"/>
                          </a:solidFill>
                        </a:rPr>
                        <a: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0401265"/>
                  </a:ext>
                </a:extLst>
              </a:tr>
              <a:tr h="408831">
                <a:tc>
                  <a:txBody>
                    <a:bodyPr/>
                    <a:lstStyle/>
                    <a:p>
                      <a:r>
                        <a:rPr lang="en-US" b="0" noProof="0">
                          <a:solidFill>
                            <a:schemeClr val="tx1"/>
                          </a:solidFill>
                        </a:rPr>
                        <a:t>Number of FLSs employed </a:t>
                      </a:r>
                      <a:r>
                        <a:rPr lang="en-US" sz="1800" b="0" kern="1200">
                          <a:solidFill>
                            <a:schemeClr val="tx1"/>
                          </a:solidFill>
                          <a:effectLst/>
                          <a:latin typeface="+mn-lt"/>
                          <a:ea typeface="+mn-ea"/>
                          <a:cs typeface="+mn-cs"/>
                        </a:rPr>
                        <a:t>as of 12/31/25</a:t>
                      </a:r>
                      <a:r>
                        <a:rPr lang="en-US" b="0" noProof="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0719805"/>
                  </a:ext>
                </a:extLst>
              </a:tr>
              <a:tr h="408831">
                <a:tc>
                  <a:txBody>
                    <a:bodyPr/>
                    <a:lstStyle/>
                    <a:p>
                      <a:r>
                        <a:rPr lang="en-US" b="0" noProof="0">
                          <a:solidFill>
                            <a:schemeClr val="tx1"/>
                          </a:solidFill>
                        </a:rPr>
                        <a:t>Year the </a:t>
                      </a:r>
                      <a:r>
                        <a:rPr lang="en-US" b="0" noProof="0">
                          <a:solidFill>
                            <a:schemeClr val="tx1"/>
                          </a:solidFill>
                          <a:latin typeface="+mn-lt"/>
                        </a:rPr>
                        <a:t>agency</a:t>
                      </a:r>
                      <a:r>
                        <a:rPr lang="en-US" b="0" noProof="0">
                          <a:solidFill>
                            <a:schemeClr val="tx1"/>
                          </a:solidFill>
                        </a:rPr>
                        <a:t> was established: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0093717"/>
                  </a:ext>
                </a:extLst>
              </a:tr>
            </a:tbl>
          </a:graphicData>
        </a:graphic>
      </p:graphicFrame>
      <p:sp>
        <p:nvSpPr>
          <p:cNvPr id="5" name="Rectangle 4">
            <a:extLst>
              <a:ext uri="{FF2B5EF4-FFF2-40B4-BE49-F238E27FC236}">
                <a16:creationId xmlns:a16="http://schemas.microsoft.com/office/drawing/2014/main" id="{F0B0174F-3709-46A0-884A-2FD7CE2E63B5}"/>
              </a:ext>
            </a:extLst>
          </p:cNvPr>
          <p:cNvSpPr/>
          <p:nvPr/>
        </p:nvSpPr>
        <p:spPr>
          <a:xfrm>
            <a:off x="8477321" y="2516403"/>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C01F9705-ABA2-5B46-13DB-CAA7BEAF4FD9}"/>
              </a:ext>
            </a:extLst>
          </p:cNvPr>
          <p:cNvSpPr/>
          <p:nvPr/>
        </p:nvSpPr>
        <p:spPr>
          <a:xfrm>
            <a:off x="8477321" y="2944059"/>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FA040077-83EA-3E8F-414D-654233D28FB0}"/>
              </a:ext>
            </a:extLst>
          </p:cNvPr>
          <p:cNvSpPr/>
          <p:nvPr/>
        </p:nvSpPr>
        <p:spPr>
          <a:xfrm>
            <a:off x="8477321" y="3389282"/>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3429C5A-A92D-2F22-8584-63A87AFA18D0}"/>
              </a:ext>
            </a:extLst>
          </p:cNvPr>
          <p:cNvSpPr/>
          <p:nvPr/>
        </p:nvSpPr>
        <p:spPr>
          <a:xfrm>
            <a:off x="8477321" y="3799371"/>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2" name="Table 11">
            <a:extLst>
              <a:ext uri="{FF2B5EF4-FFF2-40B4-BE49-F238E27FC236}">
                <a16:creationId xmlns:a16="http://schemas.microsoft.com/office/drawing/2014/main" id="{4CC29BE2-BA40-40C3-F479-65C794A5FB9D}"/>
              </a:ext>
            </a:extLst>
          </p:cNvPr>
          <p:cNvGraphicFramePr>
            <a:graphicFrameLocks noGrp="1"/>
          </p:cNvGraphicFramePr>
          <p:nvPr>
            <p:extLst>
              <p:ext uri="{D42A27DB-BD31-4B8C-83A1-F6EECF244321}">
                <p14:modId xmlns:p14="http://schemas.microsoft.com/office/powerpoint/2010/main" val="3298102250"/>
              </p:ext>
            </p:extLst>
          </p:nvPr>
        </p:nvGraphicFramePr>
        <p:xfrm>
          <a:off x="8349968" y="6751886"/>
          <a:ext cx="3168449" cy="1097280"/>
        </p:xfrm>
        <a:graphic>
          <a:graphicData uri="http://schemas.openxmlformats.org/drawingml/2006/table">
            <a:tbl>
              <a:tblPr/>
              <a:tblGrid>
                <a:gridCol w="794319">
                  <a:extLst>
                    <a:ext uri="{9D8B030D-6E8A-4147-A177-3AD203B41FA5}">
                      <a16:colId xmlns:a16="http://schemas.microsoft.com/office/drawing/2014/main" val="1911495449"/>
                    </a:ext>
                  </a:extLst>
                </a:gridCol>
                <a:gridCol w="2374130">
                  <a:extLst>
                    <a:ext uri="{9D8B030D-6E8A-4147-A177-3AD203B41FA5}">
                      <a16:colId xmlns:a16="http://schemas.microsoft.com/office/drawing/2014/main" val="1969411507"/>
                    </a:ext>
                  </a:extLst>
                </a:gridCol>
              </a:tblGrid>
              <a:tr h="177800">
                <a:tc>
                  <a:txBody>
                    <a:bodyPr/>
                    <a:lstStyle/>
                    <a:p>
                      <a:pPr algn="l" fontAlgn="base"/>
                      <a:r>
                        <a:rPr lang="en-US" sz="1200" b="1" i="0" noProof="0">
                          <a:solidFill>
                            <a:srgbClr val="FFFFFF"/>
                          </a:solidFill>
                          <a:effectLst/>
                          <a:latin typeface="Calibri" panose="020F0502020204030204" pitchFamily="34" charset="0"/>
                        </a:rPr>
                        <a:t>Element​</a:t>
                      </a:r>
                      <a:endParaRPr lang="en-US" b="1" i="0" noProof="0">
                        <a:solidFill>
                          <a:srgbClr val="FFFFFF"/>
                        </a:solidFill>
                        <a:effectLst/>
                      </a:endParaRPr>
                    </a:p>
                  </a:txBody>
                  <a:tcPr>
                    <a:lnL>
                      <a:noFill/>
                    </a:lnL>
                    <a:lnR w="6350" cap="flat" cmpd="sng" algn="ctr">
                      <a:solidFill>
                        <a:srgbClr val="F4F7FC"/>
                      </a:solidFill>
                      <a:prstDash val="solid"/>
                      <a:round/>
                      <a:headEnd type="none" w="med" len="med"/>
                      <a:tailEnd type="none" w="med" len="med"/>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000000"/>
                    </a:solidFill>
                  </a:tcPr>
                </a:tc>
                <a:tc>
                  <a:txBody>
                    <a:bodyPr/>
                    <a:lstStyle/>
                    <a:p>
                      <a:pPr algn="l" fontAlgn="base"/>
                      <a:r>
                        <a:rPr lang="en-US" sz="1200" b="1" i="0" noProof="0">
                          <a:solidFill>
                            <a:srgbClr val="FFFFFF"/>
                          </a:solidFill>
                          <a:effectLst/>
                          <a:latin typeface="Calibri" panose="020F0502020204030204" pitchFamily="34" charset="0"/>
                        </a:rPr>
                        <a:t>Description​</a:t>
                      </a:r>
                      <a:endParaRPr lang="en-US" b="1" i="0" noProof="0">
                        <a:solidFill>
                          <a:srgbClr val="FFFFFF"/>
                        </a:solidFill>
                        <a:effectLst/>
                      </a:endParaRPr>
                    </a:p>
                  </a:txBody>
                  <a:tcPr>
                    <a:lnL w="6350" cap="flat" cmpd="sng" algn="ctr">
                      <a:solidFill>
                        <a:srgbClr val="F4F7FC"/>
                      </a:solidFill>
                      <a:prstDash val="solid"/>
                      <a:round/>
                      <a:headEnd type="none" w="med" len="med"/>
                      <a:tailEnd type="none" w="med" len="med"/>
                    </a:lnL>
                    <a:lnR>
                      <a:noFill/>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120395085"/>
                  </a:ext>
                </a:extLst>
              </a:tr>
              <a:tr h="241300">
                <a:tc>
                  <a:txBody>
                    <a:bodyPr/>
                    <a:lstStyle/>
                    <a:p>
                      <a:pPr algn="l" fontAlgn="base"/>
                      <a:r>
                        <a:rPr lang="en-US" sz="1200" b="0" i="0" noProof="0">
                          <a:solidFill>
                            <a:srgbClr val="000000"/>
                          </a:solidFill>
                          <a:effectLst/>
                          <a:latin typeface="Calibri" panose="020F0502020204030204" pitchFamily="34" charset="0"/>
                        </a:rPr>
                        <a:t>2​</a:t>
                      </a:r>
                      <a:endParaRPr lang="en-US" b="0" i="0" noProof="0">
                        <a:solidFill>
                          <a:srgbClr val="000000"/>
                        </a:solidFill>
                        <a:effectLst/>
                      </a:endParaRPr>
                    </a:p>
                  </a:txBody>
                  <a:tcPr>
                    <a:lnL>
                      <a:noFill/>
                    </a:lnL>
                    <a:lnR w="6350" cap="flat" cmpd="sng" algn="ctr">
                      <a:solidFill>
                        <a:srgbClr val="F4F7FC"/>
                      </a:solidFill>
                      <a:prstDash val="solid"/>
                      <a:round/>
                      <a:headEnd type="none" w="med" len="med"/>
                      <a:tailEnd type="none" w="med" len="med"/>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FFFFFF"/>
                    </a:solidFill>
                  </a:tcPr>
                </a:tc>
                <a:tc>
                  <a:txBody>
                    <a:bodyPr/>
                    <a:lstStyle/>
                    <a:p>
                      <a:pPr algn="l" fontAlgn="base"/>
                      <a:r>
                        <a:rPr lang="en-US" sz="1200" b="0" i="0" noProof="0">
                          <a:solidFill>
                            <a:srgbClr val="000000"/>
                          </a:solidFill>
                          <a:effectLst/>
                          <a:latin typeface="Calibri" panose="020F0502020204030204" pitchFamily="34" charset="0"/>
                        </a:rPr>
                        <a:t>Open Response (short, numerical)​</a:t>
                      </a:r>
                      <a:endParaRPr lang="en-US" b="0" i="0" noProof="0">
                        <a:solidFill>
                          <a:srgbClr val="000000"/>
                        </a:solidFill>
                        <a:effectLst/>
                      </a:endParaRPr>
                    </a:p>
                  </a:txBody>
                  <a:tcPr>
                    <a:lnL w="6350" cap="flat" cmpd="sng" algn="ctr">
                      <a:solidFill>
                        <a:srgbClr val="F4F7FC"/>
                      </a:solidFill>
                      <a:prstDash val="solid"/>
                      <a:round/>
                      <a:headEnd type="none" w="med" len="med"/>
                      <a:tailEnd type="none" w="med" len="med"/>
                    </a:lnL>
                    <a:lnR>
                      <a:noFill/>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5261418"/>
                  </a:ext>
                </a:extLst>
              </a:tr>
              <a:tr h="241300">
                <a:tc>
                  <a:txBody>
                    <a:bodyPr/>
                    <a:lstStyle/>
                    <a:p>
                      <a:pPr algn="l" fontAlgn="base"/>
                      <a:r>
                        <a:rPr lang="en-US" sz="1200" b="0" i="0" kern="1200" noProof="0">
                          <a:solidFill>
                            <a:srgbClr val="000000"/>
                          </a:solidFill>
                          <a:effectLst/>
                          <a:latin typeface="Calibri" panose="020F0502020204030204" pitchFamily="34" charset="0"/>
                          <a:ea typeface="+mn-ea"/>
                          <a:cs typeface="+mn-cs"/>
                        </a:rPr>
                        <a:t>6</a:t>
                      </a:r>
                    </a:p>
                  </a:txBody>
                  <a:tcPr>
                    <a:lnL>
                      <a:noFill/>
                    </a:lnL>
                    <a:lnR w="6350" cap="flat" cmpd="sng" algn="ctr">
                      <a:solidFill>
                        <a:srgbClr val="F4F7FC"/>
                      </a:solidFill>
                      <a:prstDash val="solid"/>
                      <a:round/>
                      <a:headEnd type="none" w="med" len="med"/>
                      <a:tailEnd type="none" w="med" len="med"/>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FFFFFF"/>
                    </a:solidFill>
                  </a:tcPr>
                </a:tc>
                <a:tc>
                  <a:txBody>
                    <a:bodyPr/>
                    <a:lstStyle/>
                    <a:p>
                      <a:pPr algn="l" fontAlgn="base"/>
                      <a:r>
                        <a:rPr lang="en-US" sz="1200" b="0" i="0" kern="1200" noProof="0">
                          <a:solidFill>
                            <a:srgbClr val="000000"/>
                          </a:solidFill>
                          <a:effectLst/>
                          <a:latin typeface="Calibri" panose="020F0502020204030204" pitchFamily="34" charset="0"/>
                          <a:ea typeface="+mn-ea"/>
                          <a:cs typeface="+mn-cs"/>
                        </a:rPr>
                        <a:t>Single Choice</a:t>
                      </a:r>
                    </a:p>
                  </a:txBody>
                  <a:tcPr>
                    <a:lnL w="6350" cap="flat" cmpd="sng" algn="ctr">
                      <a:solidFill>
                        <a:srgbClr val="F4F7FC"/>
                      </a:solidFill>
                      <a:prstDash val="solid"/>
                      <a:round/>
                      <a:headEnd type="none" w="med" len="med"/>
                      <a:tailEnd type="none" w="med" len="med"/>
                    </a:lnL>
                    <a:lnR>
                      <a:noFill/>
                    </a:lnR>
                    <a:lnT w="17399" cap="flat" cmpd="sng" algn="ctr">
                      <a:solidFill>
                        <a:srgbClr val="000000"/>
                      </a:solidFill>
                      <a:prstDash val="solid"/>
                      <a:round/>
                      <a:headEnd type="none" w="med" len="med"/>
                      <a:tailEnd type="none" w="med" len="med"/>
                    </a:lnT>
                    <a:lnB w="17399"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43040851"/>
                  </a:ext>
                </a:extLst>
              </a:tr>
              <a:tr h="241300">
                <a:tc>
                  <a:txBody>
                    <a:bodyPr/>
                    <a:lstStyle/>
                    <a:p>
                      <a:pPr algn="l" fontAlgn="base"/>
                      <a:r>
                        <a:rPr lang="en-US" sz="1200" b="0" i="0" kern="1200" noProof="0">
                          <a:solidFill>
                            <a:srgbClr val="000000"/>
                          </a:solidFill>
                          <a:effectLst/>
                          <a:latin typeface="Calibri" panose="020F0502020204030204" pitchFamily="34" charset="0"/>
                          <a:ea typeface="+mn-ea"/>
                          <a:cs typeface="+mn-cs"/>
                        </a:rPr>
                        <a:t>9</a:t>
                      </a:r>
                    </a:p>
                  </a:txBody>
                  <a:tcPr>
                    <a:lnL>
                      <a:noFill/>
                    </a:lnL>
                    <a:lnR w="6350" cap="flat" cmpd="sng" algn="ctr">
                      <a:solidFill>
                        <a:srgbClr val="F4F7FC"/>
                      </a:solidFill>
                      <a:prstDash val="solid"/>
                      <a:round/>
                      <a:headEnd type="none" w="med" len="med"/>
                      <a:tailEnd type="none" w="med" len="med"/>
                    </a:lnR>
                    <a:lnT w="17399" cap="flat" cmpd="sng" algn="ctr">
                      <a:solidFill>
                        <a:srgbClr val="000000"/>
                      </a:solidFill>
                      <a:prstDash val="solid"/>
                      <a:round/>
                      <a:headEnd type="none" w="med" len="med"/>
                      <a:tailEnd type="none" w="med" len="med"/>
                    </a:lnT>
                    <a:lnB w="6350" cap="flat" cmpd="sng" algn="ctr">
                      <a:solidFill>
                        <a:srgbClr val="F4F7FC"/>
                      </a:solidFill>
                      <a:prstDash val="solid"/>
                      <a:round/>
                      <a:headEnd type="none" w="med" len="med"/>
                      <a:tailEnd type="none" w="med" len="med"/>
                    </a:lnB>
                    <a:solidFill>
                      <a:srgbClr val="FFFFFF"/>
                    </a:solidFill>
                  </a:tcPr>
                </a:tc>
                <a:tc>
                  <a:txBody>
                    <a:bodyPr/>
                    <a:lstStyle/>
                    <a:p>
                      <a:pPr algn="l" fontAlgn="base"/>
                      <a:r>
                        <a:rPr lang="en-US" sz="1200" b="0" i="0" kern="1200" noProof="0">
                          <a:solidFill>
                            <a:srgbClr val="000000"/>
                          </a:solidFill>
                          <a:effectLst/>
                          <a:latin typeface="Calibri" panose="020F0502020204030204" pitchFamily="34" charset="0"/>
                          <a:ea typeface="+mn-ea"/>
                          <a:cs typeface="+mn-cs"/>
                        </a:rPr>
                        <a:t>Drop down</a:t>
                      </a:r>
                    </a:p>
                  </a:txBody>
                  <a:tcPr>
                    <a:lnL w="6350" cap="flat" cmpd="sng" algn="ctr">
                      <a:solidFill>
                        <a:srgbClr val="F4F7FC"/>
                      </a:solidFill>
                      <a:prstDash val="solid"/>
                      <a:round/>
                      <a:headEnd type="none" w="med" len="med"/>
                      <a:tailEnd type="none" w="med" len="med"/>
                    </a:lnL>
                    <a:lnR>
                      <a:noFill/>
                    </a:lnR>
                    <a:lnT w="17399" cap="flat" cmpd="sng" algn="ctr">
                      <a:solidFill>
                        <a:srgbClr val="000000"/>
                      </a:solidFill>
                      <a:prstDash val="solid"/>
                      <a:round/>
                      <a:headEnd type="none" w="med" len="med"/>
                      <a:tailEnd type="none" w="med" len="med"/>
                    </a:lnT>
                    <a:lnB w="6350" cap="flat" cmpd="sng" algn="ctr">
                      <a:solidFill>
                        <a:srgbClr val="F4F7FC"/>
                      </a:solidFill>
                      <a:prstDash val="solid"/>
                      <a:round/>
                      <a:headEnd type="none" w="med" len="med"/>
                      <a:tailEnd type="none" w="med" len="med"/>
                    </a:lnB>
                    <a:solidFill>
                      <a:srgbClr val="FFFFFF"/>
                    </a:solidFill>
                  </a:tcPr>
                </a:tc>
                <a:extLst>
                  <a:ext uri="{0D108BD9-81ED-4DB2-BD59-A6C34878D82A}">
                    <a16:rowId xmlns:a16="http://schemas.microsoft.com/office/drawing/2014/main" val="1141139223"/>
                  </a:ext>
                </a:extLst>
              </a:tr>
            </a:tbl>
          </a:graphicData>
        </a:graphic>
      </p:graphicFrame>
      <p:sp>
        <p:nvSpPr>
          <p:cNvPr id="14" name="Rectangle: Rounded Corners 13">
            <a:extLst>
              <a:ext uri="{FF2B5EF4-FFF2-40B4-BE49-F238E27FC236}">
                <a16:creationId xmlns:a16="http://schemas.microsoft.com/office/drawing/2014/main" id="{95CCC87C-514C-2C8C-9328-77393A6276E4}"/>
              </a:ext>
            </a:extLst>
          </p:cNvPr>
          <p:cNvSpPr/>
          <p:nvPr/>
        </p:nvSpPr>
        <p:spPr bwMode="gray">
          <a:xfrm>
            <a:off x="10920162" y="312145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2</a:t>
            </a:r>
          </a:p>
        </p:txBody>
      </p:sp>
      <p:sp>
        <p:nvSpPr>
          <p:cNvPr id="24" name="TextBox 23">
            <a:extLst>
              <a:ext uri="{FF2B5EF4-FFF2-40B4-BE49-F238E27FC236}">
                <a16:creationId xmlns:a16="http://schemas.microsoft.com/office/drawing/2014/main" id="{81B908EF-276F-6859-73A1-CFFE9D040C2C}"/>
              </a:ext>
            </a:extLst>
          </p:cNvPr>
          <p:cNvSpPr txBox="1"/>
          <p:nvPr/>
        </p:nvSpPr>
        <p:spPr>
          <a:xfrm>
            <a:off x="673585" y="6751886"/>
            <a:ext cx="3168449" cy="369332"/>
          </a:xfrm>
          <a:prstGeom prst="rect">
            <a:avLst/>
          </a:prstGeom>
          <a:noFill/>
        </p:spPr>
        <p:txBody>
          <a:bodyPr wrap="square" rtlCol="0">
            <a:spAutoFit/>
          </a:bodyPr>
          <a:lstStyle/>
          <a:p>
            <a:pPr>
              <a:defRPr/>
            </a:pPr>
            <a:r>
              <a:rPr lang="en-US">
                <a:solidFill>
                  <a:sysClr val="windowText" lastClr="000000"/>
                </a:solidFill>
              </a:rPr>
              <a:t>Clinically Enhanced - Medical</a:t>
            </a:r>
          </a:p>
        </p:txBody>
      </p:sp>
      <p:sp>
        <p:nvSpPr>
          <p:cNvPr id="25" name="TextBox 24">
            <a:extLst>
              <a:ext uri="{FF2B5EF4-FFF2-40B4-BE49-F238E27FC236}">
                <a16:creationId xmlns:a16="http://schemas.microsoft.com/office/drawing/2014/main" id="{42EA52E8-AC31-D89A-7B64-9BCA1556F39F}"/>
              </a:ext>
            </a:extLst>
          </p:cNvPr>
          <p:cNvSpPr txBox="1"/>
          <p:nvPr/>
        </p:nvSpPr>
        <p:spPr>
          <a:xfrm>
            <a:off x="673585" y="7171349"/>
            <a:ext cx="3909300" cy="369332"/>
          </a:xfrm>
          <a:prstGeom prst="rect">
            <a:avLst/>
          </a:prstGeom>
          <a:noFill/>
        </p:spPr>
        <p:txBody>
          <a:bodyPr wrap="square" rtlCol="0">
            <a:spAutoFit/>
          </a:bodyPr>
          <a:lstStyle/>
          <a:p>
            <a:pPr>
              <a:defRPr/>
            </a:pPr>
            <a:r>
              <a:rPr lang="en-US">
                <a:solidFill>
                  <a:sysClr val="windowText" lastClr="000000"/>
                </a:solidFill>
              </a:rPr>
              <a:t>Clinically Enhanced - Dual Diagnosis</a:t>
            </a:r>
          </a:p>
        </p:txBody>
      </p:sp>
      <p:sp>
        <p:nvSpPr>
          <p:cNvPr id="26" name="TextBox 25">
            <a:extLst>
              <a:ext uri="{FF2B5EF4-FFF2-40B4-BE49-F238E27FC236}">
                <a16:creationId xmlns:a16="http://schemas.microsoft.com/office/drawing/2014/main" id="{85A3EF4B-EC2E-E3EA-4F6D-957F032539CF}"/>
              </a:ext>
            </a:extLst>
          </p:cNvPr>
          <p:cNvSpPr txBox="1"/>
          <p:nvPr/>
        </p:nvSpPr>
        <p:spPr>
          <a:xfrm>
            <a:off x="673585" y="7590812"/>
            <a:ext cx="4997872" cy="369332"/>
          </a:xfrm>
          <a:prstGeom prst="rect">
            <a:avLst/>
          </a:prstGeom>
          <a:noFill/>
        </p:spPr>
        <p:txBody>
          <a:bodyPr wrap="square" rtlCol="0">
            <a:spAutoFit/>
          </a:bodyPr>
          <a:lstStyle/>
          <a:p>
            <a:pPr>
              <a:defRPr/>
            </a:pPr>
            <a:r>
              <a:rPr lang="en-US">
                <a:solidFill>
                  <a:sysClr val="windowText" lastClr="000000"/>
                </a:solidFill>
              </a:rPr>
              <a:t>Clinically Enhanced - Medical and Dual Diagnosis</a:t>
            </a:r>
          </a:p>
        </p:txBody>
      </p:sp>
      <p:sp>
        <p:nvSpPr>
          <p:cNvPr id="27" name="Oval 26">
            <a:extLst>
              <a:ext uri="{FF2B5EF4-FFF2-40B4-BE49-F238E27FC236}">
                <a16:creationId xmlns:a16="http://schemas.microsoft.com/office/drawing/2014/main" id="{11C5445D-1DDA-9320-81B8-93BE88A2CD3B}"/>
              </a:ext>
            </a:extLst>
          </p:cNvPr>
          <p:cNvSpPr/>
          <p:nvPr/>
        </p:nvSpPr>
        <p:spPr>
          <a:xfrm>
            <a:off x="422539" y="6778245"/>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8" name="Oval 27">
            <a:extLst>
              <a:ext uri="{FF2B5EF4-FFF2-40B4-BE49-F238E27FC236}">
                <a16:creationId xmlns:a16="http://schemas.microsoft.com/office/drawing/2014/main" id="{78C5423A-16D6-9A8E-2C39-5D0BBA71E49A}"/>
              </a:ext>
            </a:extLst>
          </p:cNvPr>
          <p:cNvSpPr/>
          <p:nvPr/>
        </p:nvSpPr>
        <p:spPr>
          <a:xfrm>
            <a:off x="422539" y="7254830"/>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9" name="Oval 28">
            <a:extLst>
              <a:ext uri="{FF2B5EF4-FFF2-40B4-BE49-F238E27FC236}">
                <a16:creationId xmlns:a16="http://schemas.microsoft.com/office/drawing/2014/main" id="{908A52F5-EDE3-D22F-7F6F-DC09E7F01776}"/>
              </a:ext>
            </a:extLst>
          </p:cNvPr>
          <p:cNvSpPr/>
          <p:nvPr/>
        </p:nvSpPr>
        <p:spPr>
          <a:xfrm>
            <a:off x="422539" y="7667705"/>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Rectangle: Rounded Corners 2">
            <a:extLst>
              <a:ext uri="{FF2B5EF4-FFF2-40B4-BE49-F238E27FC236}">
                <a16:creationId xmlns:a16="http://schemas.microsoft.com/office/drawing/2014/main" id="{3AF5F030-E13E-1194-3395-8B0BFD10C8D2}"/>
              </a:ext>
            </a:extLst>
          </p:cNvPr>
          <p:cNvSpPr/>
          <p:nvPr/>
        </p:nvSpPr>
        <p:spPr bwMode="gray">
          <a:xfrm>
            <a:off x="4462401" y="703950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962045E7-EE72-FCA7-36F3-0782DD403F93}"/>
              </a:ext>
            </a:extLst>
          </p:cNvPr>
          <p:cNvSpPr txBox="1"/>
          <p:nvPr/>
        </p:nvSpPr>
        <p:spPr>
          <a:xfrm>
            <a:off x="683882" y="5011643"/>
            <a:ext cx="3168449" cy="369332"/>
          </a:xfrm>
          <a:prstGeom prst="rect">
            <a:avLst/>
          </a:prstGeom>
          <a:noFill/>
        </p:spPr>
        <p:txBody>
          <a:bodyPr wrap="square" lIns="91440" tIns="45720" rIns="91440" bIns="45720" rtlCol="0" anchor="t">
            <a:spAutoFit/>
          </a:bodyPr>
          <a:lstStyle/>
          <a:p>
            <a:pPr>
              <a:defRPr/>
            </a:pPr>
            <a:r>
              <a:rPr lang="en-US">
                <a:solidFill>
                  <a:sysClr val="windowText" lastClr="000000"/>
                </a:solidFill>
              </a:rPr>
              <a:t>Primary</a:t>
            </a:r>
            <a:endParaRPr lang="en-US"/>
          </a:p>
        </p:txBody>
      </p:sp>
      <p:sp>
        <p:nvSpPr>
          <p:cNvPr id="32" name="TextBox 31">
            <a:extLst>
              <a:ext uri="{FF2B5EF4-FFF2-40B4-BE49-F238E27FC236}">
                <a16:creationId xmlns:a16="http://schemas.microsoft.com/office/drawing/2014/main" id="{09FA47DF-26A1-2774-65B3-CDE64CA437E4}"/>
              </a:ext>
            </a:extLst>
          </p:cNvPr>
          <p:cNvSpPr txBox="1"/>
          <p:nvPr/>
        </p:nvSpPr>
        <p:spPr>
          <a:xfrm>
            <a:off x="683882" y="5431106"/>
            <a:ext cx="3909300" cy="369332"/>
          </a:xfrm>
          <a:prstGeom prst="rect">
            <a:avLst/>
          </a:prstGeom>
          <a:noFill/>
        </p:spPr>
        <p:txBody>
          <a:bodyPr wrap="square" lIns="91440" tIns="45720" rIns="91440" bIns="45720" rtlCol="0" anchor="t">
            <a:spAutoFit/>
          </a:bodyPr>
          <a:lstStyle/>
          <a:p>
            <a:pPr>
              <a:defRPr/>
            </a:pPr>
            <a:r>
              <a:rPr lang="en-US">
                <a:solidFill>
                  <a:sysClr val="windowText" lastClr="000000"/>
                </a:solidFill>
              </a:rPr>
              <a:t>Select</a:t>
            </a:r>
          </a:p>
        </p:txBody>
      </p:sp>
      <p:sp>
        <p:nvSpPr>
          <p:cNvPr id="33" name="TextBox 32">
            <a:extLst>
              <a:ext uri="{FF2B5EF4-FFF2-40B4-BE49-F238E27FC236}">
                <a16:creationId xmlns:a16="http://schemas.microsoft.com/office/drawing/2014/main" id="{B1F66B8B-9C5D-87DF-96D8-7F14FEDD04B3}"/>
              </a:ext>
            </a:extLst>
          </p:cNvPr>
          <p:cNvSpPr txBox="1"/>
          <p:nvPr/>
        </p:nvSpPr>
        <p:spPr>
          <a:xfrm>
            <a:off x="683882" y="5850569"/>
            <a:ext cx="4997872" cy="369332"/>
          </a:xfrm>
          <a:prstGeom prst="rect">
            <a:avLst/>
          </a:prstGeom>
          <a:noFill/>
        </p:spPr>
        <p:txBody>
          <a:bodyPr wrap="square" lIns="91440" tIns="45720" rIns="91440" bIns="45720" rtlCol="0" anchor="t">
            <a:spAutoFit/>
          </a:bodyPr>
          <a:lstStyle/>
          <a:p>
            <a:pPr>
              <a:defRPr/>
            </a:pPr>
            <a:r>
              <a:rPr lang="en-US">
                <a:solidFill>
                  <a:sysClr val="windowText" lastClr="000000"/>
                </a:solidFill>
              </a:rPr>
              <a:t>Clinically Enhanced</a:t>
            </a:r>
          </a:p>
        </p:txBody>
      </p:sp>
      <p:sp>
        <p:nvSpPr>
          <p:cNvPr id="34" name="Oval 33">
            <a:extLst>
              <a:ext uri="{FF2B5EF4-FFF2-40B4-BE49-F238E27FC236}">
                <a16:creationId xmlns:a16="http://schemas.microsoft.com/office/drawing/2014/main" id="{B39D3096-329D-D9FF-68CF-6EFA1FCF24FD}"/>
              </a:ext>
            </a:extLst>
          </p:cNvPr>
          <p:cNvSpPr/>
          <p:nvPr/>
        </p:nvSpPr>
        <p:spPr>
          <a:xfrm>
            <a:off x="432836" y="5038002"/>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5" name="Oval 34">
            <a:extLst>
              <a:ext uri="{FF2B5EF4-FFF2-40B4-BE49-F238E27FC236}">
                <a16:creationId xmlns:a16="http://schemas.microsoft.com/office/drawing/2014/main" id="{56C3CB7A-A2A0-924A-E1EE-7024D39305DA}"/>
              </a:ext>
            </a:extLst>
          </p:cNvPr>
          <p:cNvSpPr/>
          <p:nvPr/>
        </p:nvSpPr>
        <p:spPr>
          <a:xfrm>
            <a:off x="432836" y="5514587"/>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6" name="Oval 35">
            <a:extLst>
              <a:ext uri="{FF2B5EF4-FFF2-40B4-BE49-F238E27FC236}">
                <a16:creationId xmlns:a16="http://schemas.microsoft.com/office/drawing/2014/main" id="{56B3FE9E-961B-CBEB-9D80-4825E17E6BC0}"/>
              </a:ext>
            </a:extLst>
          </p:cNvPr>
          <p:cNvSpPr/>
          <p:nvPr/>
        </p:nvSpPr>
        <p:spPr>
          <a:xfrm>
            <a:off x="432836" y="5927462"/>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7" name="Rectangle: Rounded Corners 36">
            <a:extLst>
              <a:ext uri="{FF2B5EF4-FFF2-40B4-BE49-F238E27FC236}">
                <a16:creationId xmlns:a16="http://schemas.microsoft.com/office/drawing/2014/main" id="{CB83F660-A641-A667-7268-34456CD11D51}"/>
              </a:ext>
            </a:extLst>
          </p:cNvPr>
          <p:cNvSpPr/>
          <p:nvPr/>
        </p:nvSpPr>
        <p:spPr bwMode="gray">
          <a:xfrm>
            <a:off x="4472698" y="529926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16647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E2AA1-DB6E-90DA-6178-E2F1168612B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8F8A3E4E-C37A-7703-5443-2727BD495A2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6C0034DF-9F5F-F11A-A706-0E3A7697581A}"/>
              </a:ext>
            </a:extLst>
          </p:cNvPr>
          <p:cNvSpPr/>
          <p:nvPr/>
        </p:nvSpPr>
        <p:spPr>
          <a:xfrm>
            <a:off x="260278" y="739737"/>
            <a:ext cx="11671443" cy="1064694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t>
            </a:r>
            <a:r>
              <a:rPr lang="en-US" b="1">
                <a:solidFill>
                  <a:schemeClr val="tx1"/>
                </a:solidFill>
              </a:rPr>
              <a:t>CN-DD/Bx.03.4</a:t>
            </a: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a:t>
            </a:r>
            <a:r>
              <a:rPr lang="en-US" b="1" noProof="0">
                <a:solidFill>
                  <a:schemeClr val="tx1"/>
                </a:solidFill>
                <a:latin typeface="Calibri" panose="020F0502020204030204"/>
              </a:rPr>
              <a:t> </a:t>
            </a:r>
            <a:r>
              <a:rPr lang="en-US">
                <a:solidFill>
                  <a:schemeClr val="tx1"/>
                </a:solidFill>
              </a:rPr>
              <a:t>List crisis prevention and de-escalation training programs provided to all staff. Examples of such programs: </a:t>
            </a:r>
            <a:endParaRPr lang="en-US">
              <a:solidFill>
                <a:schemeClr val="tx1"/>
              </a:solidFill>
              <a:ea typeface="Calibri"/>
              <a:cs typeface="Calibri"/>
            </a:endParaRPr>
          </a:p>
          <a:p>
            <a:pPr lvl="1">
              <a:defRPr/>
            </a:pPr>
            <a:r>
              <a:rPr lang="en-US">
                <a:solidFill>
                  <a:schemeClr val="tx1"/>
                </a:solidFill>
              </a:rPr>
              <a:t>a. </a:t>
            </a:r>
            <a:r>
              <a:rPr lang="en-US" err="1">
                <a:solidFill>
                  <a:schemeClr val="tx1"/>
                </a:solidFill>
              </a:rPr>
              <a:t>Ukeru</a:t>
            </a:r>
            <a:endParaRPr lang="en-US">
              <a:solidFill>
                <a:schemeClr val="tx1"/>
              </a:solidFill>
            </a:endParaRPr>
          </a:p>
          <a:p>
            <a:pPr lvl="1">
              <a:defRPr/>
            </a:pPr>
            <a:r>
              <a:rPr lang="en-US">
                <a:solidFill>
                  <a:schemeClr val="tx1"/>
                </a:solidFill>
              </a:rPr>
              <a:t>b. Crisis Prevention Institute (CPI)</a:t>
            </a:r>
            <a:endParaRPr lang="en-US">
              <a:solidFill>
                <a:schemeClr val="tx1"/>
              </a:solidFill>
              <a:ea typeface="Calibri"/>
              <a:cs typeface="Calibri"/>
            </a:endParaRPr>
          </a:p>
          <a:p>
            <a:pPr lvl="1">
              <a:defRPr/>
            </a:pPr>
            <a:r>
              <a:rPr lang="en-US">
                <a:solidFill>
                  <a:schemeClr val="tx1"/>
                </a:solidFill>
              </a:rPr>
              <a:t>c. Collaborative and Protective Solutions (CPS)</a:t>
            </a:r>
            <a:endParaRPr lang="en-US">
              <a:solidFill>
                <a:schemeClr val="tx1"/>
              </a:solidFill>
              <a:ea typeface="Calibri"/>
              <a:cs typeface="Calibri"/>
            </a:endParaRPr>
          </a:p>
          <a:p>
            <a:pPr lvl="1">
              <a:defRPr/>
            </a:pPr>
            <a:r>
              <a:rPr lang="en-US">
                <a:solidFill>
                  <a:schemeClr val="tx1"/>
                </a:solidFill>
              </a:rPr>
              <a:t>d. Mandt System®</a:t>
            </a:r>
            <a:endParaRPr lang="en-US">
              <a:solidFill>
                <a:schemeClr val="tx1"/>
              </a:solidFill>
              <a:ea typeface="Calibri"/>
              <a:cs typeface="Calibri"/>
            </a:endParaRPr>
          </a:p>
          <a:p>
            <a:pPr lvl="1">
              <a:defRPr/>
            </a:pPr>
            <a:r>
              <a:rPr lang="en-US">
                <a:solidFill>
                  <a:schemeClr val="tx1"/>
                </a:solidFill>
              </a:rPr>
              <a:t>e. Non-Violent Crisis Intervention Training</a:t>
            </a:r>
            <a:endParaRPr lang="en-US">
              <a:solidFill>
                <a:schemeClr val="tx1"/>
              </a:solidFill>
              <a:ea typeface="Calibri"/>
              <a:cs typeface="Calibri"/>
            </a:endParaRPr>
          </a:p>
          <a:p>
            <a:pPr lvl="1">
              <a:defRPr/>
            </a:pPr>
            <a:r>
              <a:rPr lang="en-US">
                <a:solidFill>
                  <a:schemeClr val="tx1"/>
                </a:solidFill>
              </a:rPr>
              <a:t>f. Therapeutic Options</a:t>
            </a:r>
            <a:endParaRPr lang="en-US">
              <a:solidFill>
                <a:schemeClr val="tx1"/>
              </a:solidFill>
              <a:ea typeface="Calibri"/>
              <a:cs typeface="Calibri"/>
            </a:endParaRPr>
          </a:p>
          <a:p>
            <a:pPr lvl="1">
              <a:defRPr/>
            </a:pPr>
            <a:r>
              <a:rPr lang="en-US">
                <a:solidFill>
                  <a:schemeClr val="tx1"/>
                </a:solidFill>
              </a:rPr>
              <a:t>g. Safe and Positive Practices/Approaches</a:t>
            </a:r>
            <a:endParaRPr lang="en-US">
              <a:solidFill>
                <a:schemeClr val="tx1"/>
              </a:solidFill>
              <a:ea typeface="Calibri"/>
              <a:cs typeface="Calibri"/>
            </a:endParaRPr>
          </a:p>
          <a:p>
            <a:pPr lvl="1">
              <a:defRPr/>
            </a:pPr>
            <a:r>
              <a:rPr lang="en-US">
                <a:solidFill>
                  <a:schemeClr val="tx1"/>
                </a:solidFill>
              </a:rPr>
              <a:t>h. Quality Behavioral Solutions (QBS) – Safety Care</a:t>
            </a:r>
            <a:endParaRPr lang="en-US">
              <a:solidFill>
                <a:schemeClr val="tx1"/>
              </a:solidFill>
              <a:ea typeface="Calibri"/>
              <a:cs typeface="Calibri"/>
            </a:endParaRPr>
          </a:p>
          <a:p>
            <a:pPr lvl="1">
              <a:defRPr/>
            </a:pPr>
            <a:r>
              <a:rPr lang="en-US" err="1">
                <a:solidFill>
                  <a:schemeClr val="tx1"/>
                </a:solidFill>
              </a:rPr>
              <a:t>i</a:t>
            </a:r>
            <a:r>
              <a:rPr lang="en-US">
                <a:solidFill>
                  <a:schemeClr val="tx1"/>
                </a:solidFill>
              </a:rPr>
              <a:t>. Welle - Kurk </a:t>
            </a:r>
            <a:r>
              <a:rPr lang="en-US" err="1">
                <a:solidFill>
                  <a:schemeClr val="tx1"/>
                </a:solidFill>
              </a:rPr>
              <a:t>Lalemand</a:t>
            </a:r>
            <a:endParaRPr lang="en-US">
              <a:solidFill>
                <a:schemeClr val="tx1"/>
              </a:solidFill>
            </a:endParaRPr>
          </a:p>
          <a:p>
            <a:pPr lvl="1">
              <a:defRPr/>
            </a:pPr>
            <a:r>
              <a:rPr lang="en-US">
                <a:solidFill>
                  <a:schemeClr val="tx1"/>
                </a:solidFill>
              </a:rPr>
              <a:t>j. Safe Crisis Management (SCM)</a:t>
            </a:r>
            <a:endParaRPr lang="en-US">
              <a:solidFill>
                <a:schemeClr val="tx1"/>
              </a:solidFill>
              <a:ea typeface="Calibri"/>
              <a:cs typeface="Calibri"/>
            </a:endParaRPr>
          </a:p>
          <a:p>
            <a:pPr lvl="1">
              <a:defRPr/>
            </a:pPr>
            <a:r>
              <a:rPr lang="en-US">
                <a:solidFill>
                  <a:schemeClr val="tx1"/>
                </a:solidFill>
              </a:rPr>
              <a:t>k. Comprehensive Crisis Management (“CCM”) Training Program - UPMC</a:t>
            </a: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CE</a:t>
            </a:r>
            <a:r>
              <a:rPr lang="en-US" b="1" i="1">
                <a:solidFill>
                  <a:schemeClr val="tx1"/>
                </a:solidFill>
              </a:rPr>
              <a:t>(CE-Both, CE-DD)</a:t>
            </a:r>
            <a:r>
              <a:rPr lang="en-US" b="1">
                <a:solidFill>
                  <a:schemeClr val="tx1"/>
                </a:solidFill>
                <a:latin typeface="Calibri" panose="020F0502020204030204"/>
              </a:rPr>
              <a:t>: </a:t>
            </a:r>
            <a:r>
              <a:rPr lang="en-US">
                <a:solidFill>
                  <a:schemeClr val="tx1"/>
                </a:solidFill>
                <a:latin typeface="Calibri" panose="020F0502020204030204"/>
              </a:rPr>
              <a:t>Select the crisis prevention and de-escalation training programs that the agency currently provides. If a program is not listed, select “Other” and provide the Name of the program and the Author/Body that administers the program.</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marL="742950" lvl="1" indent="-285750">
              <a:buFont typeface="Wingdings" panose="05000000000000000000" pitchFamily="2" charset="2"/>
              <a:buChar char="q"/>
              <a:defRPr/>
            </a:pPr>
            <a:r>
              <a:rPr lang="en-US" err="1">
                <a:solidFill>
                  <a:schemeClr val="tx1"/>
                </a:solidFill>
              </a:rPr>
              <a:t>Ukeru</a:t>
            </a:r>
            <a:endParaRPr lang="en-US">
              <a:solidFill>
                <a:schemeClr val="tx1"/>
              </a:solidFill>
            </a:endParaRPr>
          </a:p>
          <a:p>
            <a:pPr marL="742950" lvl="1" indent="-285750">
              <a:buFont typeface="Wingdings" panose="05000000000000000000" pitchFamily="2" charset="2"/>
              <a:buChar char="q"/>
              <a:defRPr/>
            </a:pPr>
            <a:r>
              <a:rPr lang="en-US">
                <a:solidFill>
                  <a:schemeClr val="tx1"/>
                </a:solidFill>
              </a:rPr>
              <a:t>Crisis Prevention Institute (CPI)</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Collaborative and Protective Solutions (CPS)</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Mandt System®</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Non-Violent Crisis Intervention Training</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Therapeutic Options</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Safe and Positive Practices/Approaches</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Quality Behavioral Solutions (QBS) – Safety Care</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Welle - Kurk </a:t>
            </a:r>
            <a:r>
              <a:rPr lang="en-US" err="1">
                <a:solidFill>
                  <a:schemeClr val="tx1"/>
                </a:solidFill>
              </a:rPr>
              <a:t>Lalemand</a:t>
            </a:r>
            <a:endParaRPr lang="en-US">
              <a:solidFill>
                <a:schemeClr val="tx1"/>
              </a:solidFill>
            </a:endParaRPr>
          </a:p>
          <a:p>
            <a:pPr marL="742950" lvl="1" indent="-285750">
              <a:buFont typeface="Wingdings" panose="05000000000000000000" pitchFamily="2" charset="2"/>
              <a:buChar char="q"/>
              <a:defRPr/>
            </a:pPr>
            <a:r>
              <a:rPr lang="en-US">
                <a:solidFill>
                  <a:schemeClr val="tx1"/>
                </a:solidFill>
              </a:rPr>
              <a:t>Safe Crisis Management (SCM)</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Comprehensive Crisis Management (“CCM”) Training Program – UPMC</a:t>
            </a:r>
            <a:endParaRPr lang="en-US">
              <a:solidFill>
                <a:schemeClr val="tx1"/>
              </a:solidFill>
              <a:ea typeface="Calibri"/>
              <a:cs typeface="Calibri"/>
            </a:endParaRPr>
          </a:p>
          <a:p>
            <a:pPr marL="742950" lvl="1" indent="-285750">
              <a:buFont typeface="Wingdings" panose="05000000000000000000" pitchFamily="2" charset="2"/>
              <a:buChar char="q"/>
              <a:defRPr/>
            </a:pPr>
            <a:r>
              <a:rPr lang="en-US">
                <a:solidFill>
                  <a:schemeClr val="tx1"/>
                </a:solidFill>
              </a:rPr>
              <a:t>Other</a:t>
            </a:r>
            <a:endParaRPr lang="en-US">
              <a:solidFill>
                <a:schemeClr val="tx1"/>
              </a:solidFill>
              <a:ea typeface="Calibri"/>
              <a:cs typeface="Calibri"/>
            </a:endParaRPr>
          </a:p>
          <a:p>
            <a:pPr marL="285750" lvl="0" indent="-285750">
              <a:buFont typeface="Wingdings" panose="05000000000000000000" pitchFamily="2" charset="2"/>
              <a:buChar char="q"/>
              <a:defRPr/>
            </a:pPr>
            <a:endParaRPr lang="en-US">
              <a:solidFill>
                <a:schemeClr val="tx1"/>
              </a:solidFill>
              <a:latin typeface="Calibri" panose="020F0502020204030204"/>
            </a:endParaRPr>
          </a:p>
          <a:p>
            <a:pPr>
              <a:defRPr/>
            </a:pPr>
            <a:r>
              <a:rPr lang="en-US" b="1">
                <a:solidFill>
                  <a:schemeClr val="tx1"/>
                </a:solidFill>
                <a:latin typeface="Calibri" panose="020F0502020204030204"/>
              </a:rPr>
              <a:t>Question CE</a:t>
            </a:r>
            <a:r>
              <a:rPr lang="en-US" b="1" i="1">
                <a:solidFill>
                  <a:schemeClr val="tx1"/>
                </a:solidFill>
              </a:rPr>
              <a:t>(CE-Both, CE-DD)</a:t>
            </a:r>
            <a:r>
              <a:rPr lang="en-US" b="1">
                <a:solidFill>
                  <a:schemeClr val="tx1"/>
                </a:solidFill>
                <a:latin typeface="Calibri" panose="020F0502020204030204"/>
              </a:rPr>
              <a:t>: </a:t>
            </a:r>
            <a:r>
              <a:rPr lang="en-US">
                <a:solidFill>
                  <a:schemeClr val="tx1"/>
                </a:solidFill>
                <a:latin typeface="Calibri" panose="020F0502020204030204"/>
              </a:rPr>
              <a:t>If “Other,” please specify. </a:t>
            </a:r>
            <a:endParaRPr lang="en-US">
              <a:solidFill>
                <a:schemeClr val="tx1"/>
              </a:solidFill>
              <a:latin typeface="Calibri" panose="020F0502020204030204"/>
              <a:ea typeface="Calibri"/>
              <a:cs typeface="Calibri"/>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4B730E7-2C10-59D6-1589-5BEE7D314280}"/>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68E465FD-9D8A-2590-477F-31295FCC7F58}"/>
              </a:ext>
            </a:extLst>
          </p:cNvPr>
          <p:cNvGraphicFramePr>
            <a:graphicFrameLocks noGrp="1"/>
          </p:cNvGraphicFramePr>
          <p:nvPr>
            <p:extLst>
              <p:ext uri="{D42A27DB-BD31-4B8C-83A1-F6EECF244321}">
                <p14:modId xmlns:p14="http://schemas.microsoft.com/office/powerpoint/2010/main" val="2121393830"/>
              </p:ext>
            </p:extLst>
          </p:nvPr>
        </p:nvGraphicFramePr>
        <p:xfrm>
          <a:off x="8308348" y="10168896"/>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5</a:t>
                      </a:r>
                    </a:p>
                  </a:txBody>
                  <a:tcPr>
                    <a:solidFill>
                      <a:schemeClr val="bg1"/>
                    </a:solidFill>
                  </a:tcPr>
                </a:tc>
                <a:tc>
                  <a:txBody>
                    <a:bodyPr/>
                    <a:lstStyle/>
                    <a:p>
                      <a:r>
                        <a:rPr lang="en-US" sz="1200" noProof="0"/>
                        <a:t>Multiple Choice</a:t>
                      </a: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2205895067"/>
                  </a:ext>
                </a:extLst>
              </a:tr>
            </a:tbl>
          </a:graphicData>
        </a:graphic>
      </p:graphicFrame>
      <p:sp>
        <p:nvSpPr>
          <p:cNvPr id="4" name="Rectangle: Rounded Corners 3">
            <a:extLst>
              <a:ext uri="{FF2B5EF4-FFF2-40B4-BE49-F238E27FC236}">
                <a16:creationId xmlns:a16="http://schemas.microsoft.com/office/drawing/2014/main" id="{05DD6603-1940-8D72-05C5-E1740C4167A4}"/>
              </a:ext>
            </a:extLst>
          </p:cNvPr>
          <p:cNvSpPr/>
          <p:nvPr/>
        </p:nvSpPr>
        <p:spPr bwMode="gray">
          <a:xfrm>
            <a:off x="5569837" y="703112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5</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6B4C8D16-40FD-B231-7A3A-6CBA9037FED2}"/>
              </a:ext>
            </a:extLst>
          </p:cNvPr>
          <p:cNvGraphicFramePr>
            <a:graphicFrameLocks noGrp="1"/>
          </p:cNvGraphicFramePr>
          <p:nvPr>
            <p:extLst>
              <p:ext uri="{D42A27DB-BD31-4B8C-83A1-F6EECF244321}">
                <p14:modId xmlns:p14="http://schemas.microsoft.com/office/powerpoint/2010/main" val="2374374912"/>
              </p:ext>
            </p:extLst>
          </p:nvPr>
        </p:nvGraphicFramePr>
        <p:xfrm>
          <a:off x="457200" y="10433056"/>
          <a:ext cx="7147602" cy="741680"/>
        </p:xfrm>
        <a:graphic>
          <a:graphicData uri="http://schemas.openxmlformats.org/drawingml/2006/table">
            <a:tbl>
              <a:tblPr firstRow="1" bandRow="1">
                <a:tableStyleId>{5C22544A-7EE6-4342-B048-85BDC9FD1C3A}</a:tableStyleId>
              </a:tblPr>
              <a:tblGrid>
                <a:gridCol w="3573801">
                  <a:extLst>
                    <a:ext uri="{9D8B030D-6E8A-4147-A177-3AD203B41FA5}">
                      <a16:colId xmlns:a16="http://schemas.microsoft.com/office/drawing/2014/main" val="90693139"/>
                    </a:ext>
                  </a:extLst>
                </a:gridCol>
                <a:gridCol w="3573801">
                  <a:extLst>
                    <a:ext uri="{9D8B030D-6E8A-4147-A177-3AD203B41FA5}">
                      <a16:colId xmlns:a16="http://schemas.microsoft.com/office/drawing/2014/main" val="3998833964"/>
                    </a:ext>
                  </a:extLst>
                </a:gridCol>
              </a:tblGrid>
              <a:tr h="370840">
                <a:tc>
                  <a:txBody>
                    <a:bodyPr/>
                    <a:lstStyle/>
                    <a:p>
                      <a:r>
                        <a:rPr lang="en-US">
                          <a:solidFill>
                            <a:schemeClr val="bg1"/>
                          </a:solidFill>
                        </a:rPr>
                        <a:t>Training Program</a:t>
                      </a:r>
                    </a:p>
                  </a:txBody>
                  <a:tcPr/>
                </a:tc>
                <a:tc>
                  <a:txBody>
                    <a:bodyPr/>
                    <a:lstStyle/>
                    <a:p>
                      <a:r>
                        <a:rPr lang="en-US">
                          <a:solidFill>
                            <a:schemeClr val="bg1"/>
                          </a:solidFill>
                        </a:rPr>
                        <a:t>Author of Training Program</a:t>
                      </a:r>
                    </a:p>
                  </a:txBody>
                  <a:tcPr/>
                </a:tc>
                <a:extLst>
                  <a:ext uri="{0D108BD9-81ED-4DB2-BD59-A6C34878D82A}">
                    <a16:rowId xmlns:a16="http://schemas.microsoft.com/office/drawing/2014/main" val="3244083733"/>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294641441"/>
                  </a:ext>
                </a:extLst>
              </a:tr>
            </a:tbl>
          </a:graphicData>
        </a:graphic>
      </p:graphicFrame>
      <p:sp>
        <p:nvSpPr>
          <p:cNvPr id="3" name="Rectangle: Rounded Corners 2">
            <a:extLst>
              <a:ext uri="{FF2B5EF4-FFF2-40B4-BE49-F238E27FC236}">
                <a16:creationId xmlns:a16="http://schemas.microsoft.com/office/drawing/2014/main" id="{763B88C3-C69E-3833-B83B-CEDC9F0AF554}"/>
              </a:ext>
            </a:extLst>
          </p:cNvPr>
          <p:cNvSpPr/>
          <p:nvPr/>
        </p:nvSpPr>
        <p:spPr bwMode="gray">
          <a:xfrm>
            <a:off x="7162601" y="1061923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schemeClr val="bg1"/>
                </a:solidFill>
                <a:latin typeface="Calibri" panose="020F0502020204030204"/>
              </a:rPr>
              <a:t>8</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9234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065B1-0D0E-5107-6CCF-50EFB92F1B99}"/>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B11CA12F-5832-EDEB-1E5C-55889D9EA3B1}"/>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E4EFD55A-B79E-11A2-2653-5FA740676732}"/>
              </a:ext>
            </a:extLst>
          </p:cNvPr>
          <p:cNvSpPr/>
          <p:nvPr/>
        </p:nvSpPr>
        <p:spPr>
          <a:xfrm>
            <a:off x="260278" y="739738"/>
            <a:ext cx="11671443" cy="81251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CN-DD/Bx.03.5</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Submit the number and position of staff trained and dates of training(s).</a:t>
            </a:r>
          </a:p>
          <a:p>
            <a:pPr lvl="0">
              <a:defRPr/>
            </a:pPr>
            <a:r>
              <a:rPr lang="en-US">
                <a:solidFill>
                  <a:schemeClr val="tx1"/>
                </a:solidFill>
              </a:rPr>
              <a:t>Staff:</a:t>
            </a:r>
          </a:p>
          <a:p>
            <a:pPr lvl="0">
              <a:defRPr/>
            </a:pPr>
            <a:r>
              <a:rPr lang="en-US">
                <a:solidFill>
                  <a:schemeClr val="tx1"/>
                </a:solidFill>
              </a:rPr>
              <a:t> - DSPs, FLSs, Program Specialists, Residential Directors (or equivalents for these positions)</a:t>
            </a:r>
          </a:p>
          <a:p>
            <a:pPr lvl="0">
              <a:defRPr/>
            </a:pPr>
            <a:r>
              <a:rPr lang="en-US">
                <a:solidFill>
                  <a:schemeClr val="tx1"/>
                </a:solidFill>
              </a:rPr>
              <a:t> - Clinical staff included in ratio calculation for CN-C.01.4</a:t>
            </a:r>
            <a:endParaRPr lang="en-US" b="1">
              <a:solidFill>
                <a:schemeClr val="tx1"/>
              </a:solidFill>
              <a:latin typeface="Calibri" panose="020F0502020204030204"/>
            </a:endParaRP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CE</a:t>
            </a:r>
            <a:r>
              <a:rPr lang="en-US" b="1" i="1">
                <a:solidFill>
                  <a:schemeClr val="tx1"/>
                </a:solidFill>
              </a:rPr>
              <a:t>(CE-Both, CE-DD)</a:t>
            </a:r>
            <a:r>
              <a:rPr lang="en-US" b="1">
                <a:solidFill>
                  <a:schemeClr val="tx1"/>
                </a:solidFill>
                <a:latin typeface="Calibri" panose="020F0502020204030204"/>
              </a:rPr>
              <a:t>: </a:t>
            </a:r>
            <a:r>
              <a:rPr lang="en-US">
                <a:solidFill>
                  <a:schemeClr val="tx1"/>
                </a:solidFill>
              </a:rPr>
              <a:t>Use the table below to report the details of staff who have participated in the crisis prevention and de-escalation training indicated in the previous measure (CN-DD/Bx.03.4). Enter “0” where appropriate.</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8319447A-BC48-8563-7F56-34F4FD53111E}"/>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0A08F994-FB06-5A76-CC01-3C85716D2FBC}"/>
              </a:ext>
            </a:extLst>
          </p:cNvPr>
          <p:cNvGraphicFramePr>
            <a:graphicFrameLocks noGrp="1"/>
          </p:cNvGraphicFramePr>
          <p:nvPr>
            <p:extLst>
              <p:ext uri="{D42A27DB-BD31-4B8C-83A1-F6EECF244321}">
                <p14:modId xmlns:p14="http://schemas.microsoft.com/office/powerpoint/2010/main" val="3880195445"/>
              </p:ext>
            </p:extLst>
          </p:nvPr>
        </p:nvGraphicFramePr>
        <p:xfrm>
          <a:off x="6980272" y="6125556"/>
          <a:ext cx="4727506" cy="2560320"/>
        </p:xfrm>
        <a:graphic>
          <a:graphicData uri="http://schemas.openxmlformats.org/drawingml/2006/table">
            <a:tbl>
              <a:tblPr firstRow="1" bandRow="1">
                <a:tableStyleId>{8EC20E35-A176-4012-BC5E-935CFFF8708E}</a:tableStyleId>
              </a:tblPr>
              <a:tblGrid>
                <a:gridCol w="733425">
                  <a:extLst>
                    <a:ext uri="{9D8B030D-6E8A-4147-A177-3AD203B41FA5}">
                      <a16:colId xmlns:a16="http://schemas.microsoft.com/office/drawing/2014/main" val="1768430671"/>
                    </a:ext>
                  </a:extLst>
                </a:gridCol>
                <a:gridCol w="3994081">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9</a:t>
                      </a:r>
                    </a:p>
                  </a:txBody>
                  <a:tcPr>
                    <a:solidFill>
                      <a:schemeClr val="bg1"/>
                    </a:solidFill>
                  </a:tcPr>
                </a:tc>
                <a:tc>
                  <a:txBody>
                    <a:bodyPr/>
                    <a:lstStyle/>
                    <a:p>
                      <a:r>
                        <a:rPr lang="en-US" sz="1200" noProof="0"/>
                        <a:t>Drop-down list</a:t>
                      </a:r>
                    </a:p>
                    <a:p>
                      <a:r>
                        <a:rPr lang="en-US" sz="1200" noProof="0" err="1"/>
                        <a:t>Ukeru</a:t>
                      </a:r>
                      <a:r>
                        <a:rPr lang="en-US" sz="1200" noProof="0"/>
                        <a:t>, Crisis Prevention Institute (CPI), Collaborative and Protective Solutions (CPS), Mandt System®,</a:t>
                      </a:r>
                    </a:p>
                    <a:p>
                      <a:r>
                        <a:rPr lang="en-US" sz="1200" noProof="0"/>
                        <a:t>Non-Violent Crisis Intervention Training, Therapeutic Options Safe and Positive Practices/Approaches, Quality Behavioral Solutions (QBS) – Safety Care, Welle - Kurk </a:t>
                      </a:r>
                      <a:r>
                        <a:rPr lang="en-US" sz="1200" noProof="0" err="1"/>
                        <a:t>Lalemand</a:t>
                      </a:r>
                      <a:r>
                        <a:rPr lang="en-US" sz="1200" noProof="0"/>
                        <a:t>, Safe Crisis Management (SCM), Comprehensive Crisis Management (“CCM”) Training Program – UPMC, Other</a:t>
                      </a:r>
                    </a:p>
                  </a:txBody>
                  <a:tcPr>
                    <a:solidFill>
                      <a:schemeClr val="bg1"/>
                    </a:solidFill>
                  </a:tcPr>
                </a:tc>
                <a:extLst>
                  <a:ext uri="{0D108BD9-81ED-4DB2-BD59-A6C34878D82A}">
                    <a16:rowId xmlns:a16="http://schemas.microsoft.com/office/drawing/2014/main" val="3993358697"/>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solidFill>
                            <a:schemeClr val="tx1"/>
                          </a:solidFill>
                        </a:rPr>
                        <a:t>3</a:t>
                      </a:r>
                    </a:p>
                  </a:txBody>
                  <a:tcPr>
                    <a:solidFill>
                      <a:schemeClr val="bg1"/>
                    </a:solidFill>
                  </a:tcPr>
                </a:tc>
                <a:tc>
                  <a:txBody>
                    <a:bodyPr/>
                    <a:lstStyle/>
                    <a:p>
                      <a:r>
                        <a:rPr lang="en-US" sz="1200" noProof="0">
                          <a:solidFill>
                            <a:schemeClr val="tx1"/>
                          </a:solidFill>
                        </a:rPr>
                        <a:t>Open Response (short)</a:t>
                      </a:r>
                    </a:p>
                  </a:txBody>
                  <a:tcPr>
                    <a:solidFill>
                      <a:schemeClr val="bg1"/>
                    </a:solidFill>
                  </a:tcPr>
                </a:tc>
                <a:extLst>
                  <a:ext uri="{0D108BD9-81ED-4DB2-BD59-A6C34878D82A}">
                    <a16:rowId xmlns:a16="http://schemas.microsoft.com/office/drawing/2014/main" val="3167158317"/>
                  </a:ext>
                </a:extLst>
              </a:tr>
            </a:tbl>
          </a:graphicData>
        </a:graphic>
      </p:graphicFrame>
      <p:graphicFrame>
        <p:nvGraphicFramePr>
          <p:cNvPr id="3" name="Table 2">
            <a:extLst>
              <a:ext uri="{FF2B5EF4-FFF2-40B4-BE49-F238E27FC236}">
                <a16:creationId xmlns:a16="http://schemas.microsoft.com/office/drawing/2014/main" id="{F9BAEB1B-E0FF-526C-3FD8-8FB50D2D18F9}"/>
              </a:ext>
            </a:extLst>
          </p:cNvPr>
          <p:cNvGraphicFramePr>
            <a:graphicFrameLocks noGrp="1"/>
          </p:cNvGraphicFramePr>
          <p:nvPr>
            <p:extLst>
              <p:ext uri="{D42A27DB-BD31-4B8C-83A1-F6EECF244321}">
                <p14:modId xmlns:p14="http://schemas.microsoft.com/office/powerpoint/2010/main" val="92157294"/>
              </p:ext>
            </p:extLst>
          </p:nvPr>
        </p:nvGraphicFramePr>
        <p:xfrm>
          <a:off x="349320" y="3792050"/>
          <a:ext cx="10239868" cy="889000"/>
        </p:xfrm>
        <a:graphic>
          <a:graphicData uri="http://schemas.openxmlformats.org/drawingml/2006/table">
            <a:tbl>
              <a:tblPr firstRow="1" bandRow="1">
                <a:tableStyleId>{5C22544A-7EE6-4342-B048-85BDC9FD1C3A}</a:tableStyleId>
              </a:tblPr>
              <a:tblGrid>
                <a:gridCol w="1594749">
                  <a:extLst>
                    <a:ext uri="{9D8B030D-6E8A-4147-A177-3AD203B41FA5}">
                      <a16:colId xmlns:a16="http://schemas.microsoft.com/office/drawing/2014/main" val="1732951695"/>
                    </a:ext>
                  </a:extLst>
                </a:gridCol>
                <a:gridCol w="1393354">
                  <a:extLst>
                    <a:ext uri="{9D8B030D-6E8A-4147-A177-3AD203B41FA5}">
                      <a16:colId xmlns:a16="http://schemas.microsoft.com/office/drawing/2014/main" val="2442928259"/>
                    </a:ext>
                  </a:extLst>
                </a:gridCol>
                <a:gridCol w="903288">
                  <a:extLst>
                    <a:ext uri="{9D8B030D-6E8A-4147-A177-3AD203B41FA5}">
                      <a16:colId xmlns:a16="http://schemas.microsoft.com/office/drawing/2014/main" val="3001588914"/>
                    </a:ext>
                  </a:extLst>
                </a:gridCol>
                <a:gridCol w="852805">
                  <a:extLst>
                    <a:ext uri="{9D8B030D-6E8A-4147-A177-3AD203B41FA5}">
                      <a16:colId xmlns:a16="http://schemas.microsoft.com/office/drawing/2014/main" val="3418054698"/>
                    </a:ext>
                  </a:extLst>
                </a:gridCol>
                <a:gridCol w="1975041">
                  <a:extLst>
                    <a:ext uri="{9D8B030D-6E8A-4147-A177-3AD203B41FA5}">
                      <a16:colId xmlns:a16="http://schemas.microsoft.com/office/drawing/2014/main" val="444601778"/>
                    </a:ext>
                  </a:extLst>
                </a:gridCol>
                <a:gridCol w="2069846">
                  <a:extLst>
                    <a:ext uri="{9D8B030D-6E8A-4147-A177-3AD203B41FA5}">
                      <a16:colId xmlns:a16="http://schemas.microsoft.com/office/drawing/2014/main" val="2478320236"/>
                    </a:ext>
                  </a:extLst>
                </a:gridCol>
                <a:gridCol w="1450785">
                  <a:extLst>
                    <a:ext uri="{9D8B030D-6E8A-4147-A177-3AD203B41FA5}">
                      <a16:colId xmlns:a16="http://schemas.microsoft.com/office/drawing/2014/main" val="1713020601"/>
                    </a:ext>
                  </a:extLst>
                </a:gridCol>
              </a:tblGrid>
              <a:tr h="370840">
                <a:tc>
                  <a:txBody>
                    <a:bodyPr/>
                    <a:lstStyle/>
                    <a:p>
                      <a:r>
                        <a:rPr lang="en-US" sz="1400">
                          <a:solidFill>
                            <a:schemeClr val="bg1"/>
                          </a:solidFill>
                        </a:rPr>
                        <a:t>Training Program</a:t>
                      </a:r>
                    </a:p>
                  </a:txBody>
                  <a:tcPr/>
                </a:tc>
                <a:tc>
                  <a:txBody>
                    <a:bodyPr/>
                    <a:lstStyle/>
                    <a:p>
                      <a:r>
                        <a:rPr lang="en-US" sz="1400">
                          <a:solidFill>
                            <a:schemeClr val="bg1"/>
                          </a:solidFill>
                        </a:rPr>
                        <a:t>Date of Training Completion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bg1"/>
                          </a:solidFill>
                        </a:rPr>
                        <a:t># of DSPs</a:t>
                      </a:r>
                    </a:p>
                    <a:p>
                      <a:endParaRPr lang="en-US" sz="1400">
                        <a:solidFill>
                          <a:schemeClr val="bg1"/>
                        </a:solidFill>
                      </a:endParaRPr>
                    </a:p>
                  </a:txBody>
                  <a:tcPr/>
                </a:tc>
                <a:tc>
                  <a:txBody>
                    <a:bodyPr/>
                    <a:lstStyle/>
                    <a:p>
                      <a:r>
                        <a:rPr lang="en-US" sz="1400">
                          <a:solidFill>
                            <a:schemeClr val="bg1"/>
                          </a:solidFill>
                        </a:rPr>
                        <a:t># of FLSs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bg1"/>
                          </a:solidFill>
                        </a:rPr>
                        <a:t># of Program Specialists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bg1"/>
                          </a:solidFill>
                        </a:rPr>
                        <a:t># of Residential Directors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bg1"/>
                          </a:solidFill>
                        </a:rPr>
                        <a:t># of Clinical Staff</a:t>
                      </a:r>
                    </a:p>
                  </a:txBody>
                  <a:tcPr/>
                </a:tc>
                <a:extLst>
                  <a:ext uri="{0D108BD9-81ED-4DB2-BD59-A6C34878D82A}">
                    <a16:rowId xmlns:a16="http://schemas.microsoft.com/office/drawing/2014/main" val="2256438423"/>
                  </a:ext>
                </a:extLst>
              </a:tr>
              <a:tr h="370840">
                <a:tc>
                  <a:txBody>
                    <a:bodyPr/>
                    <a:lstStyle/>
                    <a:p>
                      <a:endParaRPr lang="en-US" sz="1400">
                        <a:solidFill>
                          <a:srgbClr val="FF0000"/>
                        </a:solidFill>
                      </a:endParaRPr>
                    </a:p>
                  </a:txBody>
                  <a:tcPr/>
                </a:tc>
                <a:tc>
                  <a:txBody>
                    <a:bodyPr/>
                    <a:lstStyle/>
                    <a:p>
                      <a:endParaRPr lang="en-US">
                        <a:solidFill>
                          <a:srgbClr val="FF0000"/>
                        </a:solidFill>
                      </a:endParaRPr>
                    </a:p>
                  </a:txBody>
                  <a:tcPr/>
                </a:tc>
                <a:tc>
                  <a:txBody>
                    <a:bodyPr/>
                    <a:lstStyle/>
                    <a:p>
                      <a:endParaRPr lang="en-US">
                        <a:solidFill>
                          <a:srgbClr val="FF0000"/>
                        </a:solidFill>
                      </a:endParaRPr>
                    </a:p>
                  </a:txBody>
                  <a:tcPr/>
                </a:tc>
                <a:tc>
                  <a:txBody>
                    <a:bodyPr/>
                    <a:lstStyle/>
                    <a:p>
                      <a:endParaRPr lang="en-US">
                        <a:solidFill>
                          <a:srgbClr val="FF0000"/>
                        </a:solidFill>
                      </a:endParaRPr>
                    </a:p>
                  </a:txBody>
                  <a:tcPr/>
                </a:tc>
                <a:tc>
                  <a:txBody>
                    <a:bodyPr/>
                    <a:lstStyle/>
                    <a:p>
                      <a:endParaRPr lang="en-US">
                        <a:solidFill>
                          <a:srgbClr val="FF0000"/>
                        </a:solidFill>
                      </a:endParaRPr>
                    </a:p>
                  </a:txBody>
                  <a:tcPr/>
                </a:tc>
                <a:tc>
                  <a:txBody>
                    <a:bodyPr/>
                    <a:lstStyle/>
                    <a:p>
                      <a:endParaRPr lang="en-US">
                        <a:solidFill>
                          <a:srgbClr val="FF0000"/>
                        </a:solidFill>
                      </a:endParaRPr>
                    </a:p>
                  </a:txBody>
                  <a:tcPr/>
                </a:tc>
                <a:tc>
                  <a:txBody>
                    <a:bodyPr/>
                    <a:lstStyle/>
                    <a:p>
                      <a:endParaRPr lang="en-US">
                        <a:solidFill>
                          <a:srgbClr val="FF0000"/>
                        </a:solidFill>
                      </a:endParaRPr>
                    </a:p>
                  </a:txBody>
                  <a:tcPr/>
                </a:tc>
                <a:extLst>
                  <a:ext uri="{0D108BD9-81ED-4DB2-BD59-A6C34878D82A}">
                    <a16:rowId xmlns:a16="http://schemas.microsoft.com/office/drawing/2014/main" val="3678034813"/>
                  </a:ext>
                </a:extLst>
              </a:tr>
            </a:tbl>
          </a:graphicData>
        </a:graphic>
      </p:graphicFrame>
      <p:sp>
        <p:nvSpPr>
          <p:cNvPr id="4" name="Rectangle: Rounded Corners 3">
            <a:extLst>
              <a:ext uri="{FF2B5EF4-FFF2-40B4-BE49-F238E27FC236}">
                <a16:creationId xmlns:a16="http://schemas.microsoft.com/office/drawing/2014/main" id="{02ECF084-83E0-181C-122B-AAB8A7C7EA83}"/>
              </a:ext>
            </a:extLst>
          </p:cNvPr>
          <p:cNvSpPr/>
          <p:nvPr/>
        </p:nvSpPr>
        <p:spPr bwMode="gray">
          <a:xfrm>
            <a:off x="10431329" y="423222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8</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54DEB13-D76F-BBC3-2C76-36A68CF80093}"/>
              </a:ext>
            </a:extLst>
          </p:cNvPr>
          <p:cNvSpPr txBox="1"/>
          <p:nvPr/>
        </p:nvSpPr>
        <p:spPr>
          <a:xfrm>
            <a:off x="349320" y="5536440"/>
            <a:ext cx="7023632" cy="369332"/>
          </a:xfrm>
          <a:prstGeom prst="rect">
            <a:avLst/>
          </a:prstGeom>
          <a:noFill/>
        </p:spPr>
        <p:txBody>
          <a:bodyPr wrap="square">
            <a:spAutoFit/>
          </a:bodyPr>
          <a:lstStyle/>
          <a:p>
            <a:pPr lvl="0">
              <a:defRPr/>
            </a:pPr>
            <a:r>
              <a:rPr lang="en-US" b="1" i="1">
                <a:latin typeface="Calibri" panose="020F0502020204030204"/>
              </a:rPr>
              <a:t>[If Other] </a:t>
            </a:r>
            <a:r>
              <a:rPr lang="en-US" b="1">
                <a:latin typeface="Calibri" panose="020F0502020204030204"/>
              </a:rPr>
              <a:t>Question CE </a:t>
            </a:r>
            <a:r>
              <a:rPr lang="en-US" b="1" i="1"/>
              <a:t>(CE-Both, CE-M, CE-DD)</a:t>
            </a:r>
            <a:r>
              <a:rPr lang="en-US" b="1">
                <a:latin typeface="Calibri" panose="020F0502020204030204"/>
              </a:rPr>
              <a:t>: </a:t>
            </a:r>
            <a:r>
              <a:rPr lang="en-US">
                <a:latin typeface="Calibri" panose="020F0502020204030204"/>
              </a:rPr>
              <a:t>If “Other,” please specify. </a:t>
            </a:r>
          </a:p>
        </p:txBody>
      </p:sp>
      <p:sp>
        <p:nvSpPr>
          <p:cNvPr id="8" name="Rectangle 7">
            <a:extLst>
              <a:ext uri="{FF2B5EF4-FFF2-40B4-BE49-F238E27FC236}">
                <a16:creationId xmlns:a16="http://schemas.microsoft.com/office/drawing/2014/main" id="{475CFE58-AE72-0A58-DF25-E82DA4D90D5D}"/>
              </a:ext>
            </a:extLst>
          </p:cNvPr>
          <p:cNvSpPr/>
          <p:nvPr/>
        </p:nvSpPr>
        <p:spPr>
          <a:xfrm>
            <a:off x="7267074" y="5521724"/>
            <a:ext cx="3761798" cy="38404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85436008-EC08-F320-2262-017E8548DF64}"/>
              </a:ext>
            </a:extLst>
          </p:cNvPr>
          <p:cNvSpPr/>
          <p:nvPr/>
        </p:nvSpPr>
        <p:spPr bwMode="gray">
          <a:xfrm>
            <a:off x="10898447" y="553644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schemeClr val="bg1"/>
                </a:solidFill>
                <a:latin typeface="Calibri" panose="020F0502020204030204"/>
              </a:rPr>
              <a:t>3</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660E8B6E-7D0B-7EEC-A016-FD7FF825394D}"/>
              </a:ext>
            </a:extLst>
          </p:cNvPr>
          <p:cNvSpPr/>
          <p:nvPr/>
        </p:nvSpPr>
        <p:spPr>
          <a:xfrm>
            <a:off x="409151" y="4339672"/>
            <a:ext cx="1450905"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11" name="Isosceles Triangle 10">
            <a:extLst>
              <a:ext uri="{FF2B5EF4-FFF2-40B4-BE49-F238E27FC236}">
                <a16:creationId xmlns:a16="http://schemas.microsoft.com/office/drawing/2014/main" id="{AB58189B-5D3A-59DC-4802-0E801F22D010}"/>
              </a:ext>
            </a:extLst>
          </p:cNvPr>
          <p:cNvSpPr/>
          <p:nvPr/>
        </p:nvSpPr>
        <p:spPr>
          <a:xfrm rot="10800000">
            <a:off x="1427570" y="4369490"/>
            <a:ext cx="432486" cy="28420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F5330BCA-D032-D830-F416-2C3390922F78}"/>
              </a:ext>
            </a:extLst>
          </p:cNvPr>
          <p:cNvSpPr/>
          <p:nvPr/>
        </p:nvSpPr>
        <p:spPr bwMode="gray">
          <a:xfrm>
            <a:off x="543168" y="468105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9</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4681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F3452-C863-48D0-1F67-B1F7E23638B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5C354FB-C79E-F72B-3640-649913062BE7}"/>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F51C5EF5-2EDB-0EC8-4D2C-CA25F8864C18}"/>
              </a:ext>
            </a:extLst>
          </p:cNvPr>
          <p:cNvSpPr/>
          <p:nvPr/>
        </p:nvSpPr>
        <p:spPr>
          <a:xfrm>
            <a:off x="260278" y="739738"/>
            <a:ext cx="11671443" cy="58622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prstClr val="black"/>
                </a:solidFill>
              </a:rPr>
              <a:t>CN-DD/Bx.03.6</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a:t>
            </a:r>
            <a:r>
              <a:rPr lang="en-US" b="1" noProof="0">
                <a:solidFill>
                  <a:prstClr val="black"/>
                </a:solidFill>
                <a:latin typeface="Calibri" panose="020F0502020204030204"/>
              </a:rPr>
              <a:t> </a:t>
            </a:r>
            <a:r>
              <a:rPr lang="en-US">
                <a:solidFill>
                  <a:schemeClr val="tx1"/>
                </a:solidFill>
              </a:rPr>
              <a:t>Describe the agency plan to train new staff and ensure staff certification for crisis prevention and de-escalation.</a:t>
            </a:r>
          </a:p>
          <a:p>
            <a:pPr lvl="0">
              <a:defRPr/>
            </a:pPr>
            <a:endParaRPr lang="en-US" b="1">
              <a:solidFill>
                <a:schemeClr val="tx1"/>
              </a:solidFill>
              <a:latin typeface="Calibri" panose="020F0502020204030204"/>
            </a:endParaRPr>
          </a:p>
          <a:p>
            <a:pPr lvl="0">
              <a:defRPr/>
            </a:pPr>
            <a:r>
              <a:rPr lang="en-US" b="1">
                <a:solidFill>
                  <a:schemeClr val="tx1"/>
                </a:solidFill>
                <a:latin typeface="Calibri" panose="020F0502020204030204"/>
              </a:rPr>
              <a:t>Question CE</a:t>
            </a:r>
            <a:r>
              <a:rPr lang="en-US" b="1" i="1">
                <a:solidFill>
                  <a:schemeClr val="tx1"/>
                </a:solidFill>
              </a:rPr>
              <a:t>(CE-Both, CE-M, CE-DD)</a:t>
            </a:r>
            <a:r>
              <a:rPr lang="en-US" b="1">
                <a:solidFill>
                  <a:schemeClr val="tx1"/>
                </a:solidFill>
                <a:latin typeface="Calibri" panose="020F0502020204030204"/>
              </a:rPr>
              <a:t>: </a:t>
            </a:r>
            <a:r>
              <a:rPr lang="en-US">
                <a:solidFill>
                  <a:schemeClr val="tx1"/>
                </a:solidFill>
                <a:latin typeface="Calibri" panose="020F0502020204030204"/>
              </a:rPr>
              <a:t>Describe how your agency will ensure </a:t>
            </a:r>
            <a:r>
              <a:rPr lang="en-US">
                <a:solidFill>
                  <a:schemeClr val="tx1"/>
                </a:solidFill>
              </a:rPr>
              <a:t>new staff receive crisis prevention and de-escalation training prior to working with individuals, and existing staff are recertified per program requirements.</a:t>
            </a:r>
            <a:endParaRPr lang="en-US">
              <a:solidFill>
                <a:schemeClr val="tx1"/>
              </a:solidFill>
              <a:highlight>
                <a:srgbClr val="FFFF00"/>
              </a:highlight>
              <a:latin typeface="Calibri" panose="020F0502020204030204"/>
            </a:endParaRPr>
          </a:p>
          <a:p>
            <a:pPr lvl="0">
              <a:defRPr/>
            </a:pPr>
            <a:endParaRPr lang="en-US">
              <a:solidFill>
                <a:schemeClr val="tx1"/>
              </a:solidFill>
              <a:highlight>
                <a:srgbClr val="FFFF00"/>
              </a:highlight>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CC782D90-DA49-B10D-99E5-B6BAE235522D}"/>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Dual Diagnosis/ Behavioral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BDA8E352-F468-7B4B-C036-9E0D0B5E46E2}"/>
              </a:ext>
            </a:extLst>
          </p:cNvPr>
          <p:cNvGraphicFramePr>
            <a:graphicFrameLocks noGrp="1"/>
          </p:cNvGraphicFramePr>
          <p:nvPr>
            <p:extLst>
              <p:ext uri="{D42A27DB-BD31-4B8C-83A1-F6EECF244321}">
                <p14:modId xmlns:p14="http://schemas.microsoft.com/office/powerpoint/2010/main" val="459764377"/>
              </p:ext>
            </p:extLst>
          </p:nvPr>
        </p:nvGraphicFramePr>
        <p:xfrm>
          <a:off x="8897263" y="5798222"/>
          <a:ext cx="2945417" cy="640080"/>
        </p:xfrm>
        <a:graphic>
          <a:graphicData uri="http://schemas.openxmlformats.org/drawingml/2006/table">
            <a:tbl>
              <a:tblPr firstRow="1" bandRow="1">
                <a:tableStyleId>{8EC20E35-A176-4012-BC5E-935CFFF8708E}</a:tableStyleId>
              </a:tblPr>
              <a:tblGrid>
                <a:gridCol w="742158">
                  <a:extLst>
                    <a:ext uri="{9D8B030D-6E8A-4147-A177-3AD203B41FA5}">
                      <a16:colId xmlns:a16="http://schemas.microsoft.com/office/drawing/2014/main" val="1768430671"/>
                    </a:ext>
                  </a:extLst>
                </a:gridCol>
                <a:gridCol w="2203259">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810283792"/>
                  </a:ext>
                </a:extLst>
              </a:tr>
            </a:tbl>
          </a:graphicData>
        </a:graphic>
      </p:graphicFrame>
      <p:sp>
        <p:nvSpPr>
          <p:cNvPr id="4" name="Rectangle 3">
            <a:extLst>
              <a:ext uri="{FF2B5EF4-FFF2-40B4-BE49-F238E27FC236}">
                <a16:creationId xmlns:a16="http://schemas.microsoft.com/office/drawing/2014/main" id="{D04228B8-6154-7CB5-6DE6-E84A8208047A}"/>
              </a:ext>
            </a:extLst>
          </p:cNvPr>
          <p:cNvSpPr/>
          <p:nvPr/>
        </p:nvSpPr>
        <p:spPr>
          <a:xfrm>
            <a:off x="349321" y="3383176"/>
            <a:ext cx="7608641" cy="10516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E4449014-0D85-D54F-9C6D-5C4E4228E03D}"/>
              </a:ext>
            </a:extLst>
          </p:cNvPr>
          <p:cNvSpPr/>
          <p:nvPr/>
        </p:nvSpPr>
        <p:spPr bwMode="gray">
          <a:xfrm>
            <a:off x="7804162" y="372434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0795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DB122-193D-2517-2F1C-46FFD11E640E}"/>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BD2AB4EC-0429-639C-51A9-E6CB9860CA3F}"/>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9CFB7511-9F80-FB43-38AD-06A20DD52AC1}"/>
              </a:ext>
            </a:extLst>
          </p:cNvPr>
          <p:cNvSpPr/>
          <p:nvPr/>
        </p:nvSpPr>
        <p:spPr>
          <a:xfrm>
            <a:off x="260278" y="739738"/>
            <a:ext cx="11671443" cy="58622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CN-M.01.1:</a:t>
            </a:r>
            <a:r>
              <a:rPr lang="en-US" b="1" noProof="0">
                <a:solidFill>
                  <a:prstClr val="black"/>
                </a:solidFill>
                <a:latin typeface="Calibri" panose="020F0502020204030204"/>
              </a:rPr>
              <a:t> </a:t>
            </a:r>
            <a:r>
              <a:rPr lang="en-US">
                <a:solidFill>
                  <a:schemeClr val="tx1"/>
                </a:solidFill>
              </a:rPr>
              <a:t>Attest that the provider meets the 1915(c) waiver requirements for serving individuals with a medically complex condition.</a:t>
            </a:r>
          </a:p>
          <a:p>
            <a:pPr lvl="0">
              <a:defRPr/>
            </a:pPr>
            <a:endParaRPr lang="en-US" b="1">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5C4DECB-2E85-F123-CBB3-D5080C213F9D}"/>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Medical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5F9D19AD-BE56-44AD-6ED7-A497D9D49D25}"/>
              </a:ext>
            </a:extLst>
          </p:cNvPr>
          <p:cNvGraphicFramePr>
            <a:graphicFrameLocks noGrp="1"/>
          </p:cNvGraphicFramePr>
          <p:nvPr>
            <p:extLst>
              <p:ext uri="{D42A27DB-BD31-4B8C-83A1-F6EECF244321}">
                <p14:modId xmlns:p14="http://schemas.microsoft.com/office/powerpoint/2010/main" val="2651374086"/>
              </p:ext>
            </p:extLst>
          </p:nvPr>
        </p:nvGraphicFramePr>
        <p:xfrm>
          <a:off x="8897263" y="5798222"/>
          <a:ext cx="2945417" cy="640080"/>
        </p:xfrm>
        <a:graphic>
          <a:graphicData uri="http://schemas.openxmlformats.org/drawingml/2006/table">
            <a:tbl>
              <a:tblPr firstRow="1" bandRow="1">
                <a:tableStyleId>{8EC20E35-A176-4012-BC5E-935CFFF8708E}</a:tableStyleId>
              </a:tblPr>
              <a:tblGrid>
                <a:gridCol w="742158">
                  <a:extLst>
                    <a:ext uri="{9D8B030D-6E8A-4147-A177-3AD203B41FA5}">
                      <a16:colId xmlns:a16="http://schemas.microsoft.com/office/drawing/2014/main" val="1768430671"/>
                    </a:ext>
                  </a:extLst>
                </a:gridCol>
                <a:gridCol w="2203259">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810283792"/>
                  </a:ext>
                </a:extLst>
              </a:tr>
            </a:tbl>
          </a:graphicData>
        </a:graphic>
      </p:graphicFrame>
      <p:sp>
        <p:nvSpPr>
          <p:cNvPr id="3" name="Rectangle 2">
            <a:extLst>
              <a:ext uri="{FF2B5EF4-FFF2-40B4-BE49-F238E27FC236}">
                <a16:creationId xmlns:a16="http://schemas.microsoft.com/office/drawing/2014/main" id="{6F808BFE-2EE5-257C-A213-623C10CF3DC8}"/>
              </a:ext>
            </a:extLst>
          </p:cNvPr>
          <p:cNvSpPr/>
          <p:nvPr/>
        </p:nvSpPr>
        <p:spPr>
          <a:xfrm>
            <a:off x="6057171" y="2425853"/>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TextBox 4">
            <a:extLst>
              <a:ext uri="{FF2B5EF4-FFF2-40B4-BE49-F238E27FC236}">
                <a16:creationId xmlns:a16="http://schemas.microsoft.com/office/drawing/2014/main" id="{F2E9A25B-BB86-DD8D-5720-B1A78EB4FC5D}"/>
              </a:ext>
            </a:extLst>
          </p:cNvPr>
          <p:cNvSpPr txBox="1"/>
          <p:nvPr/>
        </p:nvSpPr>
        <p:spPr>
          <a:xfrm>
            <a:off x="6348274" y="2379686"/>
            <a:ext cx="2458995" cy="369332"/>
          </a:xfrm>
          <a:prstGeom prst="rect">
            <a:avLst/>
          </a:prstGeom>
          <a:noFill/>
        </p:spPr>
        <p:txBody>
          <a:bodyPr wrap="square" rtlCol="0">
            <a:spAutoFit/>
          </a:bodyPr>
          <a:lstStyle/>
          <a:p>
            <a:r>
              <a:rPr lang="en-US" noProof="0"/>
              <a:t>I attest</a:t>
            </a:r>
          </a:p>
        </p:txBody>
      </p:sp>
      <p:sp>
        <p:nvSpPr>
          <p:cNvPr id="7" name="Rectangle: Rounded Corners 6">
            <a:extLst>
              <a:ext uri="{FF2B5EF4-FFF2-40B4-BE49-F238E27FC236}">
                <a16:creationId xmlns:a16="http://schemas.microsoft.com/office/drawing/2014/main" id="{77A89DFC-BB42-385D-4661-3326498329BB}"/>
              </a:ext>
            </a:extLst>
          </p:cNvPr>
          <p:cNvSpPr/>
          <p:nvPr/>
        </p:nvSpPr>
        <p:spPr bwMode="gray">
          <a:xfrm>
            <a:off x="7308862" y="24113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31C1904-AFAA-0163-5168-1E55C47A6B62}"/>
              </a:ext>
            </a:extLst>
          </p:cNvPr>
          <p:cNvSpPr txBox="1"/>
          <p:nvPr/>
        </p:nvSpPr>
        <p:spPr>
          <a:xfrm>
            <a:off x="404183" y="2370933"/>
            <a:ext cx="5691816" cy="369332"/>
          </a:xfrm>
          <a:prstGeom prst="rect">
            <a:avLst/>
          </a:prstGeom>
          <a:noFill/>
        </p:spPr>
        <p:txBody>
          <a:bodyPr wrap="square" rtlCol="0">
            <a:spAutoFit/>
          </a:bodyPr>
          <a:lstStyle/>
          <a:p>
            <a:r>
              <a:rPr lang="en-US" b="1" noProof="0"/>
              <a:t>Question CE</a:t>
            </a:r>
            <a:r>
              <a:rPr lang="en-US" b="1" i="1"/>
              <a:t>(CE-Both, CE-M)</a:t>
            </a:r>
            <a:r>
              <a:rPr lang="en-US" noProof="0"/>
              <a:t>: Attestation </a:t>
            </a:r>
            <a:r>
              <a:rPr lang="en-US">
                <a:solidFill>
                  <a:prstClr val="black"/>
                </a:solidFill>
              </a:rPr>
              <a:t>CN-M.01.1</a:t>
            </a:r>
            <a:endParaRPr lang="en-US" noProof="0"/>
          </a:p>
        </p:txBody>
      </p:sp>
    </p:spTree>
    <p:extLst>
      <p:ext uri="{BB962C8B-B14F-4D97-AF65-F5344CB8AC3E}">
        <p14:creationId xmlns:p14="http://schemas.microsoft.com/office/powerpoint/2010/main" val="26160245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13B5B-F4A6-CB29-F05B-537C95861E72}"/>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D85876BB-C92D-4493-3D28-90DBA7E108C0}"/>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E02FE162-20D8-3E30-8B0A-2962AB881DCE}"/>
              </a:ext>
            </a:extLst>
          </p:cNvPr>
          <p:cNvSpPr/>
          <p:nvPr/>
        </p:nvSpPr>
        <p:spPr>
          <a:xfrm>
            <a:off x="260278" y="739737"/>
            <a:ext cx="11671443" cy="77356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CN-M.01.2:</a:t>
            </a:r>
            <a:r>
              <a:rPr lang="en-US" b="1" noProof="0">
                <a:solidFill>
                  <a:prstClr val="black"/>
                </a:solidFill>
                <a:latin typeface="Calibri" panose="020F0502020204030204"/>
              </a:rPr>
              <a:t> </a:t>
            </a:r>
            <a:r>
              <a:rPr lang="en-US">
                <a:solidFill>
                  <a:schemeClr val="tx1"/>
                </a:solidFill>
              </a:rPr>
              <a:t>For Children with Medically Complex Conditions demonstrate awareness of and ability to use targeted resources including pediatric complex care resource centers (PCCRC), Health Care Quality Unit (HCQUs), home care services, support systems for families, use of family facilitator, and/or Special Needs Unit</a:t>
            </a:r>
            <a:endParaRPr lang="en-US" b="1">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a:solidFill>
                  <a:schemeClr val="tx1"/>
                </a:solidFill>
              </a:rPr>
              <a:t>Question CE</a:t>
            </a:r>
            <a:r>
              <a:rPr lang="en-US" b="1" i="1">
                <a:solidFill>
                  <a:schemeClr val="tx1"/>
                </a:solidFill>
              </a:rPr>
              <a:t>(CE-Both, CE-M)</a:t>
            </a:r>
            <a:r>
              <a:rPr lang="en-US" b="1">
                <a:solidFill>
                  <a:schemeClr val="tx1"/>
                </a:solidFill>
              </a:rPr>
              <a:t>: </a:t>
            </a:r>
            <a:r>
              <a:rPr lang="en-US">
                <a:solidFill>
                  <a:schemeClr val="tx1"/>
                </a:solidFill>
              </a:rPr>
              <a:t>Select the targeted resource(s) below that your agency uses or would use to support children with medically complex conditions. This question applies to agencies that currently serve children, as well as agencies that do not currently serve children. </a:t>
            </a: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a:defRPr/>
            </a:pPr>
            <a:r>
              <a:rPr lang="en-US" b="1">
                <a:solidFill>
                  <a:schemeClr val="tx1"/>
                </a:solidFill>
              </a:rPr>
              <a:t>Question CE</a:t>
            </a:r>
            <a:r>
              <a:rPr lang="en-US" b="1" i="1">
                <a:solidFill>
                  <a:schemeClr val="tx1"/>
                </a:solidFill>
              </a:rPr>
              <a:t>(CE-Both, CE-M)</a:t>
            </a:r>
            <a:r>
              <a:rPr lang="en-US" b="1">
                <a:solidFill>
                  <a:schemeClr val="tx1"/>
                </a:solidFill>
              </a:rPr>
              <a:t>: </a:t>
            </a:r>
            <a:r>
              <a:rPr lang="en-US">
                <a:solidFill>
                  <a:schemeClr val="tx1"/>
                </a:solidFill>
              </a:rPr>
              <a:t>For each resource selected, describe specifically how it is used or would be used.</a:t>
            </a:r>
          </a:p>
          <a:p>
            <a:pPr lvl="0">
              <a:defRPr/>
            </a:pPr>
            <a:endParaRPr lang="en-US">
              <a:solidFill>
                <a:schemeClr val="tx1"/>
              </a:solidFill>
            </a:endParaRPr>
          </a:p>
          <a:p>
            <a:pPr lvl="0">
              <a:defRPr/>
            </a:pPr>
            <a:endParaRPr lang="en-US">
              <a:solidFill>
                <a:schemeClr val="tx1"/>
              </a:solidFill>
              <a:highlight>
                <a:srgbClr val="FFFF00"/>
              </a:highlight>
            </a:endParaRPr>
          </a:p>
          <a:p>
            <a:pPr lvl="0">
              <a:defRPr/>
            </a:pPr>
            <a:endParaRPr lang="en-US">
              <a:solidFill>
                <a:schemeClr val="tx1"/>
              </a:solidFill>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72471DE-F266-AFAC-BB39-AA3E029D261A}"/>
              </a:ext>
            </a:extLst>
          </p:cNvPr>
          <p:cNvSpPr/>
          <p:nvPr/>
        </p:nvSpPr>
        <p:spPr>
          <a:xfrm>
            <a:off x="349321" y="852755"/>
            <a:ext cx="899470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a:solidFill>
                  <a:prstClr val="white"/>
                </a:solidFill>
              </a:rPr>
              <a:t>Supporting Individuals with Complex Needs - Medical</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E74890CB-908D-5101-30A8-93E8B10064E5}"/>
              </a:ext>
            </a:extLst>
          </p:cNvPr>
          <p:cNvGraphicFramePr>
            <a:graphicFrameLocks noGrp="1"/>
          </p:cNvGraphicFramePr>
          <p:nvPr>
            <p:extLst>
              <p:ext uri="{D42A27DB-BD31-4B8C-83A1-F6EECF244321}">
                <p14:modId xmlns:p14="http://schemas.microsoft.com/office/powerpoint/2010/main" val="4154494175"/>
              </p:ext>
            </p:extLst>
          </p:nvPr>
        </p:nvGraphicFramePr>
        <p:xfrm>
          <a:off x="8585200" y="7276995"/>
          <a:ext cx="2943542" cy="1005840"/>
        </p:xfrm>
        <a:graphic>
          <a:graphicData uri="http://schemas.openxmlformats.org/drawingml/2006/table">
            <a:tbl>
              <a:tblPr firstRow="1" bandRow="1">
                <a:tableStyleId>{8EC20E35-A176-4012-BC5E-935CFFF8708E}</a:tableStyleId>
              </a:tblPr>
              <a:tblGrid>
                <a:gridCol w="740283">
                  <a:extLst>
                    <a:ext uri="{9D8B030D-6E8A-4147-A177-3AD203B41FA5}">
                      <a16:colId xmlns:a16="http://schemas.microsoft.com/office/drawing/2014/main" val="1768430671"/>
                    </a:ext>
                  </a:extLst>
                </a:gridCol>
                <a:gridCol w="2203259">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t>5</a:t>
                      </a:r>
                    </a:p>
                  </a:txBody>
                  <a:tcPr>
                    <a:solidFill>
                      <a:schemeClr val="bg1"/>
                    </a:solidFill>
                  </a:tcPr>
                </a:tc>
                <a:tc>
                  <a:txBody>
                    <a:bodyPr/>
                    <a:lstStyle/>
                    <a:p>
                      <a:r>
                        <a:rPr lang="en-US" sz="1200" noProof="0"/>
                        <a:t>Multiple Choice</a:t>
                      </a:r>
                    </a:p>
                  </a:txBody>
                  <a:tcPr>
                    <a:solidFill>
                      <a:schemeClr val="bg1"/>
                    </a:solidFill>
                  </a:tcPr>
                </a:tc>
                <a:extLst>
                  <a:ext uri="{0D108BD9-81ED-4DB2-BD59-A6C34878D82A}">
                    <a16:rowId xmlns:a16="http://schemas.microsoft.com/office/drawing/2014/main" val="4109472708"/>
                  </a:ext>
                </a:extLst>
              </a:tr>
            </a:tbl>
          </a:graphicData>
        </a:graphic>
      </p:graphicFrame>
      <p:sp>
        <p:nvSpPr>
          <p:cNvPr id="3" name="Rectangle 2">
            <a:extLst>
              <a:ext uri="{FF2B5EF4-FFF2-40B4-BE49-F238E27FC236}">
                <a16:creationId xmlns:a16="http://schemas.microsoft.com/office/drawing/2014/main" id="{D0ACDE85-3F10-5FA9-F4FF-1A2D02601D4D}"/>
              </a:ext>
            </a:extLst>
          </p:cNvPr>
          <p:cNvSpPr/>
          <p:nvPr/>
        </p:nvSpPr>
        <p:spPr>
          <a:xfrm>
            <a:off x="472485" y="3609360"/>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TextBox 4">
            <a:extLst>
              <a:ext uri="{FF2B5EF4-FFF2-40B4-BE49-F238E27FC236}">
                <a16:creationId xmlns:a16="http://schemas.microsoft.com/office/drawing/2014/main" id="{59165813-D704-C693-7A01-931D2E7C18E6}"/>
              </a:ext>
            </a:extLst>
          </p:cNvPr>
          <p:cNvSpPr txBox="1"/>
          <p:nvPr/>
        </p:nvSpPr>
        <p:spPr>
          <a:xfrm>
            <a:off x="763588" y="3563193"/>
            <a:ext cx="5211890" cy="369332"/>
          </a:xfrm>
          <a:prstGeom prst="rect">
            <a:avLst/>
          </a:prstGeom>
          <a:noFill/>
        </p:spPr>
        <p:txBody>
          <a:bodyPr wrap="square" rtlCol="0">
            <a:spAutoFit/>
          </a:bodyPr>
          <a:lstStyle/>
          <a:p>
            <a:r>
              <a:rPr lang="en-US" noProof="0"/>
              <a:t>Pediatric Complex Care Resource Centers (PCCRC)</a:t>
            </a:r>
          </a:p>
        </p:txBody>
      </p:sp>
      <p:sp>
        <p:nvSpPr>
          <p:cNvPr id="7" name="Rectangle: Rounded Corners 6">
            <a:extLst>
              <a:ext uri="{FF2B5EF4-FFF2-40B4-BE49-F238E27FC236}">
                <a16:creationId xmlns:a16="http://schemas.microsoft.com/office/drawing/2014/main" id="{969F6BD8-2FE7-ACBF-344F-C872C9B1CBCF}"/>
              </a:ext>
            </a:extLst>
          </p:cNvPr>
          <p:cNvSpPr/>
          <p:nvPr/>
        </p:nvSpPr>
        <p:spPr bwMode="gray">
          <a:xfrm>
            <a:off x="5653798" y="392717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5</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14B95BA-2297-F6C7-652A-B5224EBA5CAE}"/>
              </a:ext>
            </a:extLst>
          </p:cNvPr>
          <p:cNvSpPr/>
          <p:nvPr/>
        </p:nvSpPr>
        <p:spPr>
          <a:xfrm>
            <a:off x="472485" y="3993036"/>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TextBox 9">
            <a:extLst>
              <a:ext uri="{FF2B5EF4-FFF2-40B4-BE49-F238E27FC236}">
                <a16:creationId xmlns:a16="http://schemas.microsoft.com/office/drawing/2014/main" id="{D60EB9C1-AD89-7EE4-3406-5C20D2DEE6E2}"/>
              </a:ext>
            </a:extLst>
          </p:cNvPr>
          <p:cNvSpPr txBox="1"/>
          <p:nvPr/>
        </p:nvSpPr>
        <p:spPr>
          <a:xfrm>
            <a:off x="763588" y="3946869"/>
            <a:ext cx="5211890" cy="369332"/>
          </a:xfrm>
          <a:prstGeom prst="rect">
            <a:avLst/>
          </a:prstGeom>
          <a:noFill/>
        </p:spPr>
        <p:txBody>
          <a:bodyPr wrap="square" rtlCol="0">
            <a:spAutoFit/>
          </a:bodyPr>
          <a:lstStyle/>
          <a:p>
            <a:r>
              <a:rPr lang="en-US" noProof="0"/>
              <a:t>Health Care Quality Units (HCQU)</a:t>
            </a:r>
          </a:p>
        </p:txBody>
      </p:sp>
      <p:sp>
        <p:nvSpPr>
          <p:cNvPr id="11" name="Rectangle 10">
            <a:extLst>
              <a:ext uri="{FF2B5EF4-FFF2-40B4-BE49-F238E27FC236}">
                <a16:creationId xmlns:a16="http://schemas.microsoft.com/office/drawing/2014/main" id="{260598B7-6006-F2C1-D668-0EDEDC0FC1E7}"/>
              </a:ext>
            </a:extLst>
          </p:cNvPr>
          <p:cNvSpPr/>
          <p:nvPr/>
        </p:nvSpPr>
        <p:spPr>
          <a:xfrm>
            <a:off x="472485" y="4362368"/>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extBox 11">
            <a:extLst>
              <a:ext uri="{FF2B5EF4-FFF2-40B4-BE49-F238E27FC236}">
                <a16:creationId xmlns:a16="http://schemas.microsoft.com/office/drawing/2014/main" id="{C852735D-9F3B-C190-12F2-DD80C7DA0B87}"/>
              </a:ext>
            </a:extLst>
          </p:cNvPr>
          <p:cNvSpPr txBox="1"/>
          <p:nvPr/>
        </p:nvSpPr>
        <p:spPr>
          <a:xfrm>
            <a:off x="763588" y="4316201"/>
            <a:ext cx="5211890" cy="369332"/>
          </a:xfrm>
          <a:prstGeom prst="rect">
            <a:avLst/>
          </a:prstGeom>
          <a:noFill/>
        </p:spPr>
        <p:txBody>
          <a:bodyPr wrap="square" rtlCol="0">
            <a:spAutoFit/>
          </a:bodyPr>
          <a:lstStyle/>
          <a:p>
            <a:r>
              <a:rPr lang="en-US" noProof="0"/>
              <a:t>Home Care Services</a:t>
            </a:r>
          </a:p>
        </p:txBody>
      </p:sp>
      <p:sp>
        <p:nvSpPr>
          <p:cNvPr id="14" name="Rectangle 13">
            <a:extLst>
              <a:ext uri="{FF2B5EF4-FFF2-40B4-BE49-F238E27FC236}">
                <a16:creationId xmlns:a16="http://schemas.microsoft.com/office/drawing/2014/main" id="{F5B290C8-7841-C7A0-703F-943326DF4EA6}"/>
              </a:ext>
            </a:extLst>
          </p:cNvPr>
          <p:cNvSpPr/>
          <p:nvPr/>
        </p:nvSpPr>
        <p:spPr>
          <a:xfrm>
            <a:off x="472485" y="4746044"/>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TextBox 14">
            <a:extLst>
              <a:ext uri="{FF2B5EF4-FFF2-40B4-BE49-F238E27FC236}">
                <a16:creationId xmlns:a16="http://schemas.microsoft.com/office/drawing/2014/main" id="{BA145D0F-5146-54A0-3C61-60F90B5A2254}"/>
              </a:ext>
            </a:extLst>
          </p:cNvPr>
          <p:cNvSpPr txBox="1"/>
          <p:nvPr/>
        </p:nvSpPr>
        <p:spPr>
          <a:xfrm>
            <a:off x="763588" y="4699877"/>
            <a:ext cx="5211890" cy="369332"/>
          </a:xfrm>
          <a:prstGeom prst="rect">
            <a:avLst/>
          </a:prstGeom>
          <a:noFill/>
        </p:spPr>
        <p:txBody>
          <a:bodyPr wrap="square" rtlCol="0">
            <a:spAutoFit/>
          </a:bodyPr>
          <a:lstStyle/>
          <a:p>
            <a:r>
              <a:rPr lang="en-US" noProof="0"/>
              <a:t>Support System for </a:t>
            </a:r>
            <a:r>
              <a:rPr lang="en-US"/>
              <a:t>Families</a:t>
            </a:r>
            <a:endParaRPr lang="en-US" noProof="0"/>
          </a:p>
        </p:txBody>
      </p:sp>
      <p:sp>
        <p:nvSpPr>
          <p:cNvPr id="18" name="Rectangle 17">
            <a:extLst>
              <a:ext uri="{FF2B5EF4-FFF2-40B4-BE49-F238E27FC236}">
                <a16:creationId xmlns:a16="http://schemas.microsoft.com/office/drawing/2014/main" id="{67E7643E-0EBB-9E1E-1E17-820EA2E0DBBB}"/>
              </a:ext>
            </a:extLst>
          </p:cNvPr>
          <p:cNvSpPr/>
          <p:nvPr/>
        </p:nvSpPr>
        <p:spPr>
          <a:xfrm>
            <a:off x="472485" y="5113210"/>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TextBox 18">
            <a:extLst>
              <a:ext uri="{FF2B5EF4-FFF2-40B4-BE49-F238E27FC236}">
                <a16:creationId xmlns:a16="http://schemas.microsoft.com/office/drawing/2014/main" id="{1776AEA5-1B52-7BF4-341B-274F1DE51E93}"/>
              </a:ext>
            </a:extLst>
          </p:cNvPr>
          <p:cNvSpPr txBox="1"/>
          <p:nvPr/>
        </p:nvSpPr>
        <p:spPr>
          <a:xfrm>
            <a:off x="763588" y="5067043"/>
            <a:ext cx="5211890" cy="369332"/>
          </a:xfrm>
          <a:prstGeom prst="rect">
            <a:avLst/>
          </a:prstGeom>
          <a:noFill/>
        </p:spPr>
        <p:txBody>
          <a:bodyPr wrap="square" rtlCol="0">
            <a:spAutoFit/>
          </a:bodyPr>
          <a:lstStyle/>
          <a:p>
            <a:r>
              <a:rPr lang="en-US" noProof="0"/>
              <a:t>Use of Family Facilitator</a:t>
            </a:r>
          </a:p>
        </p:txBody>
      </p:sp>
      <p:sp>
        <p:nvSpPr>
          <p:cNvPr id="20" name="Rectangle 19">
            <a:extLst>
              <a:ext uri="{FF2B5EF4-FFF2-40B4-BE49-F238E27FC236}">
                <a16:creationId xmlns:a16="http://schemas.microsoft.com/office/drawing/2014/main" id="{E995CE5F-6768-47A3-B114-65A5306DF3A6}"/>
              </a:ext>
            </a:extLst>
          </p:cNvPr>
          <p:cNvSpPr/>
          <p:nvPr/>
        </p:nvSpPr>
        <p:spPr>
          <a:xfrm>
            <a:off x="472485" y="5476844"/>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TextBox 20">
            <a:extLst>
              <a:ext uri="{FF2B5EF4-FFF2-40B4-BE49-F238E27FC236}">
                <a16:creationId xmlns:a16="http://schemas.microsoft.com/office/drawing/2014/main" id="{5A79E136-E38E-B263-A518-41D4C489E333}"/>
              </a:ext>
            </a:extLst>
          </p:cNvPr>
          <p:cNvSpPr txBox="1"/>
          <p:nvPr/>
        </p:nvSpPr>
        <p:spPr>
          <a:xfrm>
            <a:off x="763588" y="5430677"/>
            <a:ext cx="5211890" cy="369332"/>
          </a:xfrm>
          <a:prstGeom prst="rect">
            <a:avLst/>
          </a:prstGeom>
          <a:noFill/>
        </p:spPr>
        <p:txBody>
          <a:bodyPr wrap="square" rtlCol="0">
            <a:spAutoFit/>
          </a:bodyPr>
          <a:lstStyle/>
          <a:p>
            <a:r>
              <a:rPr lang="en-US" noProof="0"/>
              <a:t>Special Needs Unit</a:t>
            </a:r>
          </a:p>
        </p:txBody>
      </p:sp>
      <p:sp>
        <p:nvSpPr>
          <p:cNvPr id="25" name="Rectangle 24">
            <a:extLst>
              <a:ext uri="{FF2B5EF4-FFF2-40B4-BE49-F238E27FC236}">
                <a16:creationId xmlns:a16="http://schemas.microsoft.com/office/drawing/2014/main" id="{5E5BE12A-53BA-BB59-A289-7EA212887D91}"/>
              </a:ext>
            </a:extLst>
          </p:cNvPr>
          <p:cNvSpPr/>
          <p:nvPr/>
        </p:nvSpPr>
        <p:spPr>
          <a:xfrm>
            <a:off x="349321" y="6427203"/>
            <a:ext cx="7608641" cy="6484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Rounded Corners 25">
            <a:extLst>
              <a:ext uri="{FF2B5EF4-FFF2-40B4-BE49-F238E27FC236}">
                <a16:creationId xmlns:a16="http://schemas.microsoft.com/office/drawing/2014/main" id="{A238C4CC-80E2-CDD5-5C56-8B9AAF2533D2}"/>
              </a:ext>
            </a:extLst>
          </p:cNvPr>
          <p:cNvSpPr/>
          <p:nvPr/>
        </p:nvSpPr>
        <p:spPr bwMode="gray">
          <a:xfrm>
            <a:off x="7604804" y="654711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149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19190"/>
            <a:ext cx="11671443" cy="922122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fontAlgn="base"/>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t>
            </a:r>
            <a:r>
              <a:rPr lang="en-US" b="1">
                <a:solidFill>
                  <a:schemeClr val="tx1"/>
                </a:solidFill>
              </a:rPr>
              <a:t>DM.02</a:t>
            </a: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Identify the EHR in use and what functions of the software are utilized (e.g., that includes medication records, physician notes, integrated care pathways, etc.). Through June 30, 2026, minimum requirement is electronic medication administration records. Include percent of residential population whose health-related services are managed, at least in part, through the EHR.</a:t>
            </a: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a:defRPr/>
            </a:pPr>
            <a:r>
              <a:rPr lang="en-US" b="1">
                <a:solidFill>
                  <a:schemeClr val="tx1"/>
                </a:solidFill>
              </a:rPr>
              <a:t>Question S-CE</a:t>
            </a:r>
            <a:r>
              <a:rPr lang="en-US" b="1" i="1">
                <a:solidFill>
                  <a:schemeClr val="tx1"/>
                </a:solidFill>
              </a:rPr>
              <a:t>(CE-Both, CE-M, CE-DD)</a:t>
            </a:r>
            <a:r>
              <a:rPr lang="en-US" b="1">
                <a:solidFill>
                  <a:schemeClr val="tx1"/>
                </a:solidFill>
              </a:rPr>
              <a:t>: </a:t>
            </a:r>
            <a:r>
              <a:rPr lang="en-US">
                <a:solidFill>
                  <a:schemeClr val="tx1"/>
                </a:solidFill>
              </a:rPr>
              <a:t>Specify the name of the Electronic Health Record (EHR) your agency currently uses:</a:t>
            </a:r>
            <a:r>
              <a:rPr lang="en-US" strike="sngStrike">
                <a:solidFill>
                  <a:schemeClr val="tx1"/>
                </a:solidFill>
              </a:rPr>
              <a:t> </a:t>
            </a:r>
            <a:endParaRPr lang="en-US" strike="sngStrike">
              <a:solidFill>
                <a:schemeClr val="tx1"/>
              </a:solidFill>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lang="en-US" b="1">
                <a:solidFill>
                  <a:schemeClr val="tx1"/>
                </a:solidFill>
                <a:latin typeface="Calibri" panose="020F0502020204030204"/>
              </a:rPr>
              <a:t>Question S-CE</a:t>
            </a:r>
            <a:r>
              <a:rPr lang="en-US" b="1" i="1">
                <a:solidFill>
                  <a:schemeClr val="tx1"/>
                </a:solidFill>
              </a:rPr>
              <a:t>(CE-Both, CE-M, CE-DD)</a:t>
            </a:r>
            <a:r>
              <a:rPr lang="en-US" b="1">
                <a:solidFill>
                  <a:schemeClr val="tx1"/>
                </a:solidFill>
                <a:latin typeface="Calibri" panose="020F0502020204030204"/>
              </a:rPr>
              <a:t>: </a:t>
            </a:r>
            <a:r>
              <a:rPr lang="en-US">
                <a:solidFill>
                  <a:schemeClr val="tx1"/>
                </a:solidFill>
                <a:latin typeface="Calibri" panose="020F0502020204030204"/>
              </a:rPr>
              <a:t>Based on the list below, indicate the functions of the software that are currently utilized by your agency. Select all that apply.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a:defRPr/>
            </a:pPr>
            <a:endParaRPr lang="en-US">
              <a:solidFill>
                <a:schemeClr val="tx1"/>
              </a:solidFill>
              <a:latin typeface="Calibri" panose="020F0502020204030204"/>
            </a:endParaRPr>
          </a:p>
          <a:p>
            <a:pPr>
              <a:defRPr/>
            </a:pPr>
            <a:r>
              <a:rPr lang="en-US" b="1" i="1">
                <a:solidFill>
                  <a:schemeClr val="tx1"/>
                </a:solidFill>
              </a:rPr>
              <a:t>[If Other] (CE-Both, CE-M, CE-DD)</a:t>
            </a:r>
            <a:r>
              <a:rPr lang="en-US">
                <a:solidFill>
                  <a:schemeClr val="tx1"/>
                </a:solidFill>
              </a:rPr>
              <a:t> If Other, please specify:</a:t>
            </a:r>
          </a:p>
          <a:p>
            <a:pPr>
              <a:defRPr/>
            </a:pPr>
            <a:endParaRPr lang="en-US" b="1" strike="sngStrike">
              <a:solidFill>
                <a:schemeClr val="tx1"/>
              </a:solidFill>
            </a:endParaRPr>
          </a:p>
          <a:p>
            <a:pPr>
              <a:defRPr/>
            </a:pPr>
            <a:endParaRPr lang="en-US" b="1">
              <a:solidFill>
                <a:schemeClr val="tx1"/>
              </a:solidFill>
            </a:endParaRPr>
          </a:p>
          <a:p>
            <a:pPr>
              <a:defRPr/>
            </a:pPr>
            <a:r>
              <a:rPr lang="en-US" b="1">
                <a:solidFill>
                  <a:schemeClr val="tx1"/>
                </a:solidFill>
              </a:rPr>
              <a:t>Question S-CE</a:t>
            </a:r>
            <a:r>
              <a:rPr lang="en-US" b="1" i="1">
                <a:solidFill>
                  <a:schemeClr val="tx1"/>
                </a:solidFill>
              </a:rPr>
              <a:t>(CE-Both, CE-M, CE-DD)</a:t>
            </a:r>
            <a:r>
              <a:rPr lang="en-US" b="1">
                <a:solidFill>
                  <a:schemeClr val="tx1"/>
                </a:solidFill>
              </a:rPr>
              <a:t>: </a:t>
            </a:r>
            <a:r>
              <a:rPr lang="en-US">
                <a:solidFill>
                  <a:schemeClr val="tx1"/>
                </a:solidFill>
              </a:rPr>
              <a:t>What percentage of the residential population your agency serves has some portion of their health-related services managed through the EHR mentioned above?</a:t>
            </a:r>
            <a:endParaRPr lang="en-US">
              <a:solidFill>
                <a:schemeClr val="tx1"/>
              </a:solidFill>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Continuum of Services</a:t>
            </a:r>
          </a:p>
        </p:txBody>
      </p:sp>
      <p:graphicFrame>
        <p:nvGraphicFramePr>
          <p:cNvPr id="8" name="Table 7">
            <a:extLst>
              <a:ext uri="{FF2B5EF4-FFF2-40B4-BE49-F238E27FC236}">
                <a16:creationId xmlns:a16="http://schemas.microsoft.com/office/drawing/2014/main" id="{9D9503E2-49BA-22AE-6E22-5EE54AD84B37}"/>
              </a:ext>
            </a:extLst>
          </p:cNvPr>
          <p:cNvGraphicFramePr>
            <a:graphicFrameLocks noGrp="1"/>
          </p:cNvGraphicFramePr>
          <p:nvPr>
            <p:extLst>
              <p:ext uri="{D42A27DB-BD31-4B8C-83A1-F6EECF244321}">
                <p14:modId xmlns:p14="http://schemas.microsoft.com/office/powerpoint/2010/main" val="3791339109"/>
              </p:ext>
            </p:extLst>
          </p:nvPr>
        </p:nvGraphicFramePr>
        <p:xfrm>
          <a:off x="8318933" y="8402514"/>
          <a:ext cx="3247569" cy="1371600"/>
        </p:xfrm>
        <a:graphic>
          <a:graphicData uri="http://schemas.openxmlformats.org/drawingml/2006/table">
            <a:tbl>
              <a:tblPr firstRow="1" bandRow="1">
                <a:tableStyleId>{8EC20E35-A176-4012-BC5E-935CFFF8708E}</a:tableStyleId>
              </a:tblPr>
              <a:tblGrid>
                <a:gridCol w="794661">
                  <a:extLst>
                    <a:ext uri="{9D8B030D-6E8A-4147-A177-3AD203B41FA5}">
                      <a16:colId xmlns:a16="http://schemas.microsoft.com/office/drawing/2014/main" val="1768430671"/>
                    </a:ext>
                  </a:extLst>
                </a:gridCol>
                <a:gridCol w="2452908">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2</a:t>
                      </a:r>
                    </a:p>
                  </a:txBody>
                  <a:tcPr>
                    <a:solidFill>
                      <a:schemeClr val="bg1"/>
                    </a:solidFill>
                  </a:tcPr>
                </a:tc>
                <a:tc>
                  <a:txBody>
                    <a:bodyPr/>
                    <a:lstStyle/>
                    <a:p>
                      <a:r>
                        <a:rPr lang="en-US" sz="1200" noProof="0">
                          <a:solidFill>
                            <a:schemeClr val="tx1"/>
                          </a:solidFill>
                        </a:rPr>
                        <a:t>Open Response (Short, numerical)</a:t>
                      </a:r>
                    </a:p>
                  </a:txBody>
                  <a:tcPr>
                    <a:solidFill>
                      <a:schemeClr val="bg1"/>
                    </a:solidFill>
                  </a:tcPr>
                </a:tc>
                <a:extLst>
                  <a:ext uri="{0D108BD9-81ED-4DB2-BD59-A6C34878D82A}">
                    <a16:rowId xmlns:a16="http://schemas.microsoft.com/office/drawing/2014/main" val="1797801482"/>
                  </a:ext>
                </a:extLst>
              </a:tr>
              <a:tr h="365760">
                <a:tc>
                  <a:txBody>
                    <a:bodyPr/>
                    <a:lstStyle/>
                    <a:p>
                      <a:r>
                        <a:rPr lang="en-US" sz="1200" noProof="0">
                          <a:solidFill>
                            <a:schemeClr val="tx1"/>
                          </a:solidFill>
                        </a:rPr>
                        <a:t>5</a:t>
                      </a:r>
                    </a:p>
                  </a:txBody>
                  <a:tcPr>
                    <a:solidFill>
                      <a:schemeClr val="bg1"/>
                    </a:solidFill>
                  </a:tcPr>
                </a:tc>
                <a:tc>
                  <a:txBody>
                    <a:bodyPr/>
                    <a:lstStyle/>
                    <a:p>
                      <a:r>
                        <a:rPr lang="en-US" sz="1200" noProof="0">
                          <a:solidFill>
                            <a:schemeClr val="tx1"/>
                          </a:solidFill>
                        </a:rPr>
                        <a:t>Multiple Choice</a:t>
                      </a:r>
                    </a:p>
                  </a:txBody>
                  <a:tcPr>
                    <a:solidFill>
                      <a:schemeClr val="bg1"/>
                    </a:solidFill>
                  </a:tcPr>
                </a:tc>
                <a:extLst>
                  <a:ext uri="{0D108BD9-81ED-4DB2-BD59-A6C34878D82A}">
                    <a16:rowId xmlns:a16="http://schemas.microsoft.com/office/drawing/2014/main" val="2135435248"/>
                  </a:ext>
                </a:extLst>
              </a:tr>
              <a:tr h="365760">
                <a:tc>
                  <a:txBody>
                    <a:bodyPr/>
                    <a:lstStyle/>
                    <a:p>
                      <a:r>
                        <a:rPr lang="en-US" sz="1200" noProof="0">
                          <a:solidFill>
                            <a:schemeClr val="tx1"/>
                          </a:solidFill>
                        </a:rPr>
                        <a:t>3</a:t>
                      </a:r>
                    </a:p>
                  </a:txBody>
                  <a:tcPr>
                    <a:solidFill>
                      <a:schemeClr val="bg1"/>
                    </a:solidFill>
                  </a:tcPr>
                </a:tc>
                <a:tc>
                  <a:txBody>
                    <a:bodyPr/>
                    <a:lstStyle/>
                    <a:p>
                      <a:r>
                        <a:rPr lang="en-US" sz="1200" noProof="0">
                          <a:solidFill>
                            <a:schemeClr val="tx1"/>
                          </a:solidFill>
                        </a:rPr>
                        <a:t>Open Response (short)</a:t>
                      </a:r>
                    </a:p>
                  </a:txBody>
                  <a:tcPr>
                    <a:solidFill>
                      <a:schemeClr val="bg1"/>
                    </a:solidFill>
                  </a:tcPr>
                </a:tc>
                <a:extLst>
                  <a:ext uri="{0D108BD9-81ED-4DB2-BD59-A6C34878D82A}">
                    <a16:rowId xmlns:a16="http://schemas.microsoft.com/office/drawing/2014/main" val="2526936688"/>
                  </a:ext>
                </a:extLst>
              </a:tr>
            </a:tbl>
          </a:graphicData>
        </a:graphic>
      </p:graphicFrame>
      <p:sp>
        <p:nvSpPr>
          <p:cNvPr id="2" name="Rectangle 1">
            <a:extLst>
              <a:ext uri="{FF2B5EF4-FFF2-40B4-BE49-F238E27FC236}">
                <a16:creationId xmlns:a16="http://schemas.microsoft.com/office/drawing/2014/main" id="{EE086100-6DB8-3C8B-C460-29CFAD35E7E6}"/>
              </a:ext>
            </a:extLst>
          </p:cNvPr>
          <p:cNvSpPr/>
          <p:nvPr/>
        </p:nvSpPr>
        <p:spPr>
          <a:xfrm>
            <a:off x="349322" y="3303246"/>
            <a:ext cx="3804320" cy="59471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C064D6A7-5987-28B8-4BA1-673BFB1D5F3A}"/>
              </a:ext>
            </a:extLst>
          </p:cNvPr>
          <p:cNvSpPr/>
          <p:nvPr/>
        </p:nvSpPr>
        <p:spPr>
          <a:xfrm>
            <a:off x="497305" y="8297519"/>
            <a:ext cx="3079680" cy="59471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7869FAC1-32AA-DE4D-485D-879BBC12480B}"/>
              </a:ext>
            </a:extLst>
          </p:cNvPr>
          <p:cNvSpPr/>
          <p:nvPr/>
        </p:nvSpPr>
        <p:spPr bwMode="gray">
          <a:xfrm>
            <a:off x="3926599" y="341213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3</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886E6244-7025-A202-AC66-21186B20C1BE}"/>
              </a:ext>
            </a:extLst>
          </p:cNvPr>
          <p:cNvSpPr/>
          <p:nvPr/>
        </p:nvSpPr>
        <p:spPr bwMode="gray">
          <a:xfrm>
            <a:off x="3417223" y="836559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schemeClr val="bg1"/>
                </a:solidFill>
                <a:effectLst/>
                <a:uLnTx/>
                <a:uFillTx/>
                <a:latin typeface="Calibri" panose="020F0502020204030204"/>
                <a:ea typeface="+mn-ea"/>
                <a:cs typeface="+mn-cs"/>
              </a:rPr>
              <a:t>2</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499F8A87-DF09-8DED-8FA0-3B32E74FBBF9}"/>
              </a:ext>
            </a:extLst>
          </p:cNvPr>
          <p:cNvSpPr txBox="1"/>
          <p:nvPr/>
        </p:nvSpPr>
        <p:spPr>
          <a:xfrm>
            <a:off x="365409" y="4522264"/>
            <a:ext cx="10736340" cy="2308324"/>
          </a:xfrm>
          <a:prstGeom prst="rect">
            <a:avLst/>
          </a:prstGeom>
          <a:noFill/>
        </p:spPr>
        <p:txBody>
          <a:bodyPr wrap="square" rtlCol="0">
            <a:spAutoFit/>
          </a:bodyPr>
          <a:lstStyle/>
          <a:p>
            <a:pPr marL="285750" indent="-285750">
              <a:buFont typeface="Wingdings" panose="05000000000000000000" pitchFamily="2" charset="2"/>
              <a:buChar char="q"/>
            </a:pPr>
            <a:r>
              <a:rPr lang="en-US" noProof="0"/>
              <a:t>Medication Management</a:t>
            </a:r>
          </a:p>
          <a:p>
            <a:pPr marL="285750" indent="-285750">
              <a:buFont typeface="Wingdings" panose="05000000000000000000" pitchFamily="2" charset="2"/>
              <a:buChar char="q"/>
            </a:pPr>
            <a:r>
              <a:rPr lang="en-US"/>
              <a:t>Medication Administration Record</a:t>
            </a:r>
          </a:p>
          <a:p>
            <a:pPr marL="285750" indent="-285750">
              <a:buFont typeface="Wingdings" panose="05000000000000000000" pitchFamily="2" charset="2"/>
              <a:buChar char="q"/>
            </a:pPr>
            <a:r>
              <a:rPr lang="en-US" noProof="0"/>
              <a:t>Physician Notes</a:t>
            </a:r>
          </a:p>
          <a:p>
            <a:pPr marL="285750" indent="-285750">
              <a:buFont typeface="Wingdings" panose="05000000000000000000" pitchFamily="2" charset="2"/>
              <a:buChar char="q"/>
            </a:pPr>
            <a:r>
              <a:rPr lang="en-US"/>
              <a:t>Integrated Care Pathways</a:t>
            </a:r>
          </a:p>
          <a:p>
            <a:pPr marL="285750" indent="-285750">
              <a:buFont typeface="Wingdings" panose="05000000000000000000" pitchFamily="2" charset="2"/>
              <a:buChar char="q"/>
            </a:pPr>
            <a:r>
              <a:rPr lang="en-US" noProof="0"/>
              <a:t>Record of </a:t>
            </a:r>
            <a:r>
              <a:rPr lang="en-US"/>
              <a:t>health monitoring activities (vitals, intake/output, bowel movements, blood sugar, lab results)</a:t>
            </a:r>
          </a:p>
          <a:p>
            <a:pPr marL="285750" indent="-285750">
              <a:buFont typeface="Wingdings" panose="05000000000000000000" pitchFamily="2" charset="2"/>
              <a:buChar char="q"/>
            </a:pPr>
            <a:r>
              <a:rPr lang="en-US"/>
              <a:t>Progress Notes</a:t>
            </a:r>
          </a:p>
          <a:p>
            <a:pPr marL="285750" indent="-285750">
              <a:buFont typeface="Wingdings" panose="05000000000000000000" pitchFamily="2" charset="2"/>
              <a:buChar char="q"/>
            </a:pPr>
            <a:r>
              <a:rPr lang="en-US"/>
              <a:t>Pharmacy Interface</a:t>
            </a:r>
          </a:p>
          <a:p>
            <a:pPr marL="285750" indent="-285750">
              <a:buFont typeface="Wingdings" panose="05000000000000000000" pitchFamily="2" charset="2"/>
              <a:buChar char="q"/>
            </a:pPr>
            <a:r>
              <a:rPr lang="en-US" noProof="0"/>
              <a:t>Other</a:t>
            </a:r>
          </a:p>
        </p:txBody>
      </p:sp>
      <p:sp>
        <p:nvSpPr>
          <p:cNvPr id="20" name="Rectangle: Rounded Corners 19">
            <a:extLst>
              <a:ext uri="{FF2B5EF4-FFF2-40B4-BE49-F238E27FC236}">
                <a16:creationId xmlns:a16="http://schemas.microsoft.com/office/drawing/2014/main" id="{A90D22A3-9F82-B513-4E60-471D9053F863}"/>
              </a:ext>
            </a:extLst>
          </p:cNvPr>
          <p:cNvSpPr/>
          <p:nvPr/>
        </p:nvSpPr>
        <p:spPr bwMode="gray">
          <a:xfrm>
            <a:off x="4510320" y="502631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schemeClr val="bg1"/>
                </a:solidFill>
                <a:effectLst/>
                <a:uLnTx/>
                <a:uFillTx/>
                <a:latin typeface="Calibri" panose="020F0502020204030204"/>
                <a:ea typeface="+mn-ea"/>
                <a:cs typeface="+mn-cs"/>
              </a:rPr>
              <a:t>5</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C391BEAC-7B1B-CDEA-06DF-5F402558A35E}"/>
              </a:ext>
            </a:extLst>
          </p:cNvPr>
          <p:cNvSpPr/>
          <p:nvPr/>
        </p:nvSpPr>
        <p:spPr>
          <a:xfrm>
            <a:off x="5923240" y="6761763"/>
            <a:ext cx="3804320" cy="39899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D78BDA47-F22C-FD65-498C-41DCC9E35E12}"/>
              </a:ext>
            </a:extLst>
          </p:cNvPr>
          <p:cNvSpPr/>
          <p:nvPr/>
        </p:nvSpPr>
        <p:spPr bwMode="gray">
          <a:xfrm>
            <a:off x="9500517" y="677999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schemeClr val="bg1"/>
                </a:solidFill>
                <a:effectLst/>
                <a:uLnTx/>
                <a:uFillTx/>
                <a:latin typeface="Calibri" panose="020F0502020204030204"/>
                <a:ea typeface="+mn-ea"/>
                <a:cs typeface="+mn-cs"/>
              </a:rPr>
              <a:t>3</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55378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149665" y="629124"/>
            <a:ext cx="11671443" cy="659082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schemeClr val="tx1"/>
              </a:solidFill>
              <a:latin typeface="Calibri" panose="020F0502020204030204"/>
            </a:endParaRPr>
          </a:p>
          <a:p>
            <a:pPr>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t>
            </a:r>
            <a:r>
              <a:rPr lang="en-US" b="1" noProof="0">
                <a:solidFill>
                  <a:schemeClr val="tx1"/>
                </a:solidFill>
                <a:latin typeface="Calibri" panose="020F0502020204030204"/>
              </a:rPr>
              <a:t>EMP.01</a:t>
            </a: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Demonstrate tracking of CIE by providing number and percentage of working age individuals (18-64) with CIE, and demonstrate completed tracking.</a:t>
            </a:r>
          </a:p>
          <a:p>
            <a:pPr>
              <a:defRPr/>
            </a:pPr>
            <a:endParaRPr lang="en-US" b="1" i="1" noProof="0">
              <a:solidFill>
                <a:schemeClr val="tx1"/>
              </a:solidFill>
              <a:latin typeface="Calibri" panose="020F0502020204030204"/>
            </a:endParaRPr>
          </a:p>
          <a:p>
            <a:pPr>
              <a:defRPr/>
            </a:pPr>
            <a:r>
              <a:rPr lang="en-US" b="1" i="1" noProof="0">
                <a:solidFill>
                  <a:schemeClr val="tx1"/>
                </a:solidFill>
                <a:latin typeface="Calibri" panose="020F0502020204030204"/>
              </a:rPr>
              <a:t>Question P-S-CE</a:t>
            </a:r>
            <a:r>
              <a:rPr lang="en-US" b="1" i="1">
                <a:solidFill>
                  <a:schemeClr val="tx1"/>
                </a:solidFill>
              </a:rPr>
              <a:t>(CE-Both, CE-M, CE-DD)</a:t>
            </a:r>
            <a:r>
              <a:rPr lang="en-US" b="1" i="1" noProof="0">
                <a:solidFill>
                  <a:schemeClr val="tx1"/>
                </a:solidFill>
                <a:latin typeface="Calibri" panose="020F0502020204030204"/>
              </a:rPr>
              <a:t>: </a:t>
            </a:r>
            <a:r>
              <a:rPr lang="en-US" noProof="0">
                <a:solidFill>
                  <a:schemeClr val="tx1"/>
                </a:solidFill>
                <a:latin typeface="Calibri" panose="020F0502020204030204"/>
              </a:rPr>
              <a:t>Report the number of working-age individuals (18-64) in your residential program </a:t>
            </a:r>
            <a:r>
              <a:rPr lang="en-US">
                <a:solidFill>
                  <a:schemeClr val="tx1"/>
                </a:solidFill>
                <a:latin typeface="Calibri" panose="020F0502020204030204"/>
              </a:rPr>
              <a:t>during</a:t>
            </a:r>
            <a:r>
              <a:rPr lang="en-US" noProof="0">
                <a:solidFill>
                  <a:schemeClr val="tx1"/>
                </a:solidFill>
                <a:latin typeface="Calibri" panose="020F0502020204030204"/>
              </a:rPr>
              <a:t> Calendar Year 2025.</a:t>
            </a:r>
            <a:endParaRPr lang="en-US" noProof="0">
              <a:solidFill>
                <a:schemeClr val="tx1"/>
              </a:solidFill>
              <a:latin typeface="Calibri" panose="020F0502020204030204"/>
              <a:ea typeface="Calibri"/>
              <a:cs typeface="Calibri"/>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lang="en-US">
              <a:solidFill>
                <a:schemeClr val="tx1"/>
              </a:solidFill>
              <a:latin typeface="Calibri" panose="020F0502020204030204"/>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i="1">
                <a:solidFill>
                  <a:schemeClr val="tx1"/>
                </a:solidFill>
              </a:rPr>
              <a:t>Question P-S-CE(CE-Both, CE-M, CE-DD): </a:t>
            </a:r>
            <a:r>
              <a:rPr lang="en-US">
                <a:solidFill>
                  <a:schemeClr val="tx1"/>
                </a:solidFill>
              </a:rPr>
              <a:t>Report the number of working-age individuals (18-64) your agency supported with CIE through waiver-funded residential services during Calendar Year 2025.</a:t>
            </a:r>
            <a:endParaRPr lang="en-US">
              <a:solidFill>
                <a:schemeClr val="tx1"/>
              </a:solidFill>
              <a:ea typeface="Calibri"/>
              <a:cs typeface="Calibri"/>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i="1">
                <a:solidFill>
                  <a:schemeClr val="tx1"/>
                </a:solidFill>
              </a:rPr>
              <a:t>Question P-S-CE(CE-Both, CE-M, CE-DD): </a:t>
            </a:r>
            <a:r>
              <a:rPr lang="en-US">
                <a:solidFill>
                  <a:schemeClr val="tx1"/>
                </a:solidFill>
              </a:rPr>
              <a:t>Upload documentation that demonstrates your agency’s process for tracking employment outcomes for individuals served throughout the year. Your response must include your agency’s process of communicating with Supports Coordinators when there are changes in an individual’s employment status throughout the year.</a:t>
            </a:r>
            <a:endParaRPr lang="en-US">
              <a:solidFill>
                <a:schemeClr val="tx1"/>
              </a:solidFill>
              <a:latin typeface="Calibri" panose="020F0502020204030204"/>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lang="en-US">
              <a:solidFill>
                <a:schemeClr val="tx1"/>
              </a:solidFill>
              <a:latin typeface="Calibri" panose="020F0502020204030204"/>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lang="en-US" b="1" i="1" strike="sngStrike">
              <a:solidFill>
                <a:schemeClr val="tx1"/>
              </a:solidFill>
            </a:endParaRPr>
          </a:p>
          <a:p>
            <a:pPr>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Employment</a:t>
            </a:r>
          </a:p>
        </p:txBody>
      </p:sp>
      <p:graphicFrame>
        <p:nvGraphicFramePr>
          <p:cNvPr id="2" name="Table 1">
            <a:extLst>
              <a:ext uri="{FF2B5EF4-FFF2-40B4-BE49-F238E27FC236}">
                <a16:creationId xmlns:a16="http://schemas.microsoft.com/office/drawing/2014/main" id="{611EA98D-BC2A-D78C-4A7D-51823EBA52DF}"/>
              </a:ext>
            </a:extLst>
          </p:cNvPr>
          <p:cNvGraphicFramePr>
            <a:graphicFrameLocks noGrp="1"/>
          </p:cNvGraphicFramePr>
          <p:nvPr>
            <p:extLst>
              <p:ext uri="{D42A27DB-BD31-4B8C-83A1-F6EECF244321}">
                <p14:modId xmlns:p14="http://schemas.microsoft.com/office/powerpoint/2010/main" val="291389008"/>
              </p:ext>
            </p:extLst>
          </p:nvPr>
        </p:nvGraphicFramePr>
        <p:xfrm>
          <a:off x="8308029" y="6084722"/>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2</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noProof="0">
                          <a:solidFill>
                            <a:schemeClr val="tx1"/>
                          </a:solidFill>
                        </a:rPr>
                        <a:t>Open Response (Short, numerical)</a:t>
                      </a:r>
                      <a:endParaRPr lang="en-US" sz="1200" noProof="0">
                        <a:solidFill>
                          <a:schemeClr val="tx1"/>
                        </a:solidFill>
                        <a:highlight>
                          <a:srgbClr val="00FFFF"/>
                        </a:highlight>
                      </a:endParaRPr>
                    </a:p>
                  </a:txBody>
                  <a:tcPr>
                    <a:solidFill>
                      <a:schemeClr val="bg1"/>
                    </a:solidFill>
                  </a:tcPr>
                </a:tc>
                <a:extLst>
                  <a:ext uri="{0D108BD9-81ED-4DB2-BD59-A6C34878D82A}">
                    <a16:rowId xmlns:a16="http://schemas.microsoft.com/office/drawing/2014/main" val="3391003843"/>
                  </a:ext>
                </a:extLst>
              </a:tr>
              <a:tr h="365760">
                <a:tc>
                  <a:txBody>
                    <a:bodyPr/>
                    <a:lstStyle/>
                    <a:p>
                      <a:r>
                        <a:rPr lang="en-US" sz="1200" noProof="0"/>
                        <a:t>7</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noProof="0"/>
                        <a:t>Data Upload</a:t>
                      </a:r>
                    </a:p>
                  </a:txBody>
                  <a:tcPr>
                    <a:solidFill>
                      <a:schemeClr val="bg1"/>
                    </a:solidFill>
                  </a:tcPr>
                </a:tc>
                <a:extLst>
                  <a:ext uri="{0D108BD9-81ED-4DB2-BD59-A6C34878D82A}">
                    <a16:rowId xmlns:a16="http://schemas.microsoft.com/office/drawing/2014/main" val="330025428"/>
                  </a:ext>
                </a:extLst>
              </a:tr>
            </a:tbl>
          </a:graphicData>
        </a:graphic>
      </p:graphicFrame>
      <p:sp>
        <p:nvSpPr>
          <p:cNvPr id="3" name="Rectangle 2">
            <a:extLst>
              <a:ext uri="{FF2B5EF4-FFF2-40B4-BE49-F238E27FC236}">
                <a16:creationId xmlns:a16="http://schemas.microsoft.com/office/drawing/2014/main" id="{59FC7E62-8807-5008-052F-F0C874869964}"/>
              </a:ext>
            </a:extLst>
          </p:cNvPr>
          <p:cNvSpPr/>
          <p:nvPr/>
        </p:nvSpPr>
        <p:spPr>
          <a:xfrm>
            <a:off x="241578" y="3029657"/>
            <a:ext cx="5042692" cy="36933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B3582D23-8B93-C6B1-EE37-AED53DCA85DE}"/>
              </a:ext>
            </a:extLst>
          </p:cNvPr>
          <p:cNvSpPr/>
          <p:nvPr/>
        </p:nvSpPr>
        <p:spPr bwMode="gray">
          <a:xfrm>
            <a:off x="5100984" y="302965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2</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EE8F9DC-5033-6282-0398-FD0B1FF1F376}"/>
              </a:ext>
            </a:extLst>
          </p:cNvPr>
          <p:cNvSpPr/>
          <p:nvPr/>
        </p:nvSpPr>
        <p:spPr>
          <a:xfrm>
            <a:off x="241576" y="6246455"/>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8" name="Rectangle: Rounded Corners 7">
            <a:extLst>
              <a:ext uri="{FF2B5EF4-FFF2-40B4-BE49-F238E27FC236}">
                <a16:creationId xmlns:a16="http://schemas.microsoft.com/office/drawing/2014/main" id="{4B85B0CC-5D8F-C3EC-44D3-341C24DF938A}"/>
              </a:ext>
            </a:extLst>
          </p:cNvPr>
          <p:cNvSpPr/>
          <p:nvPr/>
        </p:nvSpPr>
        <p:spPr bwMode="gray">
          <a:xfrm>
            <a:off x="6965816" y="640297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7</a:t>
            </a:r>
          </a:p>
        </p:txBody>
      </p:sp>
      <p:sp>
        <p:nvSpPr>
          <p:cNvPr id="4" name="Rectangle 3">
            <a:extLst>
              <a:ext uri="{FF2B5EF4-FFF2-40B4-BE49-F238E27FC236}">
                <a16:creationId xmlns:a16="http://schemas.microsoft.com/office/drawing/2014/main" id="{1A5C3869-CCF2-4F99-D43E-6CA93DAC6A12}"/>
              </a:ext>
            </a:extLst>
          </p:cNvPr>
          <p:cNvSpPr/>
          <p:nvPr/>
        </p:nvSpPr>
        <p:spPr>
          <a:xfrm>
            <a:off x="239973" y="4346717"/>
            <a:ext cx="5042692" cy="36933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3926136C-2301-3E01-9360-2ED722A46391}"/>
              </a:ext>
            </a:extLst>
          </p:cNvPr>
          <p:cNvSpPr/>
          <p:nvPr/>
        </p:nvSpPr>
        <p:spPr bwMode="gray">
          <a:xfrm>
            <a:off x="5099379" y="434671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2</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07829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E43A6-39E1-DC2C-2A75-70B24196EA07}"/>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B82E2EB-AB54-6096-30CE-BD320123DBDE}"/>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FD549938-26FD-C2B4-6EBE-DA73D55EF1D7}"/>
              </a:ext>
            </a:extLst>
          </p:cNvPr>
          <p:cNvSpPr/>
          <p:nvPr/>
        </p:nvSpPr>
        <p:spPr>
          <a:xfrm>
            <a:off x="260278" y="739737"/>
            <a:ext cx="11671443" cy="59786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QI.01.</a:t>
            </a:r>
            <a:r>
              <a:rPr lang="en-US" b="1">
                <a:solidFill>
                  <a:schemeClr val="tx1"/>
                </a:solidFill>
                <a:latin typeface="Calibri" panose="020F0502020204030204"/>
              </a:rPr>
              <a:t>1</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Describe how you use HRST data to inform wellness activities/programs for your residential population.</a:t>
            </a:r>
            <a:endParaRPr lang="en-US" noProof="0">
              <a:solidFill>
                <a:schemeClr val="tx1"/>
              </a:solidFill>
              <a:highlight>
                <a:srgbClr val="FFFF00"/>
              </a:highlight>
              <a:latin typeface="Calibri" panose="020F0502020204030204"/>
            </a:endParaRPr>
          </a:p>
          <a:p>
            <a:pPr lvl="0">
              <a:defRPr/>
            </a:pPr>
            <a:endParaRPr lang="en-US" noProof="0">
              <a:solidFill>
                <a:schemeClr val="tx1"/>
              </a:solidFill>
              <a:latin typeface="Calibri" panose="020F0502020204030204"/>
            </a:endParaRPr>
          </a:p>
          <a:p>
            <a:pPr>
              <a:defRPr/>
            </a:pPr>
            <a:r>
              <a:rPr lang="en-US" b="1" i="1">
                <a:solidFill>
                  <a:schemeClr val="tx1"/>
                </a:solidFill>
              </a:rPr>
              <a:t>Question P: </a:t>
            </a:r>
            <a:r>
              <a:rPr lang="en-US">
                <a:solidFill>
                  <a:schemeClr val="tx1"/>
                </a:solidFill>
              </a:rPr>
              <a:t>How does your agency use HRST data to develop and determine wellness activities for individuals? List specific  examples of the HRST data used and explain how your agency decides which activities to implement based on the HRST data. </a:t>
            </a: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r>
              <a:rPr lang="en-US" b="1" i="1">
                <a:solidFill>
                  <a:schemeClr val="tx1"/>
                </a:solidFill>
              </a:rPr>
              <a:t>Question P: </a:t>
            </a:r>
            <a:r>
              <a:rPr lang="en-US">
                <a:solidFill>
                  <a:schemeClr val="tx1"/>
                </a:solidFill>
              </a:rPr>
              <a:t>How do these wellness activities promote individual inclusion (belonging to a local gym, taking healthy cooking classes with non-disabled peers, participation in activities with non-disabled peers, etc.). </a:t>
            </a: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lvl="0">
              <a:defRPr/>
            </a:pPr>
            <a:endParaRPr lang="en-US" strike="sngStrike" noProof="0">
              <a:solidFill>
                <a:schemeClr val="tx1"/>
              </a:solidFill>
              <a:latin typeface="Calibri" panose="020F0502020204030204"/>
            </a:endParaRPr>
          </a:p>
        </p:txBody>
      </p:sp>
      <p:sp>
        <p:nvSpPr>
          <p:cNvPr id="9" name="Rectangle 8">
            <a:extLst>
              <a:ext uri="{FF2B5EF4-FFF2-40B4-BE49-F238E27FC236}">
                <a16:creationId xmlns:a16="http://schemas.microsoft.com/office/drawing/2014/main" id="{346FA5AF-7F1D-3E67-EF01-0746E13BD820}"/>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Quality Improvement</a:t>
            </a:r>
          </a:p>
        </p:txBody>
      </p:sp>
      <p:graphicFrame>
        <p:nvGraphicFramePr>
          <p:cNvPr id="12" name="Table 11">
            <a:extLst>
              <a:ext uri="{FF2B5EF4-FFF2-40B4-BE49-F238E27FC236}">
                <a16:creationId xmlns:a16="http://schemas.microsoft.com/office/drawing/2014/main" id="{1E0AD634-9764-CD04-9C6D-6D8DF622662D}"/>
              </a:ext>
            </a:extLst>
          </p:cNvPr>
          <p:cNvGraphicFramePr>
            <a:graphicFrameLocks noGrp="1"/>
          </p:cNvGraphicFramePr>
          <p:nvPr>
            <p:extLst>
              <p:ext uri="{D42A27DB-BD31-4B8C-83A1-F6EECF244321}">
                <p14:modId xmlns:p14="http://schemas.microsoft.com/office/powerpoint/2010/main" val="1253690542"/>
              </p:ext>
            </p:extLst>
          </p:nvPr>
        </p:nvGraphicFramePr>
        <p:xfrm>
          <a:off x="8248488" y="5820179"/>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972388208"/>
                  </a:ext>
                </a:extLst>
              </a:tr>
            </a:tbl>
          </a:graphicData>
        </a:graphic>
      </p:graphicFrame>
      <p:sp>
        <p:nvSpPr>
          <p:cNvPr id="8" name="Rectangle 7">
            <a:extLst>
              <a:ext uri="{FF2B5EF4-FFF2-40B4-BE49-F238E27FC236}">
                <a16:creationId xmlns:a16="http://schemas.microsoft.com/office/drawing/2014/main" id="{4249AAFE-58A4-1AEB-452C-5354ED91A5AE}"/>
              </a:ext>
            </a:extLst>
          </p:cNvPr>
          <p:cNvSpPr/>
          <p:nvPr/>
        </p:nvSpPr>
        <p:spPr>
          <a:xfrm>
            <a:off x="349320" y="3051924"/>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77612B09-755C-F85B-BE55-22E58465857B}"/>
              </a:ext>
            </a:extLst>
          </p:cNvPr>
          <p:cNvSpPr/>
          <p:nvPr/>
        </p:nvSpPr>
        <p:spPr bwMode="gray">
          <a:xfrm>
            <a:off x="7604802" y="317565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7BFBA83F-765E-B8B1-BA15-1E779E28F351}"/>
              </a:ext>
            </a:extLst>
          </p:cNvPr>
          <p:cNvSpPr/>
          <p:nvPr/>
        </p:nvSpPr>
        <p:spPr>
          <a:xfrm>
            <a:off x="349320" y="4508419"/>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7AF5BC7B-C85E-A693-BE36-8BC219E1F293}"/>
              </a:ext>
            </a:extLst>
          </p:cNvPr>
          <p:cNvSpPr/>
          <p:nvPr/>
        </p:nvSpPr>
        <p:spPr bwMode="gray">
          <a:xfrm>
            <a:off x="7604802" y="463214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4</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31491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6"/>
            <a:ext cx="11671443" cy="872972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a:solidFill>
                  <a:prstClr val="black"/>
                </a:solidFill>
              </a:rPr>
              <a:t>Measure </a:t>
            </a:r>
            <a:r>
              <a:rPr lang="en-US" b="1">
                <a:solidFill>
                  <a:schemeClr val="tx1"/>
                </a:solidFill>
              </a:rPr>
              <a:t>QI.01.2</a:t>
            </a:r>
            <a:r>
              <a:rPr lang="en-US">
                <a:solidFill>
                  <a:schemeClr val="tx1"/>
                </a:solidFill>
              </a:rPr>
              <a:t>: Demonstrate use of a Plan-Do-Check-Act cycle in using HRS data to drive wellness activities/programs within your agency:</a:t>
            </a:r>
            <a:endParaRPr lang="en-US">
              <a:solidFill>
                <a:schemeClr val="tx1"/>
              </a:solidFill>
              <a:ea typeface="Calibri"/>
              <a:cs typeface="Calibri"/>
            </a:endParaRPr>
          </a:p>
          <a:p>
            <a:pPr marL="285750" lvl="0" indent="-285750">
              <a:buFont typeface="Arial" panose="020B0604020202020204" pitchFamily="34" charset="0"/>
              <a:buChar char="•"/>
              <a:defRPr/>
            </a:pPr>
            <a:r>
              <a:rPr lang="en-US">
                <a:solidFill>
                  <a:schemeClr val="tx1"/>
                </a:solidFill>
              </a:rPr>
              <a:t>PLAN: Use HRS data to determine what wellness activities/program(s) to implement</a:t>
            </a:r>
            <a:endParaRPr lang="en-US">
              <a:solidFill>
                <a:schemeClr val="tx1"/>
              </a:solidFill>
              <a:ea typeface="Calibri"/>
              <a:cs typeface="Calibri"/>
            </a:endParaRPr>
          </a:p>
          <a:p>
            <a:pPr marL="285750" lvl="0" indent="-285750">
              <a:buFont typeface="Arial" panose="020B0604020202020204" pitchFamily="34" charset="0"/>
              <a:buChar char="•"/>
              <a:defRPr/>
            </a:pPr>
            <a:r>
              <a:rPr lang="en-US">
                <a:solidFill>
                  <a:schemeClr val="tx1"/>
                </a:solidFill>
              </a:rPr>
              <a:t>DO: Demonstrate implementation of wellness activities/programs</a:t>
            </a:r>
            <a:endParaRPr lang="en-US">
              <a:solidFill>
                <a:schemeClr val="tx1"/>
              </a:solidFill>
              <a:ea typeface="Calibri"/>
              <a:cs typeface="Calibri"/>
            </a:endParaRPr>
          </a:p>
          <a:p>
            <a:pPr marL="285750" lvl="0" indent="-285750">
              <a:buFont typeface="Arial" panose="020B0604020202020204" pitchFamily="34" charset="0"/>
              <a:buChar char="•"/>
              <a:defRPr/>
            </a:pPr>
            <a:r>
              <a:rPr lang="en-US">
                <a:solidFill>
                  <a:schemeClr val="tx1"/>
                </a:solidFill>
              </a:rPr>
              <a:t>CHECK: Monitor progress of activities/programs using data from HRS and/or other sources, as needed</a:t>
            </a:r>
            <a:endParaRPr lang="en-US">
              <a:solidFill>
                <a:schemeClr val="tx1"/>
              </a:solidFill>
              <a:ea typeface="Calibri"/>
              <a:cs typeface="Calibri"/>
            </a:endParaRPr>
          </a:p>
          <a:p>
            <a:pPr marL="285750" lvl="0" indent="-285750">
              <a:buFont typeface="Arial" panose="020B0604020202020204" pitchFamily="34" charset="0"/>
              <a:buChar char="•"/>
              <a:defRPr/>
            </a:pPr>
            <a:r>
              <a:rPr lang="en-US">
                <a:solidFill>
                  <a:schemeClr val="tx1"/>
                </a:solidFill>
              </a:rPr>
              <a:t>ACT: Modify activities/programs based on monitoring data OR describe plan to modify</a:t>
            </a:r>
            <a:endParaRPr lang="en-US">
              <a:solidFill>
                <a:schemeClr val="tx1"/>
              </a:solidFill>
              <a:ea typeface="Calibri"/>
              <a:cs typeface="Calibri"/>
            </a:endParaRPr>
          </a:p>
          <a:p>
            <a:pPr>
              <a:defRPr/>
            </a:pPr>
            <a:endParaRPr lang="en-US" b="1" i="1">
              <a:solidFill>
                <a:schemeClr val="tx1"/>
              </a:solidFill>
            </a:endParaRPr>
          </a:p>
          <a:p>
            <a:pPr>
              <a:defRPr/>
            </a:pPr>
            <a:r>
              <a:rPr lang="en-US" b="1" i="1">
                <a:solidFill>
                  <a:schemeClr val="tx1"/>
                </a:solidFill>
              </a:rPr>
              <a:t>Question S-CE(CE-Both, CE-M, CE-DD): </a:t>
            </a:r>
            <a:r>
              <a:rPr lang="en-US">
                <a:solidFill>
                  <a:schemeClr val="tx1"/>
                </a:solidFill>
                <a:highlight>
                  <a:srgbClr val="FFFFFF"/>
                </a:highlight>
                <a:ea typeface="+mn-lt"/>
                <a:cs typeface="+mn-lt"/>
              </a:rPr>
              <a:t>PLAN: Describe how your agency uses HRST data to determine what wellness activities/programs to implement.</a:t>
            </a:r>
            <a:endParaRPr lang="en-US">
              <a:solidFill>
                <a:schemeClr val="tx1"/>
              </a:solidFill>
              <a:latin typeface="Calibri"/>
              <a:ea typeface="Calibri"/>
              <a:cs typeface="Calibri"/>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r>
              <a:rPr lang="en-US" b="1" i="1">
                <a:solidFill>
                  <a:schemeClr val="tx1"/>
                </a:solidFill>
              </a:rPr>
              <a:t>Question S-CE(CE-Both, CE-M, CE-DD): </a:t>
            </a:r>
            <a:r>
              <a:rPr lang="en-US">
                <a:solidFill>
                  <a:schemeClr val="tx1"/>
                </a:solidFill>
              </a:rPr>
              <a:t>DO: </a:t>
            </a:r>
            <a:r>
              <a:rPr lang="en-US">
                <a:solidFill>
                  <a:schemeClr val="tx1"/>
                </a:solidFill>
                <a:highlight>
                  <a:srgbClr val="FFFFFF"/>
                </a:highlight>
                <a:ea typeface="+mn-lt"/>
                <a:cs typeface="+mn-lt"/>
              </a:rPr>
              <a:t>Describe how your agency has implemented wellness activities/programs.</a:t>
            </a:r>
            <a:endParaRPr lang="en-US">
              <a:solidFill>
                <a:schemeClr val="tx1"/>
              </a:solidFill>
              <a:ea typeface="Calibri"/>
              <a:cs typeface="Calibri"/>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r>
              <a:rPr lang="en-US" b="1" i="1">
                <a:solidFill>
                  <a:schemeClr val="tx1"/>
                </a:solidFill>
              </a:rPr>
              <a:t>Question S-CE(CE-Both, CE-M, CE-DD): </a:t>
            </a:r>
            <a:r>
              <a:rPr lang="en-US">
                <a:solidFill>
                  <a:schemeClr val="tx1"/>
                </a:solidFill>
              </a:rPr>
              <a:t>CHECK: </a:t>
            </a:r>
            <a:r>
              <a:rPr lang="en-US">
                <a:solidFill>
                  <a:schemeClr val="tx1"/>
                </a:solidFill>
                <a:highlight>
                  <a:srgbClr val="FFFFFF"/>
                </a:highlight>
                <a:ea typeface="+mn-lt"/>
                <a:cs typeface="+mn-lt"/>
              </a:rPr>
              <a:t>Describe how your agency monitors wellness activities/programs.</a:t>
            </a:r>
          </a:p>
          <a:p>
            <a:pPr>
              <a:defRPr/>
            </a:pPr>
            <a:endParaRPr lang="en-US">
              <a:solidFill>
                <a:schemeClr val="tx1"/>
              </a:solidFill>
              <a:highlight>
                <a:srgbClr val="FFFFFF"/>
              </a:highlight>
              <a:latin typeface="Calibri" panose="020F0502020204030204"/>
              <a:ea typeface="Calibri"/>
              <a:cs typeface="Calibri"/>
            </a:endParaRPr>
          </a:p>
          <a:p>
            <a:pPr>
              <a:defRPr/>
            </a:pPr>
            <a:endParaRPr lang="en-US">
              <a:solidFill>
                <a:schemeClr val="tx1"/>
              </a:solidFill>
              <a:highlight>
                <a:srgbClr val="FFFFFF"/>
              </a:highlight>
              <a:latin typeface="Calibri" panose="020F0502020204030204"/>
              <a:ea typeface="Calibri"/>
              <a:cs typeface="Calibri"/>
            </a:endParaRPr>
          </a:p>
          <a:p>
            <a:pPr>
              <a:defRPr/>
            </a:pPr>
            <a:endParaRPr lang="en-US">
              <a:solidFill>
                <a:schemeClr val="tx1"/>
              </a:solidFill>
              <a:highlight>
                <a:srgbClr val="FFFFFF"/>
              </a:highlight>
              <a:latin typeface="Calibri" panose="020F0502020204030204"/>
              <a:ea typeface="Calibri"/>
              <a:cs typeface="Calibri"/>
            </a:endParaRPr>
          </a:p>
          <a:p>
            <a:pPr>
              <a:defRPr/>
            </a:pPr>
            <a:endParaRPr lang="en-US" b="1" i="1">
              <a:solidFill>
                <a:schemeClr val="tx1"/>
              </a:solidFill>
              <a:highlight>
                <a:srgbClr val="FFFFFF"/>
              </a:highlight>
            </a:endParaRPr>
          </a:p>
          <a:p>
            <a:pPr>
              <a:defRPr/>
            </a:pPr>
            <a:r>
              <a:rPr lang="en-US" b="1" i="1">
                <a:solidFill>
                  <a:schemeClr val="tx1"/>
                </a:solidFill>
                <a:highlight>
                  <a:srgbClr val="FFFFFF"/>
                </a:highlight>
              </a:rPr>
              <a:t>Question S-CE(CE-Both, CE-M, CE-DD): </a:t>
            </a:r>
            <a:r>
              <a:rPr lang="en-US">
                <a:solidFill>
                  <a:schemeClr val="tx1"/>
                </a:solidFill>
                <a:highlight>
                  <a:srgbClr val="FFFFFF"/>
                </a:highlight>
                <a:latin typeface="Calibri" panose="020F0502020204030204"/>
                <a:ea typeface="Calibri"/>
                <a:cs typeface="Calibri"/>
              </a:rPr>
              <a:t>ACT: Describe how your agency has modified wellness activities/programs based on monitoring data gathered in the ‘CHECK’ portion of this cycle. If activity/program modification is still in the planning stage, describe the planned modifications.</a:t>
            </a:r>
            <a:endParaRPr lang="en-US">
              <a:solidFill>
                <a:schemeClr val="tx1"/>
              </a:solidFill>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Quality Improvement</a:t>
            </a:r>
          </a:p>
        </p:txBody>
      </p:sp>
      <p:graphicFrame>
        <p:nvGraphicFramePr>
          <p:cNvPr id="12" name="Table 11">
            <a:extLst>
              <a:ext uri="{FF2B5EF4-FFF2-40B4-BE49-F238E27FC236}">
                <a16:creationId xmlns:a16="http://schemas.microsoft.com/office/drawing/2014/main" id="{45C233AA-F3AA-FE9E-2852-4F2BC75C238A}"/>
              </a:ext>
            </a:extLst>
          </p:cNvPr>
          <p:cNvGraphicFramePr>
            <a:graphicFrameLocks noGrp="1"/>
          </p:cNvGraphicFramePr>
          <p:nvPr>
            <p:extLst>
              <p:ext uri="{D42A27DB-BD31-4B8C-83A1-F6EECF244321}">
                <p14:modId xmlns:p14="http://schemas.microsoft.com/office/powerpoint/2010/main" val="4128920188"/>
              </p:ext>
            </p:extLst>
          </p:nvPr>
        </p:nvGraphicFramePr>
        <p:xfrm>
          <a:off x="8206635" y="8661199"/>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972388208"/>
                  </a:ext>
                </a:extLst>
              </a:tr>
            </a:tbl>
          </a:graphicData>
        </a:graphic>
      </p:graphicFrame>
      <p:sp>
        <p:nvSpPr>
          <p:cNvPr id="2" name="Rectangle 1">
            <a:extLst>
              <a:ext uri="{FF2B5EF4-FFF2-40B4-BE49-F238E27FC236}">
                <a16:creationId xmlns:a16="http://schemas.microsoft.com/office/drawing/2014/main" id="{557650CF-A047-4D7A-4EE9-947228C5B8CA}"/>
              </a:ext>
            </a:extLst>
          </p:cNvPr>
          <p:cNvSpPr/>
          <p:nvPr/>
        </p:nvSpPr>
        <p:spPr>
          <a:xfrm>
            <a:off x="514077" y="3898077"/>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3C63F090-0F08-5038-B6CF-CECD3269BA82}"/>
              </a:ext>
            </a:extLst>
          </p:cNvPr>
          <p:cNvSpPr/>
          <p:nvPr/>
        </p:nvSpPr>
        <p:spPr bwMode="gray">
          <a:xfrm>
            <a:off x="7769559" y="402180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4</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263857B4-C9D5-587F-D15D-243615A62045}"/>
              </a:ext>
            </a:extLst>
          </p:cNvPr>
          <p:cNvSpPr/>
          <p:nvPr/>
        </p:nvSpPr>
        <p:spPr>
          <a:xfrm>
            <a:off x="514077" y="6167155"/>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Rounded Corners 16">
            <a:extLst>
              <a:ext uri="{FF2B5EF4-FFF2-40B4-BE49-F238E27FC236}">
                <a16:creationId xmlns:a16="http://schemas.microsoft.com/office/drawing/2014/main" id="{7F4AFE07-FF9B-62B9-B7A1-43A79E7DB832}"/>
              </a:ext>
            </a:extLst>
          </p:cNvPr>
          <p:cNvSpPr/>
          <p:nvPr/>
        </p:nvSpPr>
        <p:spPr bwMode="gray">
          <a:xfrm>
            <a:off x="7769559" y="629088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4</a:t>
            </a:r>
            <a:endParaRPr lang="en-US" sz="1600" b="1" i="0" u="none" strike="noStrike" kern="1200" cap="none" spc="0" normalizeH="0" baseline="0" noProof="0">
              <a:ln>
                <a:noFill/>
              </a:ln>
              <a:solidFill>
                <a:schemeClr val="bg1"/>
              </a:solidFill>
              <a:effectLst/>
              <a:uLnTx/>
              <a:uFillTx/>
              <a:latin typeface="Calibri" panose="020F0502020204030204"/>
              <a:ea typeface="Calibri"/>
              <a:cs typeface="Calibri"/>
            </a:endParaRPr>
          </a:p>
        </p:txBody>
      </p:sp>
      <p:sp>
        <p:nvSpPr>
          <p:cNvPr id="18" name="Rectangle 17">
            <a:extLst>
              <a:ext uri="{FF2B5EF4-FFF2-40B4-BE49-F238E27FC236}">
                <a16:creationId xmlns:a16="http://schemas.microsoft.com/office/drawing/2014/main" id="{9522F906-6E89-B146-CEA0-E8CEE0F9B9BA}"/>
              </a:ext>
            </a:extLst>
          </p:cNvPr>
          <p:cNvSpPr/>
          <p:nvPr/>
        </p:nvSpPr>
        <p:spPr>
          <a:xfrm>
            <a:off x="493482" y="7846844"/>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Rounded Corners 18">
            <a:extLst>
              <a:ext uri="{FF2B5EF4-FFF2-40B4-BE49-F238E27FC236}">
                <a16:creationId xmlns:a16="http://schemas.microsoft.com/office/drawing/2014/main" id="{8948D73E-A33F-702E-7631-EAC4309A072F}"/>
              </a:ext>
            </a:extLst>
          </p:cNvPr>
          <p:cNvSpPr/>
          <p:nvPr/>
        </p:nvSpPr>
        <p:spPr bwMode="gray">
          <a:xfrm>
            <a:off x="7748964" y="797057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4</a:t>
            </a:r>
            <a:endParaRPr lang="en-US" sz="1600" b="1" i="0" u="none" strike="noStrike" kern="1200" cap="none" spc="0" normalizeH="0" baseline="0" noProof="0">
              <a:ln>
                <a:noFill/>
              </a:ln>
              <a:solidFill>
                <a:schemeClr val="bg1"/>
              </a:solidFill>
              <a:effectLst/>
              <a:uLnTx/>
              <a:uFillTx/>
              <a:latin typeface="Calibri" panose="020F0502020204030204"/>
              <a:ea typeface="Calibri"/>
              <a:cs typeface="Calibri"/>
            </a:endParaRPr>
          </a:p>
        </p:txBody>
      </p:sp>
      <p:sp>
        <p:nvSpPr>
          <p:cNvPr id="4" name="Rectangle 3">
            <a:extLst>
              <a:ext uri="{FF2B5EF4-FFF2-40B4-BE49-F238E27FC236}">
                <a16:creationId xmlns:a16="http://schemas.microsoft.com/office/drawing/2014/main" id="{D15D32CA-44B9-0D8E-0462-A44CCF3EAB7D}"/>
              </a:ext>
            </a:extLst>
          </p:cNvPr>
          <p:cNvSpPr/>
          <p:nvPr/>
        </p:nvSpPr>
        <p:spPr>
          <a:xfrm>
            <a:off x="514077" y="5030780"/>
            <a:ext cx="7608641" cy="61679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516D6F6B-0E2C-B3A8-23F7-813963DB03A7}"/>
              </a:ext>
            </a:extLst>
          </p:cNvPr>
          <p:cNvSpPr/>
          <p:nvPr/>
        </p:nvSpPr>
        <p:spPr bwMode="gray">
          <a:xfrm>
            <a:off x="7769559" y="515450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schemeClr val="bg1"/>
                </a:solidFill>
                <a:latin typeface="Calibri" panose="020F0502020204030204"/>
              </a:rPr>
              <a:t>4</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54256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8DC4F-341F-368E-E4B9-3CCBE314F58C}"/>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9D1A16A6-8FE6-4AED-B336-C101D049FF6D}"/>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E0403130-09A9-2259-F452-42DF2088C268}"/>
              </a:ext>
            </a:extLst>
          </p:cNvPr>
          <p:cNvSpPr/>
          <p:nvPr/>
        </p:nvSpPr>
        <p:spPr>
          <a:xfrm>
            <a:off x="260278" y="739737"/>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QI.01.5</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Demonstrate use of HRS data and considerations to improve individual health/outcomes as of January 1, 2026.</a:t>
            </a:r>
          </a:p>
          <a:p>
            <a:pPr lvl="0">
              <a:defRPr/>
            </a:pPr>
            <a:endParaRPr lang="en-US" b="1" i="1">
              <a:solidFill>
                <a:schemeClr val="tx1"/>
              </a:solidFill>
            </a:endParaRPr>
          </a:p>
          <a:p>
            <a:pPr>
              <a:defRPr/>
            </a:pPr>
            <a:r>
              <a:rPr lang="en-US" b="1" i="1">
                <a:solidFill>
                  <a:schemeClr val="tx1"/>
                </a:solidFill>
              </a:rPr>
              <a:t>Question S-CE(CE-Both, CE-M, CE-DD): </a:t>
            </a:r>
            <a:r>
              <a:rPr lang="en-US">
                <a:solidFill>
                  <a:schemeClr val="tx1"/>
                </a:solidFill>
              </a:rPr>
              <a:t>Demonstrate how your agency uses HRS data and considerations to improve health outcomes at the individual level. </a:t>
            </a: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r>
              <a:rPr lang="en-US" b="1" i="1">
                <a:solidFill>
                  <a:schemeClr val="tx1"/>
                </a:solidFill>
              </a:rPr>
              <a:t>Question S-CE(CE-Both, CE-M, CE-DD): </a:t>
            </a:r>
            <a:r>
              <a:rPr lang="en-US">
                <a:solidFill>
                  <a:schemeClr val="tx1"/>
                </a:solidFill>
              </a:rPr>
              <a:t>Which specific data types does your agency use, and how are they used to improve individual outcomes?</a:t>
            </a: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64E333E1-C587-E63E-87CB-CEFFE19AC332}"/>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Quality Improvement</a:t>
            </a:r>
          </a:p>
        </p:txBody>
      </p:sp>
      <p:graphicFrame>
        <p:nvGraphicFramePr>
          <p:cNvPr id="12" name="Table 11">
            <a:extLst>
              <a:ext uri="{FF2B5EF4-FFF2-40B4-BE49-F238E27FC236}">
                <a16:creationId xmlns:a16="http://schemas.microsoft.com/office/drawing/2014/main" id="{B340C45A-4043-5BBF-B0A9-FB69AC130E24}"/>
              </a:ext>
            </a:extLst>
          </p:cNvPr>
          <p:cNvGraphicFramePr>
            <a:graphicFrameLocks noGrp="1"/>
          </p:cNvGraphicFramePr>
          <p:nvPr>
            <p:extLst>
              <p:ext uri="{D42A27DB-BD31-4B8C-83A1-F6EECF244321}">
                <p14:modId xmlns:p14="http://schemas.microsoft.com/office/powerpoint/2010/main" val="1447069634"/>
              </p:ext>
            </p:extLst>
          </p:nvPr>
        </p:nvGraphicFramePr>
        <p:xfrm>
          <a:off x="8372684" y="579822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972388208"/>
                  </a:ext>
                </a:extLst>
              </a:tr>
            </a:tbl>
          </a:graphicData>
        </a:graphic>
      </p:graphicFrame>
      <p:sp>
        <p:nvSpPr>
          <p:cNvPr id="8" name="Rectangle 7">
            <a:extLst>
              <a:ext uri="{FF2B5EF4-FFF2-40B4-BE49-F238E27FC236}">
                <a16:creationId xmlns:a16="http://schemas.microsoft.com/office/drawing/2014/main" id="{34330E08-19CF-554A-CE67-BA930B672362}"/>
              </a:ext>
            </a:extLst>
          </p:cNvPr>
          <p:cNvSpPr/>
          <p:nvPr/>
        </p:nvSpPr>
        <p:spPr>
          <a:xfrm>
            <a:off x="349321" y="2919121"/>
            <a:ext cx="7608641" cy="10516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2BF8DB0A-ABD3-EC1D-0DAD-8E25F805C260}"/>
              </a:ext>
            </a:extLst>
          </p:cNvPr>
          <p:cNvSpPr/>
          <p:nvPr/>
        </p:nvSpPr>
        <p:spPr bwMode="gray">
          <a:xfrm>
            <a:off x="7604804" y="324433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FE1FE18A-48D6-77C6-15BF-9AD499D03A86}"/>
              </a:ext>
            </a:extLst>
          </p:cNvPr>
          <p:cNvSpPr/>
          <p:nvPr/>
        </p:nvSpPr>
        <p:spPr>
          <a:xfrm>
            <a:off x="349321" y="5046403"/>
            <a:ext cx="7608641" cy="10516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36E1718D-D6AE-D84B-630C-F2464A2B19F0}"/>
              </a:ext>
            </a:extLst>
          </p:cNvPr>
          <p:cNvSpPr/>
          <p:nvPr/>
        </p:nvSpPr>
        <p:spPr bwMode="gray">
          <a:xfrm>
            <a:off x="7604804" y="537161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625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529D7-8495-C1E5-0E9E-E724D008E43F}"/>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AFBDC96-8B6B-F6DE-1F74-4C2F0A91D76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B0466A1B-0436-CF83-3BD1-1376706E7C43}"/>
              </a:ext>
            </a:extLst>
          </p:cNvPr>
          <p:cNvSpPr/>
          <p:nvPr/>
        </p:nvSpPr>
        <p:spPr>
          <a:xfrm>
            <a:off x="260278" y="739736"/>
            <a:ext cx="11671443" cy="1309176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endParaRPr lang="en-US" b="1" noProof="0">
              <a:solidFill>
                <a:schemeClr val="tx1"/>
              </a:solidFill>
            </a:endParaRPr>
          </a:p>
          <a:p>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AC.01.2:</a:t>
            </a:r>
            <a:r>
              <a:rPr lang="en-US" b="1" noProof="0">
                <a:solidFill>
                  <a:schemeClr val="tx1"/>
                </a:solidFill>
                <a:latin typeface="Calibri" panose="020F0502020204030204"/>
              </a:rPr>
              <a:t> </a:t>
            </a:r>
            <a:r>
              <a:rPr lang="en-US" noProof="0">
                <a:solidFill>
                  <a:schemeClr val="tx1"/>
                </a:solidFill>
                <a:latin typeface="Calibri" panose="020F0502020204030204" pitchFamily="34" charset="0"/>
              </a:rPr>
              <a:t>Report the following data for Calendar Year 2025:</a:t>
            </a:r>
          </a:p>
          <a:p>
            <a:r>
              <a:rPr lang="en-US" noProof="0">
                <a:solidFill>
                  <a:schemeClr val="tx1"/>
                </a:solidFill>
                <a:latin typeface="Calibri" panose="020F0502020204030204" pitchFamily="34" charset="0"/>
              </a:rPr>
              <a:t>a. All individual referrals for residential services by type and determination of acceptance or rejection.  </a:t>
            </a:r>
          </a:p>
          <a:p>
            <a:r>
              <a:rPr lang="en-US" noProof="0">
                <a:solidFill>
                  <a:schemeClr val="tx1"/>
                </a:solidFill>
                <a:latin typeface="Calibri" panose="020F0502020204030204" pitchFamily="34" charset="0"/>
              </a:rPr>
              <a:t>b. Time to service initiation from date of referral acceptance to date of service start by residential service type. </a:t>
            </a:r>
          </a:p>
          <a:p>
            <a:r>
              <a:rPr lang="en-US" noProof="0">
                <a:solidFill>
                  <a:schemeClr val="tx1"/>
                </a:solidFill>
                <a:latin typeface="Calibri" panose="020F0502020204030204" pitchFamily="34" charset="0"/>
              </a:rPr>
              <a:t>c. Number of referrals denied and reason (age, gender, clinical needs, location/geography, vacancy status workforce). </a:t>
            </a:r>
          </a:p>
          <a:p>
            <a:r>
              <a:rPr lang="en-US" noProof="0">
                <a:solidFill>
                  <a:schemeClr val="tx1"/>
                </a:solidFill>
                <a:latin typeface="Calibri" panose="020F0502020204030204" pitchFamily="34" charset="0"/>
              </a:rPr>
              <a:t>d. Number of provider-initiated discharges, setting to which individual was discharged, and reason for discharge(s).</a:t>
            </a:r>
          </a:p>
          <a:p>
            <a:r>
              <a:rPr lang="en-US" noProof="0">
                <a:solidFill>
                  <a:schemeClr val="tx1"/>
                </a:solidFill>
                <a:latin typeface="Calibri" panose="020F0502020204030204" pitchFamily="34" charset="0"/>
              </a:rPr>
              <a:t>e. Circumstances under which an individual(s) was not returned to their home post discharge from an inpatient, skilled nursing or rehabilitation facility or release from incarceration, including a summary of the planning, coordination and accommodation efforts undertaken and the remaining barriers that resulted in the provider’s inability to return the individual to their home</a:t>
            </a:r>
            <a:r>
              <a:rPr lang="en-US">
                <a:solidFill>
                  <a:schemeClr val="tx1"/>
                </a:solidFill>
                <a:latin typeface="Calibri" panose="020F0502020204030204" pitchFamily="34" charset="0"/>
              </a:rPr>
              <a:t>.</a:t>
            </a:r>
            <a:endParaRPr lang="en-US" noProof="0">
              <a:solidFill>
                <a:schemeClr val="tx1"/>
              </a:solidFill>
              <a:latin typeface="Calibri" panose="020F0502020204030204" pitchFamily="34" charset="0"/>
            </a:endParaRPr>
          </a:p>
          <a:p>
            <a:endParaRPr kumimoji="0" lang="en-US" sz="1800" b="0" i="0" u="none" strike="noStrike" kern="1200" cap="none" spc="0" normalizeH="0" baseline="0">
              <a:ln>
                <a:noFill/>
              </a:ln>
              <a:solidFill>
                <a:schemeClr val="tx1"/>
              </a:solidFill>
              <a:effectLst/>
              <a:uLnTx/>
              <a:uFillTx/>
              <a:latin typeface="Calibri" panose="020F0502020204030204" pitchFamily="34" charset="0"/>
              <a:ea typeface="+mn-ea"/>
              <a:cs typeface="+mn-cs"/>
            </a:endParaRPr>
          </a:p>
          <a:p>
            <a:r>
              <a:rPr lang="en-US" b="1" noProof="0">
                <a:solidFill>
                  <a:schemeClr val="tx1"/>
                </a:solidFill>
                <a:latin typeface="Calibri" panose="020F0502020204030204" pitchFamily="34" charset="0"/>
              </a:rPr>
              <a:t>Question P:</a:t>
            </a:r>
            <a:r>
              <a:rPr lang="en-US" noProof="0">
                <a:solidFill>
                  <a:schemeClr val="tx1"/>
                </a:solidFill>
                <a:latin typeface="Calibri" panose="020F0502020204030204" pitchFamily="34" charset="0"/>
              </a:rPr>
              <a:t> </a:t>
            </a:r>
            <a:r>
              <a:rPr lang="en-US">
                <a:solidFill>
                  <a:schemeClr val="tx1"/>
                </a:solidFill>
              </a:rPr>
              <a:t>Use the table below to report your agency’s referral data for Calendar Year 2025. Enter “0” where appropriate.</a:t>
            </a: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r>
              <a:rPr lang="en-US">
                <a:solidFill>
                  <a:schemeClr val="tx1"/>
                </a:solidFill>
                <a:latin typeface="Calibri" panose="020F0502020204030204"/>
              </a:rPr>
              <a:t>Question P: For which of the following reasons did you reject/deny referrals in Calendar Year 2025?</a:t>
            </a: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b="1">
              <a:solidFill>
                <a:schemeClr val="tx1"/>
              </a:solidFill>
            </a:endParaRPr>
          </a:p>
          <a:p>
            <a:endParaRPr lang="en-US" b="1">
              <a:solidFill>
                <a:schemeClr val="tx1"/>
              </a:solidFill>
            </a:endParaRPr>
          </a:p>
          <a:p>
            <a:endParaRPr lang="en-US" b="1" i="1">
              <a:solidFill>
                <a:schemeClr val="tx1"/>
              </a:solidFill>
            </a:endParaRPr>
          </a:p>
          <a:p>
            <a:endParaRPr lang="en-US" b="1" i="1">
              <a:solidFill>
                <a:schemeClr val="tx1"/>
              </a:solidFill>
            </a:endParaRPr>
          </a:p>
          <a:p>
            <a:endParaRPr lang="en-US" b="1" i="1">
              <a:solidFill>
                <a:schemeClr val="tx1"/>
              </a:solidFill>
            </a:endParaRPr>
          </a:p>
          <a:p>
            <a:r>
              <a:rPr lang="en-US" b="1" i="1">
                <a:solidFill>
                  <a:schemeClr val="tx1"/>
                </a:solidFill>
              </a:rPr>
              <a:t>[If Other] </a:t>
            </a:r>
            <a:r>
              <a:rPr lang="en-US">
                <a:solidFill>
                  <a:schemeClr val="tx1"/>
                </a:solidFill>
              </a:rPr>
              <a:t>Question P: If Other, please specify:</a:t>
            </a:r>
          </a:p>
          <a:p>
            <a:endParaRPr lang="en-US" b="1">
              <a:solidFill>
                <a:schemeClr val="tx1"/>
              </a:solidFill>
            </a:endParaRPr>
          </a:p>
          <a:p>
            <a:r>
              <a:rPr lang="en-US" b="1">
                <a:solidFill>
                  <a:schemeClr val="tx1"/>
                </a:solidFill>
              </a:rPr>
              <a:t>Question P: </a:t>
            </a:r>
            <a:r>
              <a:rPr lang="en-US">
                <a:solidFill>
                  <a:schemeClr val="tx1"/>
                </a:solidFill>
              </a:rPr>
              <a:t>Upload documentation that includes at least each of the elements outlined in the measure text. The response should include all individuals referred to all residential services (Community Home, Life Sharing, or Supported Living) during Calendar Year 2025. Include context related to item e. in the measure description above.</a:t>
            </a:r>
          </a:p>
          <a:p>
            <a:endParaRPr lang="en-US" b="1">
              <a:solidFill>
                <a:schemeClr val="tx1"/>
              </a:solidFill>
            </a:endParaRPr>
          </a:p>
          <a:p>
            <a:r>
              <a:rPr lang="en-US" b="1">
                <a:solidFill>
                  <a:schemeClr val="tx1"/>
                </a:solidFill>
              </a:rPr>
              <a:t>Note:</a:t>
            </a:r>
            <a:r>
              <a:rPr lang="en-US">
                <a:solidFill>
                  <a:schemeClr val="tx1"/>
                </a:solidFill>
              </a:rPr>
              <a:t> Combine multiple documents into a single file prior to uploading. Please do not upload or share any Personally Identifiable Information (PII) in your attachment.</a:t>
            </a:r>
          </a:p>
          <a:p>
            <a:endParaRPr lang="en-US">
              <a:solidFill>
                <a:schemeClr val="tx1"/>
              </a:solidFill>
            </a:endParaRPr>
          </a:p>
          <a:p>
            <a:endParaRPr kumimoji="0" lang="en-US" sz="1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0CC247B2-9652-2E76-071C-94A00F6F6C62}"/>
              </a:ext>
            </a:extLst>
          </p:cNvPr>
          <p:cNvSpPr/>
          <p:nvPr/>
        </p:nvSpPr>
        <p:spPr>
          <a:xfrm>
            <a:off x="349321" y="852755"/>
            <a:ext cx="695635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noProof="0">
                <a:solidFill>
                  <a:prstClr val="white"/>
                </a:solidFill>
              </a:rPr>
              <a:t>Access</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0BC0BD33-5734-EC14-A4B4-FD4CD9B10C69}"/>
              </a:ext>
            </a:extLst>
          </p:cNvPr>
          <p:cNvGraphicFramePr>
            <a:graphicFrameLocks noGrp="1"/>
          </p:cNvGraphicFramePr>
          <p:nvPr>
            <p:extLst>
              <p:ext uri="{D42A27DB-BD31-4B8C-83A1-F6EECF244321}">
                <p14:modId xmlns:p14="http://schemas.microsoft.com/office/powerpoint/2010/main" val="1259821462"/>
              </p:ext>
            </p:extLst>
          </p:nvPr>
        </p:nvGraphicFramePr>
        <p:xfrm>
          <a:off x="7962135" y="8352827"/>
          <a:ext cx="3426452" cy="173736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endParaRPr lang="en-US" sz="1200" noProof="0">
                        <a:highlight>
                          <a:srgbClr val="FFFF00"/>
                        </a:highlight>
                      </a:endParaRP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solidFill>
                            <a:schemeClr val="tx1"/>
                          </a:solidFill>
                        </a:rPr>
                        <a:t>8</a:t>
                      </a:r>
                    </a:p>
                  </a:txBody>
                  <a:tcPr>
                    <a:solidFill>
                      <a:schemeClr val="bg1"/>
                    </a:solidFill>
                  </a:tcPr>
                </a:tc>
                <a:tc>
                  <a:txBody>
                    <a:bodyPr/>
                    <a:lstStyle/>
                    <a:p>
                      <a:r>
                        <a:rPr lang="en-US" sz="1200" noProof="0">
                          <a:solidFill>
                            <a:schemeClr val="tx1"/>
                          </a:solidFill>
                        </a:rPr>
                        <a:t>Tabular Response</a:t>
                      </a:r>
                    </a:p>
                  </a:txBody>
                  <a:tcPr>
                    <a:solidFill>
                      <a:schemeClr val="bg1"/>
                    </a:solidFill>
                  </a:tcPr>
                </a:tc>
                <a:extLst>
                  <a:ext uri="{0D108BD9-81ED-4DB2-BD59-A6C34878D82A}">
                    <a16:rowId xmlns:a16="http://schemas.microsoft.com/office/drawing/2014/main" val="1621461159"/>
                  </a:ext>
                </a:extLst>
              </a:tr>
              <a:tr h="365760">
                <a:tc>
                  <a:txBody>
                    <a:bodyPr/>
                    <a:lstStyle/>
                    <a:p>
                      <a:r>
                        <a:rPr lang="en-US" sz="1200" noProof="0">
                          <a:solidFill>
                            <a:schemeClr val="tx1"/>
                          </a:solidFill>
                        </a:rPr>
                        <a:t>5</a:t>
                      </a:r>
                    </a:p>
                  </a:txBody>
                  <a:tcPr>
                    <a:solidFill>
                      <a:schemeClr val="bg1"/>
                    </a:solidFill>
                  </a:tcPr>
                </a:tc>
                <a:tc>
                  <a:txBody>
                    <a:bodyPr/>
                    <a:lstStyle/>
                    <a:p>
                      <a:r>
                        <a:rPr lang="en-US" sz="1200" noProof="0">
                          <a:solidFill>
                            <a:schemeClr val="tx1"/>
                          </a:solidFill>
                        </a:rPr>
                        <a:t>Multiple Choice</a:t>
                      </a:r>
                    </a:p>
                  </a:txBody>
                  <a:tcPr>
                    <a:solidFill>
                      <a:schemeClr val="bg1"/>
                    </a:solidFill>
                  </a:tcPr>
                </a:tc>
                <a:extLst>
                  <a:ext uri="{0D108BD9-81ED-4DB2-BD59-A6C34878D82A}">
                    <a16:rowId xmlns:a16="http://schemas.microsoft.com/office/drawing/2014/main" val="448667897"/>
                  </a:ext>
                </a:extLst>
              </a:tr>
              <a:tr h="365760">
                <a:tc>
                  <a:txBody>
                    <a:bodyPr/>
                    <a:lstStyle/>
                    <a:p>
                      <a:r>
                        <a:rPr lang="en-US" sz="1200" noProof="0">
                          <a:solidFill>
                            <a:schemeClr val="tx1"/>
                          </a:solidFill>
                        </a:rPr>
                        <a:t>3</a:t>
                      </a:r>
                    </a:p>
                  </a:txBody>
                  <a:tcPr>
                    <a:solidFill>
                      <a:schemeClr val="bg1"/>
                    </a:solidFill>
                  </a:tcPr>
                </a:tc>
                <a:tc>
                  <a:txBody>
                    <a:bodyPr/>
                    <a:lstStyle/>
                    <a:p>
                      <a:r>
                        <a:rPr lang="en-US" sz="1200" noProof="0">
                          <a:solidFill>
                            <a:schemeClr val="tx1"/>
                          </a:solidFill>
                        </a:rPr>
                        <a:t>Open Response (short)</a:t>
                      </a:r>
                    </a:p>
                  </a:txBody>
                  <a:tcPr>
                    <a:solidFill>
                      <a:schemeClr val="bg1"/>
                    </a:solidFill>
                  </a:tcPr>
                </a:tc>
                <a:extLst>
                  <a:ext uri="{0D108BD9-81ED-4DB2-BD59-A6C34878D82A}">
                    <a16:rowId xmlns:a16="http://schemas.microsoft.com/office/drawing/2014/main" val="1818459040"/>
                  </a:ext>
                </a:extLst>
              </a:tr>
            </a:tbl>
          </a:graphicData>
        </a:graphic>
      </p:graphicFrame>
      <p:sp>
        <p:nvSpPr>
          <p:cNvPr id="5" name="Rectangle 4">
            <a:extLst>
              <a:ext uri="{FF2B5EF4-FFF2-40B4-BE49-F238E27FC236}">
                <a16:creationId xmlns:a16="http://schemas.microsoft.com/office/drawing/2014/main" id="{3B6AA383-A2E3-E52A-3606-9B3B7AB4ACA1}"/>
              </a:ext>
            </a:extLst>
          </p:cNvPr>
          <p:cNvSpPr/>
          <p:nvPr/>
        </p:nvSpPr>
        <p:spPr>
          <a:xfrm>
            <a:off x="349321" y="12923929"/>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8" name="Rectangle: Rounded Corners 7">
            <a:extLst>
              <a:ext uri="{FF2B5EF4-FFF2-40B4-BE49-F238E27FC236}">
                <a16:creationId xmlns:a16="http://schemas.microsoft.com/office/drawing/2014/main" id="{3CBA72E6-5DE0-6E06-E509-5645FD56734B}"/>
              </a:ext>
            </a:extLst>
          </p:cNvPr>
          <p:cNvSpPr/>
          <p:nvPr/>
        </p:nvSpPr>
        <p:spPr bwMode="gray">
          <a:xfrm>
            <a:off x="6766833" y="1308045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8D743B1-6638-8661-9A5E-B133B48AEBED}"/>
              </a:ext>
            </a:extLst>
          </p:cNvPr>
          <p:cNvGraphicFramePr>
            <a:graphicFrameLocks noGrp="1"/>
          </p:cNvGraphicFramePr>
          <p:nvPr>
            <p:extLst>
              <p:ext uri="{D42A27DB-BD31-4B8C-83A1-F6EECF244321}">
                <p14:modId xmlns:p14="http://schemas.microsoft.com/office/powerpoint/2010/main" val="1343781508"/>
              </p:ext>
            </p:extLst>
          </p:nvPr>
        </p:nvGraphicFramePr>
        <p:xfrm>
          <a:off x="532524" y="4699566"/>
          <a:ext cx="5974153" cy="2854960"/>
        </p:xfrm>
        <a:graphic>
          <a:graphicData uri="http://schemas.openxmlformats.org/drawingml/2006/table">
            <a:tbl>
              <a:tblPr firstRow="1" bandRow="1">
                <a:tableStyleId>{5C22544A-7EE6-4342-B048-85BDC9FD1C3A}</a:tableStyleId>
              </a:tblPr>
              <a:tblGrid>
                <a:gridCol w="4183385">
                  <a:extLst>
                    <a:ext uri="{9D8B030D-6E8A-4147-A177-3AD203B41FA5}">
                      <a16:colId xmlns:a16="http://schemas.microsoft.com/office/drawing/2014/main" val="3802993537"/>
                    </a:ext>
                  </a:extLst>
                </a:gridCol>
                <a:gridCol w="1790768">
                  <a:extLst>
                    <a:ext uri="{9D8B030D-6E8A-4147-A177-3AD203B41FA5}">
                      <a16:colId xmlns:a16="http://schemas.microsoft.com/office/drawing/2014/main" val="1344262461"/>
                    </a:ext>
                  </a:extLst>
                </a:gridCol>
              </a:tblGrid>
              <a:tr h="253807">
                <a:tc>
                  <a:txBody>
                    <a:bodyPr/>
                    <a:lstStyle/>
                    <a:p>
                      <a:endParaRPr lang="en-US" sz="1100">
                        <a:solidFill>
                          <a:schemeClr val="tx1"/>
                        </a:solidFill>
                      </a:endParaRPr>
                    </a:p>
                  </a:txBody>
                  <a:tcPr/>
                </a:tc>
                <a:tc>
                  <a:txBody>
                    <a:bodyPr/>
                    <a:lstStyle/>
                    <a:p>
                      <a:r>
                        <a:rPr lang="en-US" sz="1100">
                          <a:solidFill>
                            <a:schemeClr val="bg1"/>
                          </a:solidFill>
                        </a:rPr>
                        <a:t>Total Number in CY 2025</a:t>
                      </a:r>
                    </a:p>
                  </a:txBody>
                  <a:tcPr/>
                </a:tc>
                <a:extLst>
                  <a:ext uri="{0D108BD9-81ED-4DB2-BD59-A6C34878D82A}">
                    <a16:rowId xmlns:a16="http://schemas.microsoft.com/office/drawing/2014/main" val="621291158"/>
                  </a:ext>
                </a:extLst>
              </a:tr>
              <a:tr h="370840">
                <a:tc>
                  <a:txBody>
                    <a:bodyPr/>
                    <a:lstStyle/>
                    <a:p>
                      <a:r>
                        <a:rPr lang="en-US" sz="1100">
                          <a:solidFill>
                            <a:schemeClr val="tx1"/>
                          </a:solidFill>
                        </a:rPr>
                        <a:t>Number of Community Home Individual Referrals Accepted</a:t>
                      </a:r>
                    </a:p>
                  </a:txBody>
                  <a:tcPr/>
                </a:tc>
                <a:tc>
                  <a:txBody>
                    <a:bodyPr/>
                    <a:lstStyle/>
                    <a:p>
                      <a:endParaRPr lang="en-US" sz="1100">
                        <a:solidFill>
                          <a:schemeClr val="tx1"/>
                        </a:solidFill>
                      </a:endParaRPr>
                    </a:p>
                  </a:txBody>
                  <a:tcPr/>
                </a:tc>
                <a:extLst>
                  <a:ext uri="{0D108BD9-81ED-4DB2-BD59-A6C34878D82A}">
                    <a16:rowId xmlns:a16="http://schemas.microsoft.com/office/drawing/2014/main" val="2503367135"/>
                  </a:ext>
                </a:extLst>
              </a:tr>
              <a:tr h="370840">
                <a:tc>
                  <a:txBody>
                    <a:bodyPr/>
                    <a:lstStyle/>
                    <a:p>
                      <a:r>
                        <a:rPr lang="en-US" sz="1100">
                          <a:solidFill>
                            <a:schemeClr val="tx1"/>
                          </a:solidFill>
                        </a:rPr>
                        <a:t>Number of Community Home Individual Referrals Rejected/Denied</a:t>
                      </a:r>
                    </a:p>
                  </a:txBody>
                  <a:tcPr/>
                </a:tc>
                <a:tc>
                  <a:txBody>
                    <a:bodyPr/>
                    <a:lstStyle/>
                    <a:p>
                      <a:endParaRPr lang="en-US" sz="1100">
                        <a:solidFill>
                          <a:schemeClr val="tx1"/>
                        </a:solidFill>
                      </a:endParaRPr>
                    </a:p>
                  </a:txBody>
                  <a:tcPr/>
                </a:tc>
                <a:extLst>
                  <a:ext uri="{0D108BD9-81ED-4DB2-BD59-A6C34878D82A}">
                    <a16:rowId xmlns:a16="http://schemas.microsoft.com/office/drawing/2014/main" val="2865714478"/>
                  </a:ext>
                </a:extLst>
              </a:tr>
              <a:tr h="370840">
                <a:tc>
                  <a:txBody>
                    <a:bodyPr/>
                    <a:lstStyle/>
                    <a:p>
                      <a:r>
                        <a:rPr lang="en-US" sz="1100">
                          <a:solidFill>
                            <a:schemeClr val="tx1"/>
                          </a:solidFill>
                        </a:rPr>
                        <a:t>Number of Life Sharing Individual Referrals Accepted</a:t>
                      </a:r>
                    </a:p>
                  </a:txBody>
                  <a:tcPr/>
                </a:tc>
                <a:tc>
                  <a:txBody>
                    <a:bodyPr/>
                    <a:lstStyle/>
                    <a:p>
                      <a:endParaRPr lang="en-US" sz="1100">
                        <a:solidFill>
                          <a:schemeClr val="tx1"/>
                        </a:solidFill>
                      </a:endParaRPr>
                    </a:p>
                  </a:txBody>
                  <a:tcPr/>
                </a:tc>
                <a:extLst>
                  <a:ext uri="{0D108BD9-81ED-4DB2-BD59-A6C34878D82A}">
                    <a16:rowId xmlns:a16="http://schemas.microsoft.com/office/drawing/2014/main" val="13043188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Life Sharing Individual Referrals Rejected/Denied</a:t>
                      </a:r>
                    </a:p>
                  </a:txBody>
                  <a:tcPr/>
                </a:tc>
                <a:tc>
                  <a:txBody>
                    <a:bodyPr/>
                    <a:lstStyle/>
                    <a:p>
                      <a:endParaRPr lang="en-US" sz="1100">
                        <a:solidFill>
                          <a:schemeClr val="tx1"/>
                        </a:solidFill>
                      </a:endParaRPr>
                    </a:p>
                  </a:txBody>
                  <a:tcPr/>
                </a:tc>
                <a:extLst>
                  <a:ext uri="{0D108BD9-81ED-4DB2-BD59-A6C34878D82A}">
                    <a16:rowId xmlns:a16="http://schemas.microsoft.com/office/drawing/2014/main" val="26903533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Supported Living Individual Referrals Accepted</a:t>
                      </a:r>
                    </a:p>
                  </a:txBody>
                  <a:tcPr/>
                </a:tc>
                <a:tc>
                  <a:txBody>
                    <a:bodyPr/>
                    <a:lstStyle/>
                    <a:p>
                      <a:endParaRPr lang="en-US" sz="1100">
                        <a:solidFill>
                          <a:schemeClr val="tx1"/>
                        </a:solidFill>
                      </a:endParaRPr>
                    </a:p>
                  </a:txBody>
                  <a:tcPr/>
                </a:tc>
                <a:extLst>
                  <a:ext uri="{0D108BD9-81ED-4DB2-BD59-A6C34878D82A}">
                    <a16:rowId xmlns:a16="http://schemas.microsoft.com/office/drawing/2014/main" val="25385790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Supported Living Individual Referrals Rejected/Denied</a:t>
                      </a:r>
                    </a:p>
                  </a:txBody>
                  <a:tcPr/>
                </a:tc>
                <a:tc>
                  <a:txBody>
                    <a:bodyPr/>
                    <a:lstStyle/>
                    <a:p>
                      <a:endParaRPr lang="en-US" sz="1100">
                        <a:solidFill>
                          <a:schemeClr val="tx1"/>
                        </a:solidFill>
                      </a:endParaRPr>
                    </a:p>
                  </a:txBody>
                  <a:tcPr/>
                </a:tc>
                <a:extLst>
                  <a:ext uri="{0D108BD9-81ED-4DB2-BD59-A6C34878D82A}">
                    <a16:rowId xmlns:a16="http://schemas.microsoft.com/office/drawing/2014/main" val="4053721373"/>
                  </a:ext>
                </a:extLst>
              </a:tr>
              <a:tr h="370840">
                <a:tc>
                  <a:txBody>
                    <a:bodyPr/>
                    <a:lstStyle/>
                    <a:p>
                      <a:r>
                        <a:rPr lang="en-US" sz="1100">
                          <a:solidFill>
                            <a:schemeClr val="tx1"/>
                          </a:solidFill>
                        </a:rPr>
                        <a:t>Number of Provider-Initiated Discharges</a:t>
                      </a:r>
                    </a:p>
                  </a:txBody>
                  <a:tcPr/>
                </a:tc>
                <a:tc>
                  <a:txBody>
                    <a:bodyPr/>
                    <a:lstStyle/>
                    <a:p>
                      <a:endParaRPr lang="en-US" sz="1100">
                        <a:solidFill>
                          <a:schemeClr val="tx1"/>
                        </a:solidFill>
                      </a:endParaRPr>
                    </a:p>
                  </a:txBody>
                  <a:tcPr/>
                </a:tc>
                <a:extLst>
                  <a:ext uri="{0D108BD9-81ED-4DB2-BD59-A6C34878D82A}">
                    <a16:rowId xmlns:a16="http://schemas.microsoft.com/office/drawing/2014/main" val="894526554"/>
                  </a:ext>
                </a:extLst>
              </a:tr>
            </a:tbl>
          </a:graphicData>
        </a:graphic>
      </p:graphicFrame>
      <p:sp>
        <p:nvSpPr>
          <p:cNvPr id="11" name="TextBox 10">
            <a:extLst>
              <a:ext uri="{FF2B5EF4-FFF2-40B4-BE49-F238E27FC236}">
                <a16:creationId xmlns:a16="http://schemas.microsoft.com/office/drawing/2014/main" id="{D7E1CD86-F19B-E492-A4F6-87DCF8E69444}"/>
              </a:ext>
            </a:extLst>
          </p:cNvPr>
          <p:cNvSpPr txBox="1"/>
          <p:nvPr/>
        </p:nvSpPr>
        <p:spPr>
          <a:xfrm>
            <a:off x="1050361" y="7936731"/>
            <a:ext cx="3086897" cy="369332"/>
          </a:xfrm>
          <a:prstGeom prst="rect">
            <a:avLst/>
          </a:prstGeom>
          <a:noFill/>
        </p:spPr>
        <p:txBody>
          <a:bodyPr wrap="square" rtlCol="0">
            <a:spAutoFit/>
          </a:bodyPr>
          <a:lstStyle/>
          <a:p>
            <a:r>
              <a:rPr lang="en-US" noProof="0"/>
              <a:t>Age</a:t>
            </a:r>
          </a:p>
        </p:txBody>
      </p:sp>
      <p:sp>
        <p:nvSpPr>
          <p:cNvPr id="12" name="TextBox 11">
            <a:extLst>
              <a:ext uri="{FF2B5EF4-FFF2-40B4-BE49-F238E27FC236}">
                <a16:creationId xmlns:a16="http://schemas.microsoft.com/office/drawing/2014/main" id="{ED4221D1-B55E-811D-AB96-4E8E9517AC48}"/>
              </a:ext>
            </a:extLst>
          </p:cNvPr>
          <p:cNvSpPr txBox="1"/>
          <p:nvPr/>
        </p:nvSpPr>
        <p:spPr>
          <a:xfrm>
            <a:off x="1050360" y="8231288"/>
            <a:ext cx="3086897" cy="369332"/>
          </a:xfrm>
          <a:prstGeom prst="rect">
            <a:avLst/>
          </a:prstGeom>
          <a:noFill/>
        </p:spPr>
        <p:txBody>
          <a:bodyPr wrap="square" rtlCol="0">
            <a:spAutoFit/>
          </a:bodyPr>
          <a:lstStyle/>
          <a:p>
            <a:r>
              <a:rPr lang="en-US" noProof="0"/>
              <a:t>Gender</a:t>
            </a:r>
          </a:p>
        </p:txBody>
      </p:sp>
      <p:sp>
        <p:nvSpPr>
          <p:cNvPr id="14" name="TextBox 13">
            <a:extLst>
              <a:ext uri="{FF2B5EF4-FFF2-40B4-BE49-F238E27FC236}">
                <a16:creationId xmlns:a16="http://schemas.microsoft.com/office/drawing/2014/main" id="{B02F4FA7-1A67-AFE0-B862-FC1C2A81802B}"/>
              </a:ext>
            </a:extLst>
          </p:cNvPr>
          <p:cNvSpPr txBox="1"/>
          <p:nvPr/>
        </p:nvSpPr>
        <p:spPr>
          <a:xfrm>
            <a:off x="1050361" y="8553901"/>
            <a:ext cx="3086897" cy="369332"/>
          </a:xfrm>
          <a:prstGeom prst="rect">
            <a:avLst/>
          </a:prstGeom>
          <a:noFill/>
        </p:spPr>
        <p:txBody>
          <a:bodyPr wrap="square" rtlCol="0">
            <a:spAutoFit/>
          </a:bodyPr>
          <a:lstStyle/>
          <a:p>
            <a:r>
              <a:rPr lang="en-US" noProof="0"/>
              <a:t>Clinical Needs</a:t>
            </a:r>
          </a:p>
        </p:txBody>
      </p:sp>
      <p:sp>
        <p:nvSpPr>
          <p:cNvPr id="15" name="TextBox 14">
            <a:extLst>
              <a:ext uri="{FF2B5EF4-FFF2-40B4-BE49-F238E27FC236}">
                <a16:creationId xmlns:a16="http://schemas.microsoft.com/office/drawing/2014/main" id="{AFA2DA38-9A69-A0EC-93E9-08B57689A8DB}"/>
              </a:ext>
            </a:extLst>
          </p:cNvPr>
          <p:cNvSpPr txBox="1"/>
          <p:nvPr/>
        </p:nvSpPr>
        <p:spPr>
          <a:xfrm>
            <a:off x="1050360" y="8829795"/>
            <a:ext cx="3086897" cy="369332"/>
          </a:xfrm>
          <a:prstGeom prst="rect">
            <a:avLst/>
          </a:prstGeom>
          <a:noFill/>
        </p:spPr>
        <p:txBody>
          <a:bodyPr wrap="square" rtlCol="0">
            <a:spAutoFit/>
          </a:bodyPr>
          <a:lstStyle/>
          <a:p>
            <a:r>
              <a:rPr lang="en-US" noProof="0"/>
              <a:t>Location/Geography</a:t>
            </a:r>
          </a:p>
        </p:txBody>
      </p:sp>
      <p:sp>
        <p:nvSpPr>
          <p:cNvPr id="16" name="TextBox 15">
            <a:extLst>
              <a:ext uri="{FF2B5EF4-FFF2-40B4-BE49-F238E27FC236}">
                <a16:creationId xmlns:a16="http://schemas.microsoft.com/office/drawing/2014/main" id="{5610D081-2720-C9BD-CA15-507A9CAF4A94}"/>
              </a:ext>
            </a:extLst>
          </p:cNvPr>
          <p:cNvSpPr txBox="1"/>
          <p:nvPr/>
        </p:nvSpPr>
        <p:spPr>
          <a:xfrm>
            <a:off x="1050359" y="9124352"/>
            <a:ext cx="3086897" cy="369332"/>
          </a:xfrm>
          <a:prstGeom prst="rect">
            <a:avLst/>
          </a:prstGeom>
          <a:noFill/>
        </p:spPr>
        <p:txBody>
          <a:bodyPr wrap="square" rtlCol="0">
            <a:spAutoFit/>
          </a:bodyPr>
          <a:lstStyle/>
          <a:p>
            <a:r>
              <a:rPr lang="en-US" noProof="0"/>
              <a:t>Vacancy Status</a:t>
            </a:r>
          </a:p>
        </p:txBody>
      </p:sp>
      <p:sp>
        <p:nvSpPr>
          <p:cNvPr id="17" name="TextBox 16">
            <a:extLst>
              <a:ext uri="{FF2B5EF4-FFF2-40B4-BE49-F238E27FC236}">
                <a16:creationId xmlns:a16="http://schemas.microsoft.com/office/drawing/2014/main" id="{91ADDABA-F0B6-1F86-91EF-BB2FAFEBBA7F}"/>
              </a:ext>
            </a:extLst>
          </p:cNvPr>
          <p:cNvSpPr txBox="1"/>
          <p:nvPr/>
        </p:nvSpPr>
        <p:spPr>
          <a:xfrm>
            <a:off x="1050359" y="9446965"/>
            <a:ext cx="3086897" cy="369332"/>
          </a:xfrm>
          <a:prstGeom prst="rect">
            <a:avLst/>
          </a:prstGeom>
          <a:noFill/>
        </p:spPr>
        <p:txBody>
          <a:bodyPr wrap="square" rtlCol="0">
            <a:spAutoFit/>
          </a:bodyPr>
          <a:lstStyle/>
          <a:p>
            <a:r>
              <a:rPr lang="en-US" noProof="0"/>
              <a:t>Workforce</a:t>
            </a:r>
          </a:p>
        </p:txBody>
      </p:sp>
      <p:sp>
        <p:nvSpPr>
          <p:cNvPr id="18" name="Rectangle 17">
            <a:extLst>
              <a:ext uri="{FF2B5EF4-FFF2-40B4-BE49-F238E27FC236}">
                <a16:creationId xmlns:a16="http://schemas.microsoft.com/office/drawing/2014/main" id="{9EC11A52-4AF3-21FE-8565-0F61330304A7}"/>
              </a:ext>
            </a:extLst>
          </p:cNvPr>
          <p:cNvSpPr/>
          <p:nvPr/>
        </p:nvSpPr>
        <p:spPr>
          <a:xfrm>
            <a:off x="4724399" y="10659434"/>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Rounded Corners 18">
            <a:extLst>
              <a:ext uri="{FF2B5EF4-FFF2-40B4-BE49-F238E27FC236}">
                <a16:creationId xmlns:a16="http://schemas.microsoft.com/office/drawing/2014/main" id="{8CF93826-1456-12A7-FE53-44FD1D0AD19B}"/>
              </a:ext>
            </a:extLst>
          </p:cNvPr>
          <p:cNvSpPr/>
          <p:nvPr/>
        </p:nvSpPr>
        <p:spPr bwMode="gray">
          <a:xfrm>
            <a:off x="7193236" y="1063178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3</a:t>
            </a:r>
          </a:p>
        </p:txBody>
      </p:sp>
      <p:sp>
        <p:nvSpPr>
          <p:cNvPr id="20" name="Rectangle 19">
            <a:extLst>
              <a:ext uri="{FF2B5EF4-FFF2-40B4-BE49-F238E27FC236}">
                <a16:creationId xmlns:a16="http://schemas.microsoft.com/office/drawing/2014/main" id="{668C6700-8F68-6A01-C287-063AAA232AEC}"/>
              </a:ext>
            </a:extLst>
          </p:cNvPr>
          <p:cNvSpPr/>
          <p:nvPr/>
        </p:nvSpPr>
        <p:spPr>
          <a:xfrm>
            <a:off x="592557" y="8044395"/>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Rectangle 20">
            <a:extLst>
              <a:ext uri="{FF2B5EF4-FFF2-40B4-BE49-F238E27FC236}">
                <a16:creationId xmlns:a16="http://schemas.microsoft.com/office/drawing/2014/main" id="{BA1E548D-9059-E07C-F85B-FCE24953B509}"/>
              </a:ext>
            </a:extLst>
          </p:cNvPr>
          <p:cNvSpPr/>
          <p:nvPr/>
        </p:nvSpPr>
        <p:spPr>
          <a:xfrm>
            <a:off x="592555" y="8324928"/>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a:extLst>
              <a:ext uri="{FF2B5EF4-FFF2-40B4-BE49-F238E27FC236}">
                <a16:creationId xmlns:a16="http://schemas.microsoft.com/office/drawing/2014/main" id="{B7D44DF1-F47E-6090-D022-130002A788B1}"/>
              </a:ext>
            </a:extLst>
          </p:cNvPr>
          <p:cNvSpPr/>
          <p:nvPr/>
        </p:nvSpPr>
        <p:spPr>
          <a:xfrm>
            <a:off x="592556" y="8621989"/>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a:extLst>
              <a:ext uri="{FF2B5EF4-FFF2-40B4-BE49-F238E27FC236}">
                <a16:creationId xmlns:a16="http://schemas.microsoft.com/office/drawing/2014/main" id="{3F0C2447-FE2D-6A55-1AC6-DEEF5CE9DF9C}"/>
              </a:ext>
            </a:extLst>
          </p:cNvPr>
          <p:cNvSpPr/>
          <p:nvPr/>
        </p:nvSpPr>
        <p:spPr>
          <a:xfrm>
            <a:off x="593158" y="8910448"/>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Rectangle 23">
            <a:extLst>
              <a:ext uri="{FF2B5EF4-FFF2-40B4-BE49-F238E27FC236}">
                <a16:creationId xmlns:a16="http://schemas.microsoft.com/office/drawing/2014/main" id="{E67EB1AD-B393-F728-2AB1-4B6B4298EB8C}"/>
              </a:ext>
            </a:extLst>
          </p:cNvPr>
          <p:cNvSpPr/>
          <p:nvPr/>
        </p:nvSpPr>
        <p:spPr>
          <a:xfrm>
            <a:off x="592557" y="9250744"/>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Rectangle 24">
            <a:extLst>
              <a:ext uri="{FF2B5EF4-FFF2-40B4-BE49-F238E27FC236}">
                <a16:creationId xmlns:a16="http://schemas.microsoft.com/office/drawing/2014/main" id="{0B8F4496-5BF0-C482-9066-2608D0715353}"/>
              </a:ext>
            </a:extLst>
          </p:cNvPr>
          <p:cNvSpPr/>
          <p:nvPr/>
        </p:nvSpPr>
        <p:spPr>
          <a:xfrm>
            <a:off x="592557" y="9572443"/>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 Rounded Corners 25">
            <a:extLst>
              <a:ext uri="{FF2B5EF4-FFF2-40B4-BE49-F238E27FC236}">
                <a16:creationId xmlns:a16="http://schemas.microsoft.com/office/drawing/2014/main" id="{2DC6FB55-0F9E-D6FB-852E-41BAC87F9A5E}"/>
              </a:ext>
            </a:extLst>
          </p:cNvPr>
          <p:cNvSpPr/>
          <p:nvPr/>
        </p:nvSpPr>
        <p:spPr bwMode="gray">
          <a:xfrm>
            <a:off x="3344395" y="886871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5</a:t>
            </a:r>
          </a:p>
        </p:txBody>
      </p:sp>
      <p:sp>
        <p:nvSpPr>
          <p:cNvPr id="27" name="Rectangle: Rounded Corners 26">
            <a:extLst>
              <a:ext uri="{FF2B5EF4-FFF2-40B4-BE49-F238E27FC236}">
                <a16:creationId xmlns:a16="http://schemas.microsoft.com/office/drawing/2014/main" id="{B77EC8C7-A450-4587-EF69-A7304696DCD7}"/>
              </a:ext>
            </a:extLst>
          </p:cNvPr>
          <p:cNvSpPr/>
          <p:nvPr/>
        </p:nvSpPr>
        <p:spPr bwMode="gray">
          <a:xfrm>
            <a:off x="6235589" y="584948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8</a:t>
            </a:r>
          </a:p>
        </p:txBody>
      </p:sp>
      <p:sp>
        <p:nvSpPr>
          <p:cNvPr id="4" name="TextBox 3">
            <a:extLst>
              <a:ext uri="{FF2B5EF4-FFF2-40B4-BE49-F238E27FC236}">
                <a16:creationId xmlns:a16="http://schemas.microsoft.com/office/drawing/2014/main" id="{17A20F59-A55A-6AFD-951C-777C3E71F12F}"/>
              </a:ext>
            </a:extLst>
          </p:cNvPr>
          <p:cNvSpPr txBox="1"/>
          <p:nvPr/>
        </p:nvSpPr>
        <p:spPr>
          <a:xfrm>
            <a:off x="1050359" y="9765514"/>
            <a:ext cx="3086897" cy="369332"/>
          </a:xfrm>
          <a:prstGeom prst="rect">
            <a:avLst/>
          </a:prstGeom>
          <a:noFill/>
        </p:spPr>
        <p:txBody>
          <a:bodyPr wrap="square" rtlCol="0">
            <a:spAutoFit/>
          </a:bodyPr>
          <a:lstStyle/>
          <a:p>
            <a:r>
              <a:rPr lang="en-US" noProof="0"/>
              <a:t>Other</a:t>
            </a:r>
          </a:p>
        </p:txBody>
      </p:sp>
      <p:sp>
        <p:nvSpPr>
          <p:cNvPr id="10" name="Rectangle 9">
            <a:extLst>
              <a:ext uri="{FF2B5EF4-FFF2-40B4-BE49-F238E27FC236}">
                <a16:creationId xmlns:a16="http://schemas.microsoft.com/office/drawing/2014/main" id="{AF6D3307-807A-5205-CB66-4F265EADE181}"/>
              </a:ext>
            </a:extLst>
          </p:cNvPr>
          <p:cNvSpPr/>
          <p:nvPr/>
        </p:nvSpPr>
        <p:spPr>
          <a:xfrm>
            <a:off x="592555" y="9886368"/>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Rectangle 27">
            <a:extLst>
              <a:ext uri="{FF2B5EF4-FFF2-40B4-BE49-F238E27FC236}">
                <a16:creationId xmlns:a16="http://schemas.microsoft.com/office/drawing/2014/main" id="{2E495AB3-FD01-F8FA-E59A-0B32E6C0ECD5}"/>
              </a:ext>
            </a:extLst>
          </p:cNvPr>
          <p:cNvSpPr/>
          <p:nvPr/>
        </p:nvSpPr>
        <p:spPr>
          <a:xfrm>
            <a:off x="592555" y="10174968"/>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TextBox 28">
            <a:extLst>
              <a:ext uri="{FF2B5EF4-FFF2-40B4-BE49-F238E27FC236}">
                <a16:creationId xmlns:a16="http://schemas.microsoft.com/office/drawing/2014/main" id="{286D9711-91D7-55D2-DDB3-4E6F2E1A34C0}"/>
              </a:ext>
            </a:extLst>
          </p:cNvPr>
          <p:cNvSpPr txBox="1"/>
          <p:nvPr/>
        </p:nvSpPr>
        <p:spPr>
          <a:xfrm>
            <a:off x="1050359" y="10100335"/>
            <a:ext cx="3086897" cy="369332"/>
          </a:xfrm>
          <a:prstGeom prst="rect">
            <a:avLst/>
          </a:prstGeom>
          <a:noFill/>
        </p:spPr>
        <p:txBody>
          <a:bodyPr wrap="square" rtlCol="0">
            <a:spAutoFit/>
          </a:bodyPr>
          <a:lstStyle/>
          <a:p>
            <a:r>
              <a:rPr lang="en-US" noProof="0"/>
              <a:t>N/A</a:t>
            </a:r>
          </a:p>
        </p:txBody>
      </p:sp>
    </p:spTree>
    <p:extLst>
      <p:ext uri="{BB962C8B-B14F-4D97-AF65-F5344CB8AC3E}">
        <p14:creationId xmlns:p14="http://schemas.microsoft.com/office/powerpoint/2010/main" val="23251845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ED437-6F24-DF43-BF20-EFA6E9D4018C}"/>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CB455205-A064-2F99-7FC5-46078DEF0ECF}"/>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88CE9F88-47C9-DAC1-3A26-5CA700D01483}"/>
              </a:ext>
            </a:extLst>
          </p:cNvPr>
          <p:cNvSpPr/>
          <p:nvPr/>
        </p:nvSpPr>
        <p:spPr>
          <a:xfrm>
            <a:off x="260278" y="739737"/>
            <a:ext cx="11671443" cy="83256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QI.02.1</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Report number of staff that have ODP QM certification; include number on executive leadership team who have the authority to adopt recommendations and direct QM activities.</a:t>
            </a:r>
          </a:p>
          <a:p>
            <a:pPr lvl="0">
              <a:defRPr/>
            </a:pPr>
            <a:endParaRPr lang="en-US" b="1" i="1">
              <a:solidFill>
                <a:schemeClr val="tx1"/>
              </a:solidFill>
              <a:highlight>
                <a:srgbClr val="FFFF00"/>
              </a:highlight>
            </a:endParaRPr>
          </a:p>
          <a:p>
            <a:pPr lvl="0">
              <a:defRPr/>
            </a:pPr>
            <a:r>
              <a:rPr lang="en-US">
                <a:solidFill>
                  <a:schemeClr val="tx1"/>
                </a:solidFill>
              </a:rPr>
              <a:t>Note: Staff who are in a leadership role include Executive Directors, Chief Executive Officers, Chief Operations Officers, Chief Nursing Officers/Directors of Nursing, Chief Clinical Officers/Directors of Clinical Services, and Quality Management and other Directors.</a:t>
            </a:r>
          </a:p>
          <a:p>
            <a:pPr lvl="0">
              <a:defRPr/>
            </a:pPr>
            <a:endParaRPr lang="en-US">
              <a:solidFill>
                <a:schemeClr val="tx1"/>
              </a:solidFill>
            </a:endParaRPr>
          </a:p>
          <a:p>
            <a:pPr>
              <a:defRPr/>
            </a:pPr>
            <a:r>
              <a:rPr lang="en-US" b="1" i="1">
                <a:solidFill>
                  <a:schemeClr val="tx1"/>
                </a:solidFill>
              </a:rPr>
              <a:t>Question P-S-CE(CE-Both, CE-M, CE-DD): </a:t>
            </a:r>
            <a:r>
              <a:rPr lang="en-US">
                <a:solidFill>
                  <a:schemeClr val="tx1"/>
                </a:solidFill>
              </a:rPr>
              <a:t>Use the table below to report the number of staff, including executive leadership staff, that have ODP QM certification. Include the number of executive leadership team who have the authority to adopt recommendations and direct QM activities. Enter “0” where appropriate.</a:t>
            </a: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endParaRPr>
          </a:p>
          <a:p>
            <a:pPr>
              <a:defRPr/>
            </a:pPr>
            <a:r>
              <a:rPr lang="en-US" b="1" i="1">
                <a:solidFill>
                  <a:schemeClr val="tx1"/>
                </a:solidFill>
              </a:rPr>
              <a:t>Question P-S-CE(CE-Both, CE-M, CE-DD): </a:t>
            </a:r>
            <a:r>
              <a:rPr lang="en-US">
                <a:solidFill>
                  <a:schemeClr val="tx1"/>
                </a:solidFill>
              </a:rPr>
              <a:t>Use the table below to list each staff member, including executive leadership staff, that hold an ODP Quality Management (QM) Certification as of March 16, 2026. </a:t>
            </a:r>
          </a:p>
          <a:p>
            <a:pPr>
              <a:defRPr/>
            </a:pPr>
            <a:endParaRPr lang="en-US">
              <a:solidFill>
                <a:schemeClr val="tx1"/>
              </a:solidFill>
            </a:endParaRPr>
          </a:p>
          <a:p>
            <a:pPr>
              <a:defRPr/>
            </a:pPr>
            <a:endParaRPr lang="en-US">
              <a:solidFill>
                <a:schemeClr val="tx1"/>
              </a:solidFill>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A33D3DF4-8B84-BD7E-37C0-E15BD3826BE5}"/>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Quality Improvement</a:t>
            </a:r>
          </a:p>
        </p:txBody>
      </p:sp>
      <p:graphicFrame>
        <p:nvGraphicFramePr>
          <p:cNvPr id="12" name="Table 11">
            <a:extLst>
              <a:ext uri="{FF2B5EF4-FFF2-40B4-BE49-F238E27FC236}">
                <a16:creationId xmlns:a16="http://schemas.microsoft.com/office/drawing/2014/main" id="{C8432D62-FD00-B64B-9738-AAD885F1FD65}"/>
              </a:ext>
            </a:extLst>
          </p:cNvPr>
          <p:cNvGraphicFramePr>
            <a:graphicFrameLocks noGrp="1"/>
          </p:cNvGraphicFramePr>
          <p:nvPr>
            <p:extLst>
              <p:ext uri="{D42A27DB-BD31-4B8C-83A1-F6EECF244321}">
                <p14:modId xmlns:p14="http://schemas.microsoft.com/office/powerpoint/2010/main" val="3893919488"/>
              </p:ext>
            </p:extLst>
          </p:nvPr>
        </p:nvGraphicFramePr>
        <p:xfrm>
          <a:off x="8382516" y="8240339"/>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972388208"/>
                  </a:ext>
                </a:extLst>
              </a:tr>
            </a:tbl>
          </a:graphicData>
        </a:graphic>
      </p:graphicFrame>
      <p:graphicFrame>
        <p:nvGraphicFramePr>
          <p:cNvPr id="4" name="Table 3">
            <a:extLst>
              <a:ext uri="{FF2B5EF4-FFF2-40B4-BE49-F238E27FC236}">
                <a16:creationId xmlns:a16="http://schemas.microsoft.com/office/drawing/2014/main" id="{0E83B3CA-1928-5085-09D4-4C84D6BEF532}"/>
              </a:ext>
            </a:extLst>
          </p:cNvPr>
          <p:cNvGraphicFramePr>
            <a:graphicFrameLocks noGrp="1"/>
          </p:cNvGraphicFramePr>
          <p:nvPr>
            <p:extLst>
              <p:ext uri="{D42A27DB-BD31-4B8C-83A1-F6EECF244321}">
                <p14:modId xmlns:p14="http://schemas.microsoft.com/office/powerpoint/2010/main" val="3215893720"/>
              </p:ext>
            </p:extLst>
          </p:nvPr>
        </p:nvGraphicFramePr>
        <p:xfrm>
          <a:off x="372961" y="4354245"/>
          <a:ext cx="9793352" cy="1651000"/>
        </p:xfrm>
        <a:graphic>
          <a:graphicData uri="http://schemas.openxmlformats.org/drawingml/2006/table">
            <a:tbl>
              <a:tblPr firstRow="1" bandRow="1">
                <a:tableStyleId>{5C22544A-7EE6-4342-B048-85BDC9FD1C3A}</a:tableStyleId>
              </a:tblPr>
              <a:tblGrid>
                <a:gridCol w="4896676">
                  <a:extLst>
                    <a:ext uri="{9D8B030D-6E8A-4147-A177-3AD203B41FA5}">
                      <a16:colId xmlns:a16="http://schemas.microsoft.com/office/drawing/2014/main" val="4148695870"/>
                    </a:ext>
                  </a:extLst>
                </a:gridCol>
                <a:gridCol w="4896676">
                  <a:extLst>
                    <a:ext uri="{9D8B030D-6E8A-4147-A177-3AD203B41FA5}">
                      <a16:colId xmlns:a16="http://schemas.microsoft.com/office/drawing/2014/main" val="765997080"/>
                    </a:ext>
                  </a:extLst>
                </a:gridCol>
              </a:tblGrid>
              <a:tr h="370840">
                <a:tc>
                  <a:txBody>
                    <a:bodyPr/>
                    <a:lstStyle/>
                    <a:p>
                      <a:endParaRPr lang="en-US" noProof="0"/>
                    </a:p>
                  </a:txBody>
                  <a:tcPr/>
                </a:tc>
                <a:tc>
                  <a:txBody>
                    <a:bodyPr/>
                    <a:lstStyle/>
                    <a:p>
                      <a:r>
                        <a:rPr lang="en-US" noProof="0"/>
                        <a:t>Total Number</a:t>
                      </a:r>
                    </a:p>
                  </a:txBody>
                  <a:tcPr/>
                </a:tc>
                <a:extLst>
                  <a:ext uri="{0D108BD9-81ED-4DB2-BD59-A6C34878D82A}">
                    <a16:rowId xmlns:a16="http://schemas.microsoft.com/office/drawing/2014/main" val="2085501750"/>
                  </a:ext>
                </a:extLst>
              </a:tr>
              <a:tr h="370840">
                <a:tc>
                  <a:txBody>
                    <a:bodyPr/>
                    <a:lstStyle/>
                    <a:p>
                      <a:r>
                        <a:rPr lang="en-US" noProof="0">
                          <a:solidFill>
                            <a:schemeClr val="tx1"/>
                          </a:solidFill>
                        </a:rPr>
                        <a:t>Total Number of staff with ODP QM Certification as of March 16, 2026</a:t>
                      </a:r>
                    </a:p>
                  </a:txBody>
                  <a:tcPr/>
                </a:tc>
                <a:tc>
                  <a:txBody>
                    <a:bodyPr/>
                    <a:lstStyle/>
                    <a:p>
                      <a:endParaRPr lang="en-US" noProof="0"/>
                    </a:p>
                  </a:txBody>
                  <a:tcPr/>
                </a:tc>
                <a:extLst>
                  <a:ext uri="{0D108BD9-81ED-4DB2-BD59-A6C34878D82A}">
                    <a16:rowId xmlns:a16="http://schemas.microsoft.com/office/drawing/2014/main" val="1472959768"/>
                  </a:ext>
                </a:extLst>
              </a:tr>
              <a:tr h="370840">
                <a:tc>
                  <a:txBody>
                    <a:bodyPr/>
                    <a:lstStyle/>
                    <a:p>
                      <a:r>
                        <a:rPr lang="en-US" noProof="0">
                          <a:solidFill>
                            <a:schemeClr val="tx1"/>
                          </a:solidFill>
                        </a:rPr>
                        <a:t>Total Number of executive leadership staff with ODP QM Certification as of March 16, 2026</a:t>
                      </a:r>
                      <a:endParaRPr lang="en-US" b="0" noProof="0">
                        <a:solidFill>
                          <a:schemeClr val="tx1"/>
                        </a:solidFill>
                      </a:endParaRPr>
                    </a:p>
                  </a:txBody>
                  <a:tcPr/>
                </a:tc>
                <a:tc>
                  <a:txBody>
                    <a:bodyPr/>
                    <a:lstStyle/>
                    <a:p>
                      <a:endParaRPr lang="en-US" noProof="0"/>
                    </a:p>
                  </a:txBody>
                  <a:tcPr/>
                </a:tc>
                <a:extLst>
                  <a:ext uri="{0D108BD9-81ED-4DB2-BD59-A6C34878D82A}">
                    <a16:rowId xmlns:a16="http://schemas.microsoft.com/office/drawing/2014/main" val="1785407343"/>
                  </a:ext>
                </a:extLst>
              </a:tr>
            </a:tbl>
          </a:graphicData>
        </a:graphic>
      </p:graphicFrame>
      <p:graphicFrame>
        <p:nvGraphicFramePr>
          <p:cNvPr id="5" name="Table 4">
            <a:extLst>
              <a:ext uri="{FF2B5EF4-FFF2-40B4-BE49-F238E27FC236}">
                <a16:creationId xmlns:a16="http://schemas.microsoft.com/office/drawing/2014/main" id="{2EE4A1BE-5F78-2AF1-7D37-7051FF7673B3}"/>
              </a:ext>
            </a:extLst>
          </p:cNvPr>
          <p:cNvGraphicFramePr>
            <a:graphicFrameLocks noGrp="1"/>
          </p:cNvGraphicFramePr>
          <p:nvPr>
            <p:extLst>
              <p:ext uri="{D42A27DB-BD31-4B8C-83A1-F6EECF244321}">
                <p14:modId xmlns:p14="http://schemas.microsoft.com/office/powerpoint/2010/main" val="2525759484"/>
              </p:ext>
            </p:extLst>
          </p:nvPr>
        </p:nvGraphicFramePr>
        <p:xfrm>
          <a:off x="372961" y="6901754"/>
          <a:ext cx="10919637" cy="1010920"/>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4148695870"/>
                    </a:ext>
                  </a:extLst>
                </a:gridCol>
                <a:gridCol w="2019300">
                  <a:extLst>
                    <a:ext uri="{9D8B030D-6E8A-4147-A177-3AD203B41FA5}">
                      <a16:colId xmlns:a16="http://schemas.microsoft.com/office/drawing/2014/main" val="765997080"/>
                    </a:ext>
                  </a:extLst>
                </a:gridCol>
                <a:gridCol w="2019300">
                  <a:extLst>
                    <a:ext uri="{9D8B030D-6E8A-4147-A177-3AD203B41FA5}">
                      <a16:colId xmlns:a16="http://schemas.microsoft.com/office/drawing/2014/main" val="2742108382"/>
                    </a:ext>
                  </a:extLst>
                </a:gridCol>
                <a:gridCol w="4861737">
                  <a:extLst>
                    <a:ext uri="{9D8B030D-6E8A-4147-A177-3AD203B41FA5}">
                      <a16:colId xmlns:a16="http://schemas.microsoft.com/office/drawing/2014/main" val="3393709438"/>
                    </a:ext>
                  </a:extLst>
                </a:gridCol>
              </a:tblGrid>
              <a:tr h="370840">
                <a:tc>
                  <a:txBody>
                    <a:bodyPr/>
                    <a:lstStyle/>
                    <a:p>
                      <a:r>
                        <a:rPr lang="en-US" noProof="0"/>
                        <a:t>First Name</a:t>
                      </a:r>
                    </a:p>
                  </a:txBody>
                  <a:tcPr/>
                </a:tc>
                <a:tc>
                  <a:txBody>
                    <a:bodyPr/>
                    <a:lstStyle/>
                    <a:p>
                      <a:r>
                        <a:rPr lang="en-US" noProof="0"/>
                        <a:t>Last Name</a:t>
                      </a:r>
                    </a:p>
                  </a:txBody>
                  <a:tcPr/>
                </a:tc>
                <a:tc>
                  <a:txBody>
                    <a:bodyPr/>
                    <a:lstStyle/>
                    <a:p>
                      <a:r>
                        <a:rPr lang="en-US" noProof="0"/>
                        <a:t>Title</a:t>
                      </a:r>
                    </a:p>
                  </a:txBody>
                  <a:tcPr/>
                </a:tc>
                <a:tc>
                  <a:txBody>
                    <a:bodyPr/>
                    <a:lstStyle/>
                    <a:p>
                      <a:r>
                        <a:rPr lang="en-US" noProof="0"/>
                        <a:t>Leadership Role with authority to adopt recommendations and direct QM activities (Y/N)</a:t>
                      </a:r>
                    </a:p>
                  </a:txBody>
                  <a:tcPr/>
                </a:tc>
                <a:extLst>
                  <a:ext uri="{0D108BD9-81ED-4DB2-BD59-A6C34878D82A}">
                    <a16:rowId xmlns:a16="http://schemas.microsoft.com/office/drawing/2014/main" val="2085501750"/>
                  </a:ext>
                </a:extLst>
              </a:tr>
              <a:tr h="370840">
                <a:tc>
                  <a:txBody>
                    <a:bodyPr/>
                    <a:lstStyle/>
                    <a:p>
                      <a:endParaRPr lang="en-US" noProof="0"/>
                    </a:p>
                  </a:txBody>
                  <a:tcPr/>
                </a:tc>
                <a:tc>
                  <a:txBody>
                    <a:bodyPr/>
                    <a:lstStyle/>
                    <a:p>
                      <a:endParaRPr lang="en-US" noProof="0"/>
                    </a:p>
                  </a:txBody>
                  <a:tcPr/>
                </a:tc>
                <a:tc>
                  <a:txBody>
                    <a:bodyPr/>
                    <a:lstStyle/>
                    <a:p>
                      <a:endParaRPr lang="en-US" noProof="0"/>
                    </a:p>
                  </a:txBody>
                  <a:tcPr/>
                </a:tc>
                <a:tc>
                  <a:txBody>
                    <a:bodyPr/>
                    <a:lstStyle/>
                    <a:p>
                      <a:endParaRPr lang="en-US" noProof="0"/>
                    </a:p>
                  </a:txBody>
                  <a:tcPr/>
                </a:tc>
                <a:extLst>
                  <a:ext uri="{0D108BD9-81ED-4DB2-BD59-A6C34878D82A}">
                    <a16:rowId xmlns:a16="http://schemas.microsoft.com/office/drawing/2014/main" val="1472959768"/>
                  </a:ext>
                </a:extLst>
              </a:tr>
            </a:tbl>
          </a:graphicData>
        </a:graphic>
      </p:graphicFrame>
      <p:sp>
        <p:nvSpPr>
          <p:cNvPr id="7" name="Rectangle: Rounded Corners 6">
            <a:extLst>
              <a:ext uri="{FF2B5EF4-FFF2-40B4-BE49-F238E27FC236}">
                <a16:creationId xmlns:a16="http://schemas.microsoft.com/office/drawing/2014/main" id="{834B3517-D6D6-6485-AA3A-C074CA8EC9C5}"/>
              </a:ext>
            </a:extLst>
          </p:cNvPr>
          <p:cNvSpPr/>
          <p:nvPr/>
        </p:nvSpPr>
        <p:spPr bwMode="gray">
          <a:xfrm>
            <a:off x="9724112" y="514497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8</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B7A7DC90-2434-87B4-D138-CA18882E5E49}"/>
              </a:ext>
            </a:extLst>
          </p:cNvPr>
          <p:cNvSpPr/>
          <p:nvPr/>
        </p:nvSpPr>
        <p:spPr bwMode="gray">
          <a:xfrm>
            <a:off x="10792663" y="7635374"/>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8</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55847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64CEF-61A8-66CA-7EC4-FF048252023A}"/>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B61FC78-D361-B801-F344-4EEC9B092A2C}"/>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367FE94B-31D4-2719-3D95-C7FD4DF9B3BF}"/>
              </a:ext>
            </a:extLst>
          </p:cNvPr>
          <p:cNvSpPr/>
          <p:nvPr/>
        </p:nvSpPr>
        <p:spPr>
          <a:xfrm>
            <a:off x="260278" y="739737"/>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noProof="0">
              <a:solidFill>
                <a:prstClr val="black"/>
              </a:solidFill>
              <a:latin typeface="Calibri" panose="020F0502020204030204"/>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QI.02.2</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Provide agency's policy on how person-centered performance data is utilized to develop the QM Plan and its action plan and monitor progress towards QM plan goals.</a:t>
            </a:r>
          </a:p>
          <a:p>
            <a:pPr lvl="0">
              <a:defRPr/>
            </a:pPr>
            <a:endParaRPr lang="en-US" b="1" i="1">
              <a:solidFill>
                <a:schemeClr val="tx1"/>
              </a:solidFill>
            </a:endParaRPr>
          </a:p>
          <a:p>
            <a:pPr>
              <a:defRPr/>
            </a:pPr>
            <a:r>
              <a:rPr lang="en-US" b="1" i="1">
                <a:solidFill>
                  <a:schemeClr val="tx1"/>
                </a:solidFill>
              </a:rPr>
              <a:t>Question P-S-CE(CE-Both, CE-M, CE-DD): </a:t>
            </a:r>
            <a:r>
              <a:rPr lang="en-US">
                <a:solidFill>
                  <a:schemeClr val="tx1"/>
                </a:solidFill>
              </a:rPr>
              <a:t>Upload the agency’s policy describing how data is used to improve quality via data monitoring, analysis, and QM planning practices. The response should include, at a minimum: </a:t>
            </a:r>
            <a:r>
              <a:rPr lang="en-US" strike="sngStrike">
                <a:solidFill>
                  <a:schemeClr val="tx1"/>
                </a:solidFill>
              </a:rPr>
              <a:t> </a:t>
            </a:r>
          </a:p>
          <a:p>
            <a:pPr marL="342900" indent="-342900">
              <a:buFont typeface="+mj-lt"/>
              <a:buAutoNum type="alphaLcPeriod"/>
              <a:defRPr/>
            </a:pPr>
            <a:r>
              <a:rPr lang="en-US">
                <a:solidFill>
                  <a:schemeClr val="tx1"/>
                </a:solidFill>
              </a:rPr>
              <a:t>What data is used from which data sources</a:t>
            </a:r>
          </a:p>
          <a:p>
            <a:pPr marL="342900" indent="-342900">
              <a:buFont typeface="+mj-lt"/>
              <a:buAutoNum type="alphaLcPeriod"/>
              <a:defRPr/>
            </a:pPr>
            <a:r>
              <a:rPr lang="en-US">
                <a:solidFill>
                  <a:schemeClr val="tx1"/>
                </a:solidFill>
              </a:rPr>
              <a:t>Frequency of data monitoring, review and analysis</a:t>
            </a:r>
          </a:p>
          <a:p>
            <a:pPr marL="342900" indent="-342900">
              <a:buFont typeface="+mj-lt"/>
              <a:buAutoNum type="alphaLcPeriod"/>
              <a:defRPr/>
            </a:pPr>
            <a:r>
              <a:rPr lang="en-US">
                <a:solidFill>
                  <a:schemeClr val="tx1"/>
                </a:solidFill>
              </a:rPr>
              <a:t>How opportunities for quality improvement are selected</a:t>
            </a:r>
          </a:p>
          <a:p>
            <a:pPr marL="342900" indent="-342900">
              <a:buFont typeface="+mj-lt"/>
              <a:buAutoNum type="alphaLcPeriod"/>
              <a:defRPr/>
            </a:pPr>
            <a:r>
              <a:rPr lang="en-US">
                <a:solidFill>
                  <a:schemeClr val="tx1"/>
                </a:solidFill>
              </a:rPr>
              <a:t>How person-centered performance data is utilized to develop the QM plan and to measure progress</a:t>
            </a:r>
          </a:p>
          <a:p>
            <a:pPr marL="342900" indent="-342900">
              <a:buFont typeface="+mj-lt"/>
              <a:buAutoNum type="alphaLcPeriod"/>
              <a:defRPr/>
            </a:pPr>
            <a:r>
              <a:rPr lang="en-US">
                <a:solidFill>
                  <a:schemeClr val="tx1"/>
                </a:solidFill>
              </a:rPr>
              <a:t>How performance measures are established</a:t>
            </a:r>
          </a:p>
          <a:p>
            <a:pPr marL="342900" indent="-342900">
              <a:buFont typeface="+mj-lt"/>
              <a:buAutoNum type="alphaLcPeriod"/>
              <a:defRPr/>
            </a:pPr>
            <a:r>
              <a:rPr lang="en-US">
                <a:solidFill>
                  <a:schemeClr val="tx1"/>
                </a:solidFill>
              </a:rPr>
              <a:t>The position title of the person who is ODP QM certified and generally responsible for the organization’s QM plan</a:t>
            </a: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346B28B2-6A84-A920-0517-B3E9DD1E15BC}"/>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Quality Improvement</a:t>
            </a:r>
          </a:p>
        </p:txBody>
      </p:sp>
      <p:graphicFrame>
        <p:nvGraphicFramePr>
          <p:cNvPr id="12" name="Table 11">
            <a:extLst>
              <a:ext uri="{FF2B5EF4-FFF2-40B4-BE49-F238E27FC236}">
                <a16:creationId xmlns:a16="http://schemas.microsoft.com/office/drawing/2014/main" id="{CB50F196-040A-C70D-62E9-A0C9F3E22815}"/>
              </a:ext>
            </a:extLst>
          </p:cNvPr>
          <p:cNvGraphicFramePr>
            <a:graphicFrameLocks noGrp="1"/>
          </p:cNvGraphicFramePr>
          <p:nvPr>
            <p:extLst>
              <p:ext uri="{D42A27DB-BD31-4B8C-83A1-F6EECF244321}">
                <p14:modId xmlns:p14="http://schemas.microsoft.com/office/powerpoint/2010/main" val="3675510916"/>
              </p:ext>
            </p:extLst>
          </p:nvPr>
        </p:nvGraphicFramePr>
        <p:xfrm>
          <a:off x="8372684" y="579822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972388208"/>
                  </a:ext>
                </a:extLst>
              </a:tr>
            </a:tbl>
          </a:graphicData>
        </a:graphic>
      </p:graphicFrame>
      <p:sp>
        <p:nvSpPr>
          <p:cNvPr id="5" name="Rectangle 4">
            <a:extLst>
              <a:ext uri="{FF2B5EF4-FFF2-40B4-BE49-F238E27FC236}">
                <a16:creationId xmlns:a16="http://schemas.microsoft.com/office/drawing/2014/main" id="{5E7F3A81-51BF-7BEE-2AEA-36AA6F395E32}"/>
              </a:ext>
            </a:extLst>
          </p:cNvPr>
          <p:cNvSpPr/>
          <p:nvPr/>
        </p:nvSpPr>
        <p:spPr>
          <a:xfrm>
            <a:off x="428774" y="4821290"/>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4" name="Rectangle: Rounded Corners 3">
            <a:extLst>
              <a:ext uri="{FF2B5EF4-FFF2-40B4-BE49-F238E27FC236}">
                <a16:creationId xmlns:a16="http://schemas.microsoft.com/office/drawing/2014/main" id="{C6A3EFDD-EB46-F0DA-A5CB-D4A369CF62A2}"/>
              </a:ext>
            </a:extLst>
          </p:cNvPr>
          <p:cNvSpPr/>
          <p:nvPr/>
        </p:nvSpPr>
        <p:spPr bwMode="gray">
          <a:xfrm>
            <a:off x="6925739" y="497781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656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53549-962B-48BD-D581-CEC9EEC4F777}"/>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6A7EA083-9030-E70B-81BE-6996F9680119}"/>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C1081267-4468-875C-4526-91202E5218D4}"/>
              </a:ext>
            </a:extLst>
          </p:cNvPr>
          <p:cNvSpPr/>
          <p:nvPr/>
        </p:nvSpPr>
        <p:spPr>
          <a:xfrm>
            <a:off x="260278" y="739737"/>
            <a:ext cx="11671443" cy="707690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QI.02.5</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Provide a sample of operational quarterly report or quality report used for internal, ongoing monitoring and implementation of QM initiatives that includes a written description of use and analysis of data from at least one of the following categories: incidents, medication errors, health risks, restrictive procedures, staff retention, effectiveness of behavioral support, employment, Information Sharing and Advisory Committee recommendation strategies, </a:t>
            </a:r>
            <a:r>
              <a:rPr lang="en-US">
                <a:solidFill>
                  <a:srgbClr val="FF0000"/>
                </a:solidFill>
              </a:rPr>
              <a:t>or </a:t>
            </a:r>
            <a:r>
              <a:rPr lang="en-US">
                <a:solidFill>
                  <a:schemeClr val="tx1"/>
                </a:solidFill>
              </a:rPr>
              <a:t>billing accuracy</a:t>
            </a:r>
            <a:r>
              <a:rPr lang="en-US">
                <a:solidFill>
                  <a:srgbClr val="FF0000"/>
                </a:solidFill>
              </a:rPr>
              <a:t>.</a:t>
            </a:r>
            <a:endParaRPr lang="en-US" b="1" i="1">
              <a:solidFill>
                <a:srgbClr val="FF0000"/>
              </a:solidFill>
            </a:endParaRPr>
          </a:p>
          <a:p>
            <a:pPr>
              <a:defRPr/>
            </a:pPr>
            <a:endParaRPr lang="en-US" b="1" i="1">
              <a:solidFill>
                <a:schemeClr val="tx1"/>
              </a:solidFill>
            </a:endParaRPr>
          </a:p>
          <a:p>
            <a:pPr>
              <a:defRPr/>
            </a:pPr>
            <a:r>
              <a:rPr lang="en-US" b="1" i="1">
                <a:solidFill>
                  <a:schemeClr val="tx1"/>
                </a:solidFill>
              </a:rPr>
              <a:t>Question S-CE(CE-Both, CE-M, CE-DD): </a:t>
            </a:r>
            <a:r>
              <a:rPr lang="en-US">
                <a:solidFill>
                  <a:schemeClr val="tx1"/>
                </a:solidFill>
              </a:rPr>
              <a:t>Upload an operational quarterly report, or a quality report, that is currently used by your agency. The report should describe how data is used and analyzed from at least one of the sources outlined in the measure description, and how this report is used in an ongoing capacity by your agency. The uploaded document must be in report format, and include elements such as: </a:t>
            </a:r>
          </a:p>
          <a:p>
            <a:pPr marL="285750" indent="-285750">
              <a:buFont typeface="Arial" panose="020B0604020202020204" pitchFamily="34" charset="0"/>
              <a:buChar char="•"/>
              <a:defRPr/>
            </a:pPr>
            <a:r>
              <a:rPr lang="en-US">
                <a:solidFill>
                  <a:schemeClr val="tx1"/>
                </a:solidFill>
              </a:rPr>
              <a:t>Title </a:t>
            </a:r>
          </a:p>
          <a:p>
            <a:pPr marL="285750" indent="-285750">
              <a:buFont typeface="Arial" panose="020B0604020202020204" pitchFamily="34" charset="0"/>
              <a:buChar char="•"/>
              <a:defRPr/>
            </a:pPr>
            <a:r>
              <a:rPr lang="en-US">
                <a:solidFill>
                  <a:schemeClr val="tx1"/>
                </a:solidFill>
              </a:rPr>
              <a:t>Introduction </a:t>
            </a:r>
          </a:p>
          <a:p>
            <a:pPr marL="285750" indent="-285750">
              <a:buFont typeface="Arial" panose="020B0604020202020204" pitchFamily="34" charset="0"/>
              <a:buChar char="•"/>
              <a:defRPr/>
            </a:pPr>
            <a:r>
              <a:rPr lang="en-US">
                <a:solidFill>
                  <a:schemeClr val="tx1"/>
                </a:solidFill>
              </a:rPr>
              <a:t>Methodology </a:t>
            </a:r>
          </a:p>
          <a:p>
            <a:pPr marL="285750" indent="-285750">
              <a:buFont typeface="Arial" panose="020B0604020202020204" pitchFamily="34" charset="0"/>
              <a:buChar char="•"/>
              <a:defRPr/>
            </a:pPr>
            <a:r>
              <a:rPr lang="en-US">
                <a:solidFill>
                  <a:schemeClr val="tx1"/>
                </a:solidFill>
              </a:rPr>
              <a:t>Findings/Results </a:t>
            </a:r>
          </a:p>
          <a:p>
            <a:pPr marL="285750" indent="-285750">
              <a:buFont typeface="Arial" panose="020B0604020202020204" pitchFamily="34" charset="0"/>
              <a:buChar char="•"/>
              <a:defRPr/>
            </a:pPr>
            <a:r>
              <a:rPr lang="en-US">
                <a:solidFill>
                  <a:schemeClr val="tx1"/>
                </a:solidFill>
              </a:rPr>
              <a:t>Analysis/Discussion </a:t>
            </a:r>
          </a:p>
          <a:p>
            <a:pPr marL="285750" indent="-285750">
              <a:buFont typeface="Arial" panose="020B0604020202020204" pitchFamily="34" charset="0"/>
              <a:buChar char="•"/>
              <a:defRPr/>
            </a:pPr>
            <a:r>
              <a:rPr lang="en-US">
                <a:solidFill>
                  <a:schemeClr val="tx1"/>
                </a:solidFill>
              </a:rPr>
              <a:t>Conclusion </a:t>
            </a:r>
          </a:p>
          <a:p>
            <a:pPr marL="285750" indent="-285750">
              <a:buFont typeface="Arial" panose="020B0604020202020204" pitchFamily="34" charset="0"/>
              <a:buChar char="•"/>
              <a:defRPr/>
            </a:pPr>
            <a:r>
              <a:rPr lang="en-US">
                <a:solidFill>
                  <a:schemeClr val="tx1"/>
                </a:solidFill>
              </a:rPr>
              <a:t>Recommendations </a:t>
            </a:r>
          </a:p>
          <a:p>
            <a:pPr marL="285750" indent="-285750">
              <a:buFont typeface="Arial" panose="020B0604020202020204" pitchFamily="34" charset="0"/>
              <a:buChar char="•"/>
              <a:defRPr/>
            </a:pPr>
            <a:r>
              <a:rPr lang="en-US">
                <a:solidFill>
                  <a:schemeClr val="tx1"/>
                </a:solidFill>
              </a:rPr>
              <a:t>Data collected</a:t>
            </a:r>
          </a:p>
          <a:p>
            <a:pPr marL="285750" indent="-285750">
              <a:buFont typeface="Arial" panose="020B0604020202020204" pitchFamily="34" charset="0"/>
              <a:buChar char="•"/>
              <a:defRPr/>
            </a:pPr>
            <a:r>
              <a:rPr lang="en-US">
                <a:solidFill>
                  <a:schemeClr val="tx1"/>
                </a:solidFill>
              </a:rPr>
              <a:t>How data was analyzed </a:t>
            </a:r>
          </a:p>
          <a:p>
            <a:pPr marL="285750" indent="-285750">
              <a:buFont typeface="Arial" panose="020B0604020202020204" pitchFamily="34" charset="0"/>
              <a:buChar char="•"/>
              <a:defRPr/>
            </a:pPr>
            <a:r>
              <a:rPr lang="en-US">
                <a:solidFill>
                  <a:schemeClr val="tx1"/>
                </a:solidFill>
              </a:rPr>
              <a:t>How data was used to improve processes, outcomes, or services</a:t>
            </a:r>
            <a:endParaRPr lang="en-US">
              <a:solidFill>
                <a:schemeClr val="tx1"/>
              </a:solidFill>
              <a:latin typeface="Calibri" panose="020F0502020204030204"/>
            </a:endParaRP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A967C1AB-6BFB-BFA9-3A87-53F7D15745BF}"/>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Quality Improvement</a:t>
            </a:r>
          </a:p>
        </p:txBody>
      </p:sp>
      <p:graphicFrame>
        <p:nvGraphicFramePr>
          <p:cNvPr id="12" name="Table 11">
            <a:extLst>
              <a:ext uri="{FF2B5EF4-FFF2-40B4-BE49-F238E27FC236}">
                <a16:creationId xmlns:a16="http://schemas.microsoft.com/office/drawing/2014/main" id="{C1A860B9-9154-B3C1-E04D-D1365E776C44}"/>
              </a:ext>
            </a:extLst>
          </p:cNvPr>
          <p:cNvGraphicFramePr>
            <a:graphicFrameLocks noGrp="1"/>
          </p:cNvGraphicFramePr>
          <p:nvPr>
            <p:extLst>
              <p:ext uri="{D42A27DB-BD31-4B8C-83A1-F6EECF244321}">
                <p14:modId xmlns:p14="http://schemas.microsoft.com/office/powerpoint/2010/main" val="4026402771"/>
              </p:ext>
            </p:extLst>
          </p:nvPr>
        </p:nvGraphicFramePr>
        <p:xfrm>
          <a:off x="8372684" y="579822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972388208"/>
                  </a:ext>
                </a:extLst>
              </a:tr>
            </a:tbl>
          </a:graphicData>
        </a:graphic>
      </p:graphicFrame>
      <p:sp>
        <p:nvSpPr>
          <p:cNvPr id="4" name="Rectangle 3">
            <a:extLst>
              <a:ext uri="{FF2B5EF4-FFF2-40B4-BE49-F238E27FC236}">
                <a16:creationId xmlns:a16="http://schemas.microsoft.com/office/drawing/2014/main" id="{9812926F-33FA-73F1-E462-7A8371D4E500}"/>
              </a:ext>
            </a:extLst>
          </p:cNvPr>
          <p:cNvSpPr/>
          <p:nvPr/>
        </p:nvSpPr>
        <p:spPr>
          <a:xfrm>
            <a:off x="349321" y="6929370"/>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5" name="Rectangle: Rounded Corners 4">
            <a:extLst>
              <a:ext uri="{FF2B5EF4-FFF2-40B4-BE49-F238E27FC236}">
                <a16:creationId xmlns:a16="http://schemas.microsoft.com/office/drawing/2014/main" id="{AF0E5648-15CB-B6DA-9B7F-61AE2A7FCB39}"/>
              </a:ext>
            </a:extLst>
          </p:cNvPr>
          <p:cNvSpPr/>
          <p:nvPr/>
        </p:nvSpPr>
        <p:spPr bwMode="gray">
          <a:xfrm>
            <a:off x="6898442" y="7019925"/>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86075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58254-9B3D-0B2B-6A90-03F720379F14}"/>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84E3D648-8B12-5627-6341-F870DB928FC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067D2D2F-8CC8-0527-BF3A-CECA7038B5BF}"/>
              </a:ext>
            </a:extLst>
          </p:cNvPr>
          <p:cNvSpPr/>
          <p:nvPr/>
        </p:nvSpPr>
        <p:spPr>
          <a:xfrm>
            <a:off x="260278" y="739737"/>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kumimoji="0" lang="en-US" sz="1800" b="1" i="0" u="none" kern="1200" cap="none" spc="0" normalizeH="0" baseline="0" noProof="0">
                <a:ln>
                  <a:noFill/>
                </a:ln>
                <a:solidFill>
                  <a:schemeClr val="tx1"/>
                </a:solidFill>
                <a:effectLst/>
                <a:uLnTx/>
                <a:uFillTx/>
                <a:latin typeface="Calibri" panose="020F0502020204030204"/>
                <a:ea typeface="+mn-ea"/>
                <a:cs typeface="+mn-cs"/>
              </a:rPr>
              <a:t>QI.0</a:t>
            </a:r>
            <a:r>
              <a:rPr lang="en-US" b="1">
                <a:solidFill>
                  <a:schemeClr val="tx1"/>
                </a:solidFill>
                <a:latin typeface="Calibri" panose="020F0502020204030204"/>
              </a:rPr>
              <a:t>3</a:t>
            </a:r>
            <a:r>
              <a:rPr kumimoji="0" lang="en-US" sz="1800" b="1" i="0" u="none" kern="1200" cap="none" spc="0" normalizeH="0" baseline="0" noProof="0">
                <a:ln>
                  <a:noFill/>
                </a:ln>
                <a:solidFill>
                  <a:schemeClr val="tx1"/>
                </a:solidFill>
                <a:effectLst/>
                <a:uLnTx/>
                <a:uFillTx/>
                <a:latin typeface="Calibri" panose="020F0502020204030204"/>
                <a:ea typeface="+mn-ea"/>
                <a:cs typeface="+mn-cs"/>
              </a:rPr>
              <a:t>.1</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Provide agency's policy on supporting engagement of family, as defined/designated by the individual.</a:t>
            </a:r>
          </a:p>
          <a:p>
            <a:pPr lvl="0">
              <a:defRPr/>
            </a:pPr>
            <a:endParaRPr lang="en-US" b="1" i="1">
              <a:solidFill>
                <a:schemeClr val="tx1"/>
              </a:solidFill>
            </a:endParaRPr>
          </a:p>
          <a:p>
            <a:pPr>
              <a:defRPr/>
            </a:pPr>
            <a:r>
              <a:rPr lang="en-US" b="1" i="1">
                <a:solidFill>
                  <a:schemeClr val="tx1"/>
                </a:solidFill>
              </a:rPr>
              <a:t>Question P-S-CE(CE-Both, CE-M, CE-DD): </a:t>
            </a:r>
            <a:r>
              <a:rPr lang="en-US">
                <a:solidFill>
                  <a:schemeClr val="tx1"/>
                </a:solidFill>
                <a:latin typeface="Calibri" panose="020F0502020204030204"/>
              </a:rPr>
              <a:t>Upload your agency’s policy that demonstrates how you engage with the families of the individuals you support, including your agency’s approach for allowing individuals to identify a designated person.</a:t>
            </a: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a:solidFill>
                <a:schemeClr val="tx1"/>
              </a:solidFill>
              <a:latin typeface="Calibri" panose="020F0502020204030204"/>
            </a:endParaRPr>
          </a:p>
          <a:p>
            <a:pPr>
              <a:defRPr/>
            </a:pPr>
            <a:endParaRPr lang="en-US">
              <a:solidFill>
                <a:schemeClr val="tx1"/>
              </a:solidFill>
              <a:latin typeface="Calibri" panose="020F0502020204030204"/>
            </a:endParaRPr>
          </a:p>
          <a:p>
            <a:pPr lvl="0">
              <a:defRPr/>
            </a:pPr>
            <a:r>
              <a:rPr lang="en-US" b="1">
                <a:solidFill>
                  <a:schemeClr val="tx1"/>
                </a:solidFill>
              </a:rPr>
              <a:t>Measure QI.03.2</a:t>
            </a:r>
            <a:r>
              <a:rPr lang="en-US">
                <a:solidFill>
                  <a:schemeClr val="tx1"/>
                </a:solidFill>
              </a:rPr>
              <a:t>: Provide a description of current activities supporting engagement of family, as defined/designated by the individual.</a:t>
            </a:r>
          </a:p>
          <a:p>
            <a:pPr lvl="0">
              <a:defRPr/>
            </a:pPr>
            <a:endParaRPr lang="en-US" b="1" i="1">
              <a:solidFill>
                <a:schemeClr val="tx1"/>
              </a:solidFill>
            </a:endParaRPr>
          </a:p>
          <a:p>
            <a:pPr>
              <a:defRPr/>
            </a:pPr>
            <a:r>
              <a:rPr lang="en-US" b="1" i="1">
                <a:solidFill>
                  <a:schemeClr val="tx1"/>
                </a:solidFill>
              </a:rPr>
              <a:t>Question P-S-CE(CE-Both, CE-M, CE-DD): </a:t>
            </a:r>
            <a:r>
              <a:rPr lang="en-US">
                <a:solidFill>
                  <a:schemeClr val="tx1"/>
                </a:solidFill>
              </a:rPr>
              <a:t>Provide a description or list of specific activities your agency has implemented, or plans to implement, to engage individuals’ families and other natural supports.</a:t>
            </a: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A38B5953-4830-A09A-8A7E-555103BE6D4E}"/>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Quality Improvement</a:t>
            </a:r>
          </a:p>
        </p:txBody>
      </p:sp>
      <p:graphicFrame>
        <p:nvGraphicFramePr>
          <p:cNvPr id="12" name="Table 11">
            <a:extLst>
              <a:ext uri="{FF2B5EF4-FFF2-40B4-BE49-F238E27FC236}">
                <a16:creationId xmlns:a16="http://schemas.microsoft.com/office/drawing/2014/main" id="{7E4A31E3-233A-8AB9-9E66-D946DBCCD618}"/>
              </a:ext>
            </a:extLst>
          </p:cNvPr>
          <p:cNvGraphicFramePr>
            <a:graphicFrameLocks noGrp="1"/>
          </p:cNvGraphicFramePr>
          <p:nvPr>
            <p:extLst>
              <p:ext uri="{D42A27DB-BD31-4B8C-83A1-F6EECF244321}">
                <p14:modId xmlns:p14="http://schemas.microsoft.com/office/powerpoint/2010/main" val="4131733368"/>
              </p:ext>
            </p:extLst>
          </p:nvPr>
        </p:nvGraphicFramePr>
        <p:xfrm>
          <a:off x="8898007" y="5409551"/>
          <a:ext cx="2831876" cy="1005840"/>
        </p:xfrm>
        <a:graphic>
          <a:graphicData uri="http://schemas.openxmlformats.org/drawingml/2006/table">
            <a:tbl>
              <a:tblPr firstRow="1" bandRow="1">
                <a:tableStyleId>{8EC20E35-A176-4012-BC5E-935CFFF8708E}</a:tableStyleId>
              </a:tblPr>
              <a:tblGrid>
                <a:gridCol w="712856">
                  <a:extLst>
                    <a:ext uri="{9D8B030D-6E8A-4147-A177-3AD203B41FA5}">
                      <a16:colId xmlns:a16="http://schemas.microsoft.com/office/drawing/2014/main" val="1768430671"/>
                    </a:ext>
                  </a:extLst>
                </a:gridCol>
                <a:gridCol w="2119020">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972388208"/>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2722389653"/>
                  </a:ext>
                </a:extLst>
              </a:tr>
            </a:tbl>
          </a:graphicData>
        </a:graphic>
      </p:graphicFrame>
      <p:sp>
        <p:nvSpPr>
          <p:cNvPr id="4" name="Rectangle 3">
            <a:extLst>
              <a:ext uri="{FF2B5EF4-FFF2-40B4-BE49-F238E27FC236}">
                <a16:creationId xmlns:a16="http://schemas.microsoft.com/office/drawing/2014/main" id="{326B49B2-E65C-2856-E0FE-8A0937CA60C9}"/>
              </a:ext>
            </a:extLst>
          </p:cNvPr>
          <p:cNvSpPr/>
          <p:nvPr/>
        </p:nvSpPr>
        <p:spPr>
          <a:xfrm>
            <a:off x="349321" y="2746625"/>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5" name="Rectangle: Rounded Corners 4">
            <a:extLst>
              <a:ext uri="{FF2B5EF4-FFF2-40B4-BE49-F238E27FC236}">
                <a16:creationId xmlns:a16="http://schemas.microsoft.com/office/drawing/2014/main" id="{0932BCA4-8A00-B733-3A1A-26E1396EA241}"/>
              </a:ext>
            </a:extLst>
          </p:cNvPr>
          <p:cNvSpPr/>
          <p:nvPr/>
        </p:nvSpPr>
        <p:spPr bwMode="gray">
          <a:xfrm>
            <a:off x="6677790" y="290314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7737296E-F432-C3F2-5E9A-A822361B173D}"/>
              </a:ext>
            </a:extLst>
          </p:cNvPr>
          <p:cNvSpPr/>
          <p:nvPr/>
        </p:nvSpPr>
        <p:spPr>
          <a:xfrm>
            <a:off x="349321" y="5386640"/>
            <a:ext cx="7608641" cy="10516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109D570D-1ADA-03F1-331B-AC95591753B9}"/>
              </a:ext>
            </a:extLst>
          </p:cNvPr>
          <p:cNvSpPr/>
          <p:nvPr/>
        </p:nvSpPr>
        <p:spPr bwMode="gray">
          <a:xfrm>
            <a:off x="7260675" y="574893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98157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E3C58-600A-9501-B971-4F2575A1A559}"/>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541D6449-44D2-1D67-DE24-9B9060CF3463}"/>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139D707B-19ED-5B2C-A8AA-EC31576C1CF1}"/>
              </a:ext>
            </a:extLst>
          </p:cNvPr>
          <p:cNvSpPr/>
          <p:nvPr/>
        </p:nvSpPr>
        <p:spPr>
          <a:xfrm>
            <a:off x="260278" y="759401"/>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schemeClr val="tx1"/>
                </a:solidFill>
              </a:rPr>
              <a:t>RST.01.2</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Report number and percentage of individuals using remote support technology.</a:t>
            </a:r>
          </a:p>
          <a:p>
            <a:pPr lvl="0">
              <a:defRPr/>
            </a:pPr>
            <a:endParaRPr lang="en-US" b="1" i="1">
              <a:solidFill>
                <a:schemeClr val="tx1"/>
              </a:solidFill>
            </a:endParaRPr>
          </a:p>
          <a:p>
            <a:pPr>
              <a:defRPr/>
            </a:pPr>
            <a:r>
              <a:rPr lang="en-US" b="1" i="1">
                <a:solidFill>
                  <a:schemeClr val="tx1"/>
                </a:solidFill>
              </a:rPr>
              <a:t>Question P-S-CE(CE-Both, CE-M, CE-DD): </a:t>
            </a:r>
            <a:r>
              <a:rPr lang="en-US">
                <a:solidFill>
                  <a:schemeClr val="tx1"/>
                </a:solidFill>
              </a:rPr>
              <a:t>Report the number of individuals that received residential services who utilized Remote Support Technology as part of their care during Calendar Year 2025. If no Remote Support Technologies were used, enter “0.”</a:t>
            </a:r>
          </a:p>
          <a:p>
            <a:pPr>
              <a:defRPr/>
            </a:pP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78988320-BB11-2130-ADE4-E0B438E8F929}"/>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Use of Remote Support Technology</a:t>
            </a:r>
          </a:p>
        </p:txBody>
      </p:sp>
      <p:sp>
        <p:nvSpPr>
          <p:cNvPr id="2" name="Arrow: Pentagon 1">
            <a:extLst>
              <a:ext uri="{FF2B5EF4-FFF2-40B4-BE49-F238E27FC236}">
                <a16:creationId xmlns:a16="http://schemas.microsoft.com/office/drawing/2014/main" id="{04E2D54C-6384-092B-46A2-9C2205A42879}"/>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2" name="Table 11">
            <a:extLst>
              <a:ext uri="{FF2B5EF4-FFF2-40B4-BE49-F238E27FC236}">
                <a16:creationId xmlns:a16="http://schemas.microsoft.com/office/drawing/2014/main" id="{9B3A4C89-53C2-C90A-DE21-E93F9903A42F}"/>
              </a:ext>
            </a:extLst>
          </p:cNvPr>
          <p:cNvGraphicFramePr>
            <a:graphicFrameLocks noGrp="1"/>
          </p:cNvGraphicFramePr>
          <p:nvPr>
            <p:extLst>
              <p:ext uri="{D42A27DB-BD31-4B8C-83A1-F6EECF244321}">
                <p14:modId xmlns:p14="http://schemas.microsoft.com/office/powerpoint/2010/main" val="4282364339"/>
              </p:ext>
            </p:extLst>
          </p:nvPr>
        </p:nvGraphicFramePr>
        <p:xfrm>
          <a:off x="8372684" y="579822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pPr algn="l" fontAlgn="base"/>
                      <a:r>
                        <a:rPr lang="en-US" sz="1200" b="0" i="0" noProof="0">
                          <a:solidFill>
                            <a:srgbClr val="000000"/>
                          </a:solidFill>
                          <a:effectLst/>
                          <a:latin typeface="Calibri" panose="020F0502020204030204" pitchFamily="34" charset="0"/>
                        </a:rPr>
                        <a:t>2​</a:t>
                      </a:r>
                      <a:endParaRPr lang="en-US" b="0" i="0" noProof="0">
                        <a:solidFill>
                          <a:srgbClr val="000000"/>
                        </a:solidFill>
                        <a:effectLst/>
                      </a:endParaRPr>
                    </a:p>
                  </a:txBody>
                  <a:tcPr>
                    <a:solidFill>
                      <a:schemeClr val="bg1"/>
                    </a:solidFill>
                  </a:tcPr>
                </a:tc>
                <a:tc>
                  <a:txBody>
                    <a:bodyPr/>
                    <a:lstStyle/>
                    <a:p>
                      <a:pPr algn="l" fontAlgn="base"/>
                      <a:r>
                        <a:rPr lang="en-US" sz="1200" b="0" i="0" noProof="0">
                          <a:solidFill>
                            <a:srgbClr val="000000"/>
                          </a:solidFill>
                          <a:effectLst/>
                          <a:latin typeface="Calibri" panose="020F0502020204030204" pitchFamily="34" charset="0"/>
                        </a:rPr>
                        <a:t>Open Response (short, numerical)​</a:t>
                      </a:r>
                      <a:endParaRPr lang="en-US" b="0" i="0" noProof="0">
                        <a:solidFill>
                          <a:srgbClr val="000000"/>
                        </a:solidFill>
                        <a:effectLst/>
                      </a:endParaRPr>
                    </a:p>
                  </a:txBody>
                  <a:tcPr>
                    <a:solidFill>
                      <a:schemeClr val="bg1"/>
                    </a:solidFill>
                  </a:tcPr>
                </a:tc>
                <a:extLst>
                  <a:ext uri="{0D108BD9-81ED-4DB2-BD59-A6C34878D82A}">
                    <a16:rowId xmlns:a16="http://schemas.microsoft.com/office/drawing/2014/main" val="972388208"/>
                  </a:ext>
                </a:extLst>
              </a:tr>
            </a:tbl>
          </a:graphicData>
        </a:graphic>
      </p:graphicFrame>
      <p:sp>
        <p:nvSpPr>
          <p:cNvPr id="8" name="Rectangle 7">
            <a:extLst>
              <a:ext uri="{FF2B5EF4-FFF2-40B4-BE49-F238E27FC236}">
                <a16:creationId xmlns:a16="http://schemas.microsoft.com/office/drawing/2014/main" id="{35E35F24-A2F6-3FB7-2EF5-4A6FC5075175}"/>
              </a:ext>
            </a:extLst>
          </p:cNvPr>
          <p:cNvSpPr/>
          <p:nvPr/>
        </p:nvSpPr>
        <p:spPr>
          <a:xfrm>
            <a:off x="349321" y="2895859"/>
            <a:ext cx="2307772" cy="51306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DA2646F1-E5B0-8420-0890-CDC800ECC5E2}"/>
              </a:ext>
            </a:extLst>
          </p:cNvPr>
          <p:cNvSpPr/>
          <p:nvPr/>
        </p:nvSpPr>
        <p:spPr bwMode="gray">
          <a:xfrm>
            <a:off x="2551241" y="296772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2</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41753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A7DD3-78DF-B125-0F5A-7AC1813AF4D2}"/>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C60B09FC-623F-2113-1875-E509DAA54AFB}"/>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F66FFFDE-C85A-6885-88E2-36EDE54D0F0A}"/>
              </a:ext>
            </a:extLst>
          </p:cNvPr>
          <p:cNvSpPr/>
          <p:nvPr/>
        </p:nvSpPr>
        <p:spPr>
          <a:xfrm>
            <a:off x="260278" y="739737"/>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schemeClr val="tx1"/>
                </a:solidFill>
              </a:rPr>
              <a:t>RST.01.3</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Report estimated direct care hours that are being redirected with use of technology</a:t>
            </a:r>
          </a:p>
          <a:p>
            <a:pPr lvl="0">
              <a:defRPr/>
            </a:pPr>
            <a:endParaRPr lang="en-US" b="1" i="1">
              <a:solidFill>
                <a:schemeClr val="tx1"/>
              </a:solidFill>
            </a:endParaRPr>
          </a:p>
          <a:p>
            <a:pPr lvl="0">
              <a:defRPr/>
            </a:pPr>
            <a:r>
              <a:rPr lang="en-US" b="1" i="1">
                <a:solidFill>
                  <a:schemeClr val="tx1"/>
                </a:solidFill>
              </a:rPr>
              <a:t>Question P-S-CE(CE-Both, CE-M, CE-DD): </a:t>
            </a:r>
            <a:r>
              <a:rPr lang="en-US">
                <a:solidFill>
                  <a:schemeClr val="tx1"/>
                </a:solidFill>
              </a:rPr>
              <a:t>Estimate the total direct care hours that would have been provided to individuals during Calendar Year 2025 but were redirected due to the use of Remote Support Technology. </a:t>
            </a:r>
          </a:p>
          <a:p>
            <a:pPr lvl="0">
              <a:defRPr/>
            </a:pPr>
            <a:endParaRPr lang="en-US">
              <a:solidFill>
                <a:schemeClr val="tx1"/>
              </a:solidFill>
            </a:endParaRPr>
          </a:p>
          <a:p>
            <a:pPr lvl="0">
              <a:defRPr/>
            </a:pPr>
            <a:r>
              <a:rPr lang="en-US">
                <a:solidFill>
                  <a:schemeClr val="tx1"/>
                </a:solidFill>
              </a:rPr>
              <a:t>To calculate, multiply the number of individuals reported in the previous measure by the number of direct care hours that would have been provided had remote supports not been provided in CY 2025. </a:t>
            </a:r>
          </a:p>
          <a:p>
            <a:pPr lvl="0">
              <a:defRPr/>
            </a:pPr>
            <a:endParaRPr lang="en-US">
              <a:solidFill>
                <a:schemeClr val="tx1"/>
              </a:solidFill>
            </a:endParaRPr>
          </a:p>
          <a:p>
            <a:pPr lvl="0">
              <a:defRPr/>
            </a:pPr>
            <a:r>
              <a:rPr lang="en-US">
                <a:solidFill>
                  <a:schemeClr val="tx1"/>
                </a:solidFill>
              </a:rPr>
              <a:t>Example: An agency implemented remote supports for three people beginning in July.  After assessment, team planning, device selection, and trialing between February and June, remote supports were developed as an outcome in the individuals’ ISPs to provide support between 11pm to 6am each night. Prior to July, for all three individuals, a DSP was present during that time. </a:t>
            </a:r>
          </a:p>
          <a:p>
            <a:pPr lvl="0">
              <a:defRPr/>
            </a:pPr>
            <a:endParaRPr lang="en-US">
              <a:solidFill>
                <a:schemeClr val="tx1"/>
              </a:solidFill>
            </a:endParaRPr>
          </a:p>
          <a:p>
            <a:pPr lvl="0">
              <a:defRPr/>
            </a:pPr>
            <a:r>
              <a:rPr lang="en-US">
                <a:solidFill>
                  <a:schemeClr val="tx1"/>
                </a:solidFill>
              </a:rPr>
              <a:t>To estimate the direct care hours redirected, calculate 3 individuals x 7 hours [11pm-6am] x 7 days [1 week] x 26 weeks  [July 1 – December 31] = 3,822 hours redirected.</a:t>
            </a:r>
            <a:endParaRPr lang="en-US" noProof="0">
              <a:solidFill>
                <a:schemeClr val="tx1"/>
              </a:solidFill>
              <a:latin typeface="Calibri" panose="020F0502020204030204"/>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BC3AA843-479C-70F2-E9AE-07FC74C68700}"/>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Use of Remote Support Technology</a:t>
            </a:r>
          </a:p>
        </p:txBody>
      </p:sp>
      <p:sp>
        <p:nvSpPr>
          <p:cNvPr id="2" name="Arrow: Pentagon 1">
            <a:extLst>
              <a:ext uri="{FF2B5EF4-FFF2-40B4-BE49-F238E27FC236}">
                <a16:creationId xmlns:a16="http://schemas.microsoft.com/office/drawing/2014/main" id="{E6C4533C-5A97-B37D-FC68-8E6DCDFCD295}"/>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2" name="Table 11">
            <a:extLst>
              <a:ext uri="{FF2B5EF4-FFF2-40B4-BE49-F238E27FC236}">
                <a16:creationId xmlns:a16="http://schemas.microsoft.com/office/drawing/2014/main" id="{3EF693F2-AD8B-4095-9860-62F0175FC51C}"/>
              </a:ext>
            </a:extLst>
          </p:cNvPr>
          <p:cNvGraphicFramePr>
            <a:graphicFrameLocks noGrp="1"/>
          </p:cNvGraphicFramePr>
          <p:nvPr>
            <p:extLst>
              <p:ext uri="{D42A27DB-BD31-4B8C-83A1-F6EECF244321}">
                <p14:modId xmlns:p14="http://schemas.microsoft.com/office/powerpoint/2010/main" val="3158092650"/>
              </p:ext>
            </p:extLst>
          </p:nvPr>
        </p:nvGraphicFramePr>
        <p:xfrm>
          <a:off x="8693223" y="566106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3</a:t>
                      </a:r>
                    </a:p>
                  </a:txBody>
                  <a:tcPr>
                    <a:solidFill>
                      <a:schemeClr val="bg1"/>
                    </a:solidFill>
                  </a:tcPr>
                </a:tc>
                <a:tc>
                  <a:txBody>
                    <a:bodyPr/>
                    <a:lstStyle/>
                    <a:p>
                      <a:r>
                        <a:rPr lang="en-US" sz="1200" noProof="0"/>
                        <a:t>Open Response (Short)</a:t>
                      </a:r>
                    </a:p>
                  </a:txBody>
                  <a:tcPr>
                    <a:solidFill>
                      <a:schemeClr val="bg1"/>
                    </a:solidFill>
                  </a:tcPr>
                </a:tc>
                <a:extLst>
                  <a:ext uri="{0D108BD9-81ED-4DB2-BD59-A6C34878D82A}">
                    <a16:rowId xmlns:a16="http://schemas.microsoft.com/office/drawing/2014/main" val="972388208"/>
                  </a:ext>
                </a:extLst>
              </a:tr>
            </a:tbl>
          </a:graphicData>
        </a:graphic>
      </p:graphicFrame>
      <p:graphicFrame>
        <p:nvGraphicFramePr>
          <p:cNvPr id="4" name="Table 3">
            <a:extLst>
              <a:ext uri="{FF2B5EF4-FFF2-40B4-BE49-F238E27FC236}">
                <a16:creationId xmlns:a16="http://schemas.microsoft.com/office/drawing/2014/main" id="{8979C124-1B3C-3D7E-17E0-E9E45F6A092A}"/>
              </a:ext>
            </a:extLst>
          </p:cNvPr>
          <p:cNvGraphicFramePr>
            <a:graphicFrameLocks noGrp="1"/>
          </p:cNvGraphicFramePr>
          <p:nvPr>
            <p:extLst>
              <p:ext uri="{D42A27DB-BD31-4B8C-83A1-F6EECF244321}">
                <p14:modId xmlns:p14="http://schemas.microsoft.com/office/powerpoint/2010/main" val="299343285"/>
              </p:ext>
            </p:extLst>
          </p:nvPr>
        </p:nvGraphicFramePr>
        <p:xfrm>
          <a:off x="349321" y="5523903"/>
          <a:ext cx="8128000" cy="914400"/>
        </p:xfrm>
        <a:graphic>
          <a:graphicData uri="http://schemas.openxmlformats.org/drawingml/2006/table">
            <a:tbl>
              <a:tblPr firstRow="1" bandRow="1">
                <a:tableStyleId>{5C22544A-7EE6-4342-B048-85BDC9FD1C3A}</a:tableStyleId>
              </a:tblPr>
              <a:tblGrid>
                <a:gridCol w="4364193">
                  <a:extLst>
                    <a:ext uri="{9D8B030D-6E8A-4147-A177-3AD203B41FA5}">
                      <a16:colId xmlns:a16="http://schemas.microsoft.com/office/drawing/2014/main" val="2590569672"/>
                    </a:ext>
                  </a:extLst>
                </a:gridCol>
                <a:gridCol w="3763807">
                  <a:extLst>
                    <a:ext uri="{9D8B030D-6E8A-4147-A177-3AD203B41FA5}">
                      <a16:colId xmlns:a16="http://schemas.microsoft.com/office/drawing/2014/main" val="4049907050"/>
                    </a:ext>
                  </a:extLst>
                </a:gridCol>
              </a:tblGrid>
              <a:tr h="370840">
                <a:tc>
                  <a:txBody>
                    <a:bodyPr/>
                    <a:lstStyle/>
                    <a:p>
                      <a:r>
                        <a:rPr lang="en-US" b="0">
                          <a:solidFill>
                            <a:schemeClr val="tx1"/>
                          </a:solidFill>
                        </a:rPr>
                        <a:t>Enter the total estimated direct care hours redirected due </a:t>
                      </a:r>
                      <a:r>
                        <a:rPr lang="en-US" b="0">
                          <a:solidFill>
                            <a:sysClr val="windowText" lastClr="000000"/>
                          </a:solidFill>
                        </a:rPr>
                        <a:t>to Remote Supports in CY 2025:</a:t>
                      </a:r>
                    </a:p>
                  </a:txBody>
                  <a:tcPr>
                    <a:solidFill>
                      <a:schemeClr val="bg1"/>
                    </a:solidFill>
                  </a:tcPr>
                </a:tc>
                <a:tc>
                  <a:txBody>
                    <a:bodyPr/>
                    <a:lstStyle/>
                    <a:p>
                      <a:endParaRPr lang="en-US">
                        <a:solidFill>
                          <a:sysClr val="windowText" lastClr="000000"/>
                        </a:solidFill>
                      </a:endParaRPr>
                    </a:p>
                  </a:txBody>
                  <a:tcPr>
                    <a:solidFill>
                      <a:schemeClr val="bg1"/>
                    </a:solidFill>
                  </a:tcPr>
                </a:tc>
                <a:extLst>
                  <a:ext uri="{0D108BD9-81ED-4DB2-BD59-A6C34878D82A}">
                    <a16:rowId xmlns:a16="http://schemas.microsoft.com/office/drawing/2014/main" val="705997710"/>
                  </a:ext>
                </a:extLst>
              </a:tr>
            </a:tbl>
          </a:graphicData>
        </a:graphic>
      </p:graphicFrame>
      <p:sp>
        <p:nvSpPr>
          <p:cNvPr id="8" name="Rectangle 7">
            <a:extLst>
              <a:ext uri="{FF2B5EF4-FFF2-40B4-BE49-F238E27FC236}">
                <a16:creationId xmlns:a16="http://schemas.microsoft.com/office/drawing/2014/main" id="{5FC22617-B636-EBB4-E658-6201F7C6E524}"/>
              </a:ext>
            </a:extLst>
          </p:cNvPr>
          <p:cNvSpPr/>
          <p:nvPr/>
        </p:nvSpPr>
        <p:spPr>
          <a:xfrm>
            <a:off x="4942114" y="5661063"/>
            <a:ext cx="2307772" cy="51306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AF11A2FD-7FE9-2EF5-30F8-C7EDFA53DC00}"/>
              </a:ext>
            </a:extLst>
          </p:cNvPr>
          <p:cNvSpPr/>
          <p:nvPr/>
        </p:nvSpPr>
        <p:spPr bwMode="gray">
          <a:xfrm>
            <a:off x="7130027" y="57374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a:ln>
                  <a:noFill/>
                </a:ln>
                <a:solidFill>
                  <a:prstClr val="white"/>
                </a:solidFill>
                <a:effectLst/>
                <a:uLnTx/>
                <a:uFillTx/>
                <a:latin typeface="Calibri" panose="020F0502020204030204"/>
                <a:ea typeface="+mn-ea"/>
                <a:cs typeface="+mn-cs"/>
              </a:rPr>
              <a:t>3</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34425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18DE1-4F65-676A-169C-E110358755DE}"/>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C89C89D2-C6B7-3DBE-B8F1-8CC949FCA7FE}"/>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711DC125-C209-1A13-2B80-BBF9FB193FC4}"/>
              </a:ext>
            </a:extLst>
          </p:cNvPr>
          <p:cNvSpPr/>
          <p:nvPr/>
        </p:nvSpPr>
        <p:spPr>
          <a:xfrm>
            <a:off x="260278" y="739737"/>
            <a:ext cx="11671443" cy="655579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schemeClr val="tx1"/>
                </a:solidFill>
              </a:rPr>
              <a:t>RST.01.4</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Report if the provider has savings as a result of the use of remote supports and include how the agency is using these value-based savings to invest in the organization including improvements to workforce, service delivery, etc.</a:t>
            </a:r>
          </a:p>
          <a:p>
            <a:pPr lvl="0">
              <a:defRPr/>
            </a:pPr>
            <a:endParaRPr lang="en-US" b="1" i="1">
              <a:solidFill>
                <a:schemeClr val="tx1"/>
              </a:solidFill>
            </a:endParaRPr>
          </a:p>
          <a:p>
            <a:pPr lvl="0">
              <a:defRPr/>
            </a:pPr>
            <a:r>
              <a:rPr lang="en-US" b="1" i="1">
                <a:solidFill>
                  <a:schemeClr val="tx1"/>
                </a:solidFill>
              </a:rPr>
              <a:t>Question P-S-CE(CE-Both, CE-M, CE-DD): </a:t>
            </a:r>
            <a:r>
              <a:rPr lang="en-US">
                <a:solidFill>
                  <a:schemeClr val="tx1"/>
                </a:solidFill>
              </a:rPr>
              <a:t>Did your agency recognize cost savings as part of implementing Remote Supports?</a:t>
            </a: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r>
              <a:rPr lang="en-US" b="1" i="1">
                <a:solidFill>
                  <a:schemeClr val="tx1"/>
                </a:solidFill>
              </a:rPr>
              <a:t>[If Yes] Question P-S-CE(CE-Both, CE-M, CE-DD): </a:t>
            </a:r>
            <a:r>
              <a:rPr lang="en-US">
                <a:solidFill>
                  <a:schemeClr val="tx1"/>
                </a:solidFill>
              </a:rPr>
              <a:t>Enter the dollar amount of savings your agency recognized as a result of implementing Remote Supports?</a:t>
            </a: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lvl="0">
              <a:defRPr/>
            </a:pPr>
            <a:r>
              <a:rPr lang="en-US" b="1" i="1">
                <a:solidFill>
                  <a:schemeClr val="tx1"/>
                </a:solidFill>
              </a:rPr>
              <a:t>[If Yes] Question P-S-CE(CE-Both, CE-M, CE-DD): </a:t>
            </a:r>
            <a:r>
              <a:rPr lang="en-US">
                <a:solidFill>
                  <a:schemeClr val="tx1"/>
                </a:solidFill>
              </a:rPr>
              <a:t>How is your agency using these value-based savings to invest in improvements to workforce, service delivery, etc.?</a:t>
            </a:r>
            <a:endParaRPr lang="en-US" strike="sngStrike">
              <a:solidFill>
                <a:schemeClr val="tx1"/>
              </a:solidFill>
            </a:endParaRPr>
          </a:p>
          <a:p>
            <a:pPr lvl="0">
              <a:defRPr/>
            </a:pPr>
            <a:endParaRPr lang="en-US">
              <a:solidFill>
                <a:schemeClr val="tx1"/>
              </a:solidFill>
            </a:endParaRPr>
          </a:p>
          <a:p>
            <a:pPr lvl="0">
              <a:defRPr/>
            </a:pPr>
            <a:endParaRPr lang="en-US">
              <a:solidFill>
                <a:schemeClr val="tx1"/>
              </a:solidFill>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0090A688-693C-1A29-2053-88C63BF2A92F}"/>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Use of Remote Support Technology</a:t>
            </a:r>
          </a:p>
        </p:txBody>
      </p:sp>
      <p:sp>
        <p:nvSpPr>
          <p:cNvPr id="2" name="Arrow: Pentagon 1">
            <a:extLst>
              <a:ext uri="{FF2B5EF4-FFF2-40B4-BE49-F238E27FC236}">
                <a16:creationId xmlns:a16="http://schemas.microsoft.com/office/drawing/2014/main" id="{DA980637-D4C7-E5AB-E7BB-8DF96D7BA5D9}"/>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2" name="Table 11">
            <a:extLst>
              <a:ext uri="{FF2B5EF4-FFF2-40B4-BE49-F238E27FC236}">
                <a16:creationId xmlns:a16="http://schemas.microsoft.com/office/drawing/2014/main" id="{85C1991F-238C-5CF6-39CE-37791AB99C02}"/>
              </a:ext>
            </a:extLst>
          </p:cNvPr>
          <p:cNvGraphicFramePr>
            <a:graphicFrameLocks noGrp="1"/>
          </p:cNvGraphicFramePr>
          <p:nvPr>
            <p:extLst>
              <p:ext uri="{D42A27DB-BD31-4B8C-83A1-F6EECF244321}">
                <p14:modId xmlns:p14="http://schemas.microsoft.com/office/powerpoint/2010/main" val="3152376879"/>
              </p:ext>
            </p:extLst>
          </p:nvPr>
        </p:nvGraphicFramePr>
        <p:xfrm>
          <a:off x="8113804" y="5834577"/>
          <a:ext cx="3426452" cy="137160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972388208"/>
                  </a:ext>
                </a:extLst>
              </a:tr>
              <a:tr h="365760">
                <a:tc>
                  <a:txBody>
                    <a:bodyPr/>
                    <a:lstStyle/>
                    <a:p>
                      <a:r>
                        <a:rPr lang="en-US" sz="1200" noProof="0"/>
                        <a:t>3</a:t>
                      </a:r>
                    </a:p>
                  </a:txBody>
                  <a:tcPr>
                    <a:solidFill>
                      <a:schemeClr val="bg1"/>
                    </a:solidFill>
                  </a:tcPr>
                </a:tc>
                <a:tc>
                  <a:txBody>
                    <a:bodyPr/>
                    <a:lstStyle/>
                    <a:p>
                      <a:r>
                        <a:rPr lang="en-US" sz="1200" noProof="0"/>
                        <a:t>Open Response (Short)</a:t>
                      </a:r>
                    </a:p>
                  </a:txBody>
                  <a:tcPr>
                    <a:solidFill>
                      <a:schemeClr val="bg1"/>
                    </a:solidFill>
                  </a:tcPr>
                </a:tc>
                <a:extLst>
                  <a:ext uri="{0D108BD9-81ED-4DB2-BD59-A6C34878D82A}">
                    <a16:rowId xmlns:a16="http://schemas.microsoft.com/office/drawing/2014/main" val="4044006521"/>
                  </a:ext>
                </a:extLst>
              </a:tr>
              <a:tr h="365760">
                <a:tc>
                  <a:txBody>
                    <a:bodyPr/>
                    <a:lstStyle/>
                    <a:p>
                      <a:r>
                        <a:rPr lang="en-US" sz="1200" noProof="0"/>
                        <a:t>4</a:t>
                      </a:r>
                    </a:p>
                  </a:txBody>
                  <a:tcPr>
                    <a:solidFill>
                      <a:schemeClr val="bg1"/>
                    </a:solidFill>
                  </a:tcPr>
                </a:tc>
                <a:tc>
                  <a:txBody>
                    <a:bodyPr/>
                    <a:lstStyle/>
                    <a:p>
                      <a:r>
                        <a:rPr lang="en-US" sz="1200" noProof="0"/>
                        <a:t>Open Response (Long)</a:t>
                      </a:r>
                    </a:p>
                  </a:txBody>
                  <a:tcPr>
                    <a:solidFill>
                      <a:schemeClr val="bg1"/>
                    </a:solidFill>
                  </a:tcPr>
                </a:tc>
                <a:extLst>
                  <a:ext uri="{0D108BD9-81ED-4DB2-BD59-A6C34878D82A}">
                    <a16:rowId xmlns:a16="http://schemas.microsoft.com/office/drawing/2014/main" val="2040699161"/>
                  </a:ext>
                </a:extLst>
              </a:tr>
            </a:tbl>
          </a:graphicData>
        </a:graphic>
      </p:graphicFrame>
      <p:sp>
        <p:nvSpPr>
          <p:cNvPr id="8" name="Rectangle 7">
            <a:extLst>
              <a:ext uri="{FF2B5EF4-FFF2-40B4-BE49-F238E27FC236}">
                <a16:creationId xmlns:a16="http://schemas.microsoft.com/office/drawing/2014/main" id="{16E01748-FE02-A4B7-FCC9-4B0AA162CF70}"/>
              </a:ext>
            </a:extLst>
          </p:cNvPr>
          <p:cNvSpPr/>
          <p:nvPr/>
        </p:nvSpPr>
        <p:spPr>
          <a:xfrm>
            <a:off x="349321" y="6083017"/>
            <a:ext cx="4994431" cy="87472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C7F47EB7-C6DA-D7E2-7709-81F3DDACDBFD}"/>
              </a:ext>
            </a:extLst>
          </p:cNvPr>
          <p:cNvSpPr/>
          <p:nvPr/>
        </p:nvSpPr>
        <p:spPr>
          <a:xfrm>
            <a:off x="415769" y="2827911"/>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7" name="TextBox 6">
            <a:extLst>
              <a:ext uri="{FF2B5EF4-FFF2-40B4-BE49-F238E27FC236}">
                <a16:creationId xmlns:a16="http://schemas.microsoft.com/office/drawing/2014/main" id="{DE44DA27-8E56-E2FF-09A7-C5FE4BD029A1}"/>
              </a:ext>
            </a:extLst>
          </p:cNvPr>
          <p:cNvSpPr txBox="1"/>
          <p:nvPr/>
        </p:nvSpPr>
        <p:spPr>
          <a:xfrm>
            <a:off x="675261" y="2772991"/>
            <a:ext cx="2458995" cy="369332"/>
          </a:xfrm>
          <a:prstGeom prst="rect">
            <a:avLst/>
          </a:prstGeom>
          <a:noFill/>
        </p:spPr>
        <p:txBody>
          <a:bodyPr wrap="square" rtlCol="0">
            <a:spAutoFit/>
          </a:bodyPr>
          <a:lstStyle/>
          <a:p>
            <a:r>
              <a:rPr lang="en-US" noProof="0"/>
              <a:t>Yes</a:t>
            </a:r>
          </a:p>
        </p:txBody>
      </p:sp>
      <p:sp>
        <p:nvSpPr>
          <p:cNvPr id="10" name="Oval 9">
            <a:extLst>
              <a:ext uri="{FF2B5EF4-FFF2-40B4-BE49-F238E27FC236}">
                <a16:creationId xmlns:a16="http://schemas.microsoft.com/office/drawing/2014/main" id="{1172EEE2-2D87-C5CB-FD8B-C0605124899B}"/>
              </a:ext>
            </a:extLst>
          </p:cNvPr>
          <p:cNvSpPr/>
          <p:nvPr/>
        </p:nvSpPr>
        <p:spPr>
          <a:xfrm>
            <a:off x="415769" y="3304496"/>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TextBox 10">
            <a:extLst>
              <a:ext uri="{FF2B5EF4-FFF2-40B4-BE49-F238E27FC236}">
                <a16:creationId xmlns:a16="http://schemas.microsoft.com/office/drawing/2014/main" id="{3F8E7CAA-F0E1-BAC9-5FBC-7B2534764A47}"/>
              </a:ext>
            </a:extLst>
          </p:cNvPr>
          <p:cNvSpPr txBox="1"/>
          <p:nvPr/>
        </p:nvSpPr>
        <p:spPr>
          <a:xfrm>
            <a:off x="675261" y="3249576"/>
            <a:ext cx="2458995" cy="369332"/>
          </a:xfrm>
          <a:prstGeom prst="rect">
            <a:avLst/>
          </a:prstGeom>
          <a:noFill/>
        </p:spPr>
        <p:txBody>
          <a:bodyPr wrap="square" rtlCol="0">
            <a:spAutoFit/>
          </a:bodyPr>
          <a:lstStyle/>
          <a:p>
            <a:r>
              <a:rPr lang="en-US" noProof="0"/>
              <a:t>No</a:t>
            </a:r>
          </a:p>
        </p:txBody>
      </p:sp>
      <p:sp>
        <p:nvSpPr>
          <p:cNvPr id="14" name="Rectangle: Rounded Corners 13">
            <a:extLst>
              <a:ext uri="{FF2B5EF4-FFF2-40B4-BE49-F238E27FC236}">
                <a16:creationId xmlns:a16="http://schemas.microsoft.com/office/drawing/2014/main" id="{331A2600-8ADE-DE43-2917-DF469288AEC1}"/>
              </a:ext>
            </a:extLst>
          </p:cNvPr>
          <p:cNvSpPr/>
          <p:nvPr/>
        </p:nvSpPr>
        <p:spPr bwMode="gray">
          <a:xfrm>
            <a:off x="1318053" y="302701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6</a:t>
            </a:r>
          </a:p>
        </p:txBody>
      </p:sp>
      <p:sp>
        <p:nvSpPr>
          <p:cNvPr id="15" name="Rectangle 14">
            <a:extLst>
              <a:ext uri="{FF2B5EF4-FFF2-40B4-BE49-F238E27FC236}">
                <a16:creationId xmlns:a16="http://schemas.microsoft.com/office/drawing/2014/main" id="{66F80BB6-9D7F-7495-79B0-8E1F98D581BF}"/>
              </a:ext>
            </a:extLst>
          </p:cNvPr>
          <p:cNvSpPr/>
          <p:nvPr/>
        </p:nvSpPr>
        <p:spPr>
          <a:xfrm>
            <a:off x="349321" y="4735137"/>
            <a:ext cx="16380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6E90F0C5-AF41-B1BF-6B02-C4AB60BC1EF8}"/>
              </a:ext>
            </a:extLst>
          </p:cNvPr>
          <p:cNvSpPr/>
          <p:nvPr/>
        </p:nvSpPr>
        <p:spPr bwMode="gray">
          <a:xfrm>
            <a:off x="1904758" y="473754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16" name="Rectangle: Rounded Corners 15">
            <a:extLst>
              <a:ext uri="{FF2B5EF4-FFF2-40B4-BE49-F238E27FC236}">
                <a16:creationId xmlns:a16="http://schemas.microsoft.com/office/drawing/2014/main" id="{0BDAEA35-1C82-EB92-6717-A43D8CAD40CA}"/>
              </a:ext>
            </a:extLst>
          </p:cNvPr>
          <p:cNvSpPr/>
          <p:nvPr/>
        </p:nvSpPr>
        <p:spPr bwMode="gray">
          <a:xfrm>
            <a:off x="5211597" y="626134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a:solidFill>
                  <a:prstClr val="white"/>
                </a:solidFill>
                <a:latin typeface="Calibri" panose="020F0502020204030204"/>
              </a:rPr>
              <a:t>4</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7423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8A6D7-8B3B-B790-B0A0-B50EA0113A11}"/>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983532E2-5CDB-AF57-088A-4F36FE322343}"/>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121A20E8-8CBF-79A9-A21C-616D83B85D24}"/>
              </a:ext>
            </a:extLst>
          </p:cNvPr>
          <p:cNvSpPr/>
          <p:nvPr/>
        </p:nvSpPr>
        <p:spPr>
          <a:xfrm>
            <a:off x="260278" y="739737"/>
            <a:ext cx="11671443" cy="5933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a:solidFill>
                  <a:schemeClr val="tx1"/>
                </a:solidFill>
              </a:rPr>
              <a:t>RST.01.5</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lang="en-US">
                <a:solidFill>
                  <a:schemeClr val="tx1"/>
                </a:solidFill>
              </a:rPr>
              <a:t>Report number of employees and/or contracted entities that have Assistive Technology Professional certificates from Rehabilitation Engineering and Assistive Technology Society of North America (RESNA) or Enabling Technology Integration Specialist (SHIFT) certifications.</a:t>
            </a:r>
            <a:endParaRPr lang="en-US" b="1" i="1">
              <a:solidFill>
                <a:schemeClr val="tx1"/>
              </a:solidFill>
            </a:endParaRPr>
          </a:p>
          <a:p>
            <a:pPr lvl="0">
              <a:defRPr/>
            </a:pPr>
            <a:endParaRPr lang="en-US" b="1" i="1">
              <a:solidFill>
                <a:schemeClr val="tx1"/>
              </a:solidFill>
            </a:endParaRPr>
          </a:p>
          <a:p>
            <a:pPr lvl="0">
              <a:defRPr/>
            </a:pPr>
            <a:r>
              <a:rPr lang="en-US" b="1" i="1">
                <a:solidFill>
                  <a:schemeClr val="tx1"/>
                </a:solidFill>
              </a:rPr>
              <a:t>Question P-S-CE(CE-Both, CE-M, CE-DD): </a:t>
            </a:r>
            <a:r>
              <a:rPr lang="en-US">
                <a:solidFill>
                  <a:schemeClr val="tx1"/>
                </a:solidFill>
              </a:rPr>
              <a:t>Use the table below to indicate the number of staff who hold Assistive Technology Professional Certificates. Enter “0” where appropriate.</a:t>
            </a:r>
          </a:p>
          <a:p>
            <a:pPr lvl="0">
              <a:defRPr/>
            </a:pPr>
            <a:endParaRPr lang="en-US">
              <a:solidFill>
                <a:schemeClr val="tx1"/>
              </a:solidFill>
            </a:endParaRPr>
          </a:p>
          <a:p>
            <a:pPr lvl="0">
              <a:defRPr/>
            </a:pPr>
            <a:endParaRPr lang="en-US">
              <a:solidFill>
                <a:schemeClr val="tx1"/>
              </a:solidFill>
            </a:endParaRPr>
          </a:p>
          <a:p>
            <a:pPr lvl="0">
              <a:defRPr/>
            </a:pPr>
            <a:endParaRPr lang="en-US">
              <a:solidFill>
                <a:schemeClr val="tx1"/>
              </a:solidFill>
            </a:endParaRPr>
          </a:p>
          <a:p>
            <a:pPr>
              <a:defRPr/>
            </a:pPr>
            <a:endParaRPr lang="en-US">
              <a:solidFill>
                <a:schemeClr val="tx1"/>
              </a:solidFill>
              <a:latin typeface="Calibri" panose="020F0502020204030204"/>
            </a:endParaRPr>
          </a:p>
        </p:txBody>
      </p:sp>
      <p:sp>
        <p:nvSpPr>
          <p:cNvPr id="9" name="Rectangle 8">
            <a:extLst>
              <a:ext uri="{FF2B5EF4-FFF2-40B4-BE49-F238E27FC236}">
                <a16:creationId xmlns:a16="http://schemas.microsoft.com/office/drawing/2014/main" id="{5F657809-7975-C6E8-F3F3-151B98766CAC}"/>
              </a:ext>
            </a:extLst>
          </p:cNvPr>
          <p:cNvSpPr/>
          <p:nvPr/>
        </p:nvSpPr>
        <p:spPr>
          <a:xfrm>
            <a:off x="349321" y="852755"/>
            <a:ext cx="5548045" cy="4158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a:solidFill>
                  <a:prstClr val="white"/>
                </a:solidFill>
              </a:rPr>
              <a:t>Performance Area: Use of Remote Support Technology</a:t>
            </a:r>
          </a:p>
        </p:txBody>
      </p:sp>
      <p:sp>
        <p:nvSpPr>
          <p:cNvPr id="2" name="Arrow: Pentagon 1">
            <a:extLst>
              <a:ext uri="{FF2B5EF4-FFF2-40B4-BE49-F238E27FC236}">
                <a16:creationId xmlns:a16="http://schemas.microsoft.com/office/drawing/2014/main" id="{0905D560-3BD2-D843-3BA5-EAE6611A3B7A}"/>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2" name="Table 11">
            <a:extLst>
              <a:ext uri="{FF2B5EF4-FFF2-40B4-BE49-F238E27FC236}">
                <a16:creationId xmlns:a16="http://schemas.microsoft.com/office/drawing/2014/main" id="{CB075A34-30DF-0678-3C75-79015613C45B}"/>
              </a:ext>
            </a:extLst>
          </p:cNvPr>
          <p:cNvGraphicFramePr>
            <a:graphicFrameLocks noGrp="1"/>
          </p:cNvGraphicFramePr>
          <p:nvPr>
            <p:extLst>
              <p:ext uri="{D42A27DB-BD31-4B8C-83A1-F6EECF244321}">
                <p14:modId xmlns:p14="http://schemas.microsoft.com/office/powerpoint/2010/main" val="2565535794"/>
              </p:ext>
            </p:extLst>
          </p:nvPr>
        </p:nvGraphicFramePr>
        <p:xfrm>
          <a:off x="8372684" y="5798223"/>
          <a:ext cx="3426452" cy="640080"/>
        </p:xfrm>
        <a:graphic>
          <a:graphicData uri="http://schemas.openxmlformats.org/drawingml/2006/table">
            <a:tbl>
              <a:tblPr firstRow="1" bandRow="1">
                <a:tableStyleId>{8EC20E35-A176-4012-BC5E-935CFFF8708E}</a:tableStyleId>
              </a:tblPr>
              <a:tblGrid>
                <a:gridCol w="862526">
                  <a:extLst>
                    <a:ext uri="{9D8B030D-6E8A-4147-A177-3AD203B41FA5}">
                      <a16:colId xmlns:a16="http://schemas.microsoft.com/office/drawing/2014/main" val="1768430671"/>
                    </a:ext>
                  </a:extLst>
                </a:gridCol>
                <a:gridCol w="2563926">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972388208"/>
                  </a:ext>
                </a:extLst>
              </a:tr>
            </a:tbl>
          </a:graphicData>
        </a:graphic>
      </p:graphicFrame>
      <p:graphicFrame>
        <p:nvGraphicFramePr>
          <p:cNvPr id="4" name="Table 3">
            <a:extLst>
              <a:ext uri="{FF2B5EF4-FFF2-40B4-BE49-F238E27FC236}">
                <a16:creationId xmlns:a16="http://schemas.microsoft.com/office/drawing/2014/main" id="{2DC9CC95-FA6C-ED9F-6F99-F3E56663F95D}"/>
              </a:ext>
            </a:extLst>
          </p:cNvPr>
          <p:cNvGraphicFramePr>
            <a:graphicFrameLocks noGrp="1"/>
          </p:cNvGraphicFramePr>
          <p:nvPr>
            <p:extLst>
              <p:ext uri="{D42A27DB-BD31-4B8C-83A1-F6EECF244321}">
                <p14:modId xmlns:p14="http://schemas.microsoft.com/office/powerpoint/2010/main" val="3769908630"/>
              </p:ext>
            </p:extLst>
          </p:nvPr>
        </p:nvGraphicFramePr>
        <p:xfrm>
          <a:off x="349321" y="3493226"/>
          <a:ext cx="11037136" cy="1651000"/>
        </p:xfrm>
        <a:graphic>
          <a:graphicData uri="http://schemas.openxmlformats.org/drawingml/2006/table">
            <a:tbl>
              <a:tblPr firstRow="1" bandRow="1">
                <a:tableStyleId>{5C22544A-7EE6-4342-B048-85BDC9FD1C3A}</a:tableStyleId>
              </a:tblPr>
              <a:tblGrid>
                <a:gridCol w="5203207">
                  <a:extLst>
                    <a:ext uri="{9D8B030D-6E8A-4147-A177-3AD203B41FA5}">
                      <a16:colId xmlns:a16="http://schemas.microsoft.com/office/drawing/2014/main" val="622888201"/>
                    </a:ext>
                  </a:extLst>
                </a:gridCol>
                <a:gridCol w="2574065">
                  <a:extLst>
                    <a:ext uri="{9D8B030D-6E8A-4147-A177-3AD203B41FA5}">
                      <a16:colId xmlns:a16="http://schemas.microsoft.com/office/drawing/2014/main" val="876939274"/>
                    </a:ext>
                  </a:extLst>
                </a:gridCol>
                <a:gridCol w="3259864">
                  <a:extLst>
                    <a:ext uri="{9D8B030D-6E8A-4147-A177-3AD203B41FA5}">
                      <a16:colId xmlns:a16="http://schemas.microsoft.com/office/drawing/2014/main" val="4079253443"/>
                    </a:ext>
                  </a:extLst>
                </a:gridCol>
              </a:tblGrid>
              <a:tr h="370840">
                <a:tc>
                  <a:txBody>
                    <a:bodyPr/>
                    <a:lstStyle/>
                    <a:p>
                      <a:r>
                        <a:rPr lang="en-US"/>
                        <a:t>Certification</a:t>
                      </a:r>
                      <a:endParaRPr lang="en-US" strike="sngStrike"/>
                    </a:p>
                  </a:txBody>
                  <a:tcPr/>
                </a:tc>
                <a:tc>
                  <a:txBody>
                    <a:bodyPr/>
                    <a:lstStyle/>
                    <a:p>
                      <a:r>
                        <a:rPr lang="en-US"/>
                        <a:t>Total # of Employees</a:t>
                      </a:r>
                      <a:endParaRPr lang="en-US" b="0"/>
                    </a:p>
                  </a:txBody>
                  <a:tcPr/>
                </a:tc>
                <a:tc>
                  <a:txBody>
                    <a:bodyPr/>
                    <a:lstStyle/>
                    <a:p>
                      <a:r>
                        <a:rPr lang="en-US" b="1"/>
                        <a:t>Total # of Contracted Entities</a:t>
                      </a:r>
                    </a:p>
                  </a:txBody>
                  <a:tcPr/>
                </a:tc>
                <a:extLst>
                  <a:ext uri="{0D108BD9-81ED-4DB2-BD59-A6C34878D82A}">
                    <a16:rowId xmlns:a16="http://schemas.microsoft.com/office/drawing/2014/main" val="269101924"/>
                  </a:ext>
                </a:extLst>
              </a:tr>
              <a:tr h="370840">
                <a:tc>
                  <a:txBody>
                    <a:bodyPr/>
                    <a:lstStyle/>
                    <a:p>
                      <a:r>
                        <a:rPr lang="en-US" strike="noStrike">
                          <a:solidFill>
                            <a:schemeClr val="tx1"/>
                          </a:solidFill>
                        </a:rPr>
                        <a:t>Rehabilitation Engineering and Assistive Technology Society of North America </a:t>
                      </a:r>
                      <a:r>
                        <a:rPr lang="en-US">
                          <a:solidFill>
                            <a:schemeClr val="tx1"/>
                          </a:solidFill>
                        </a:rPr>
                        <a:t>(RESNA) </a:t>
                      </a:r>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554982818"/>
                  </a:ext>
                </a:extLst>
              </a:tr>
              <a:tr h="370840">
                <a:tc>
                  <a:txBody>
                    <a:bodyPr/>
                    <a:lstStyle/>
                    <a:p>
                      <a:r>
                        <a:rPr lang="en-US">
                          <a:solidFill>
                            <a:schemeClr val="tx1"/>
                          </a:solidFill>
                        </a:rPr>
                        <a:t>Enabling Technology Integration Specialist (ETIS) / SHIFT </a:t>
                      </a:r>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89988372"/>
                  </a:ext>
                </a:extLst>
              </a:tr>
            </a:tbl>
          </a:graphicData>
        </a:graphic>
      </p:graphicFrame>
      <p:sp>
        <p:nvSpPr>
          <p:cNvPr id="5" name="Rectangle: Rounded Corners 4">
            <a:extLst>
              <a:ext uri="{FF2B5EF4-FFF2-40B4-BE49-F238E27FC236}">
                <a16:creationId xmlns:a16="http://schemas.microsoft.com/office/drawing/2014/main" id="{FD9E2C33-1BA5-0688-60B3-D757129057CE}"/>
              </a:ext>
            </a:extLst>
          </p:cNvPr>
          <p:cNvSpPr/>
          <p:nvPr/>
        </p:nvSpPr>
        <p:spPr bwMode="gray">
          <a:xfrm>
            <a:off x="10978624" y="423017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Tree>
    <p:extLst>
      <p:ext uri="{BB962C8B-B14F-4D97-AF65-F5344CB8AC3E}">
        <p14:creationId xmlns:p14="http://schemas.microsoft.com/office/powerpoint/2010/main" val="18482995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a:solidFill>
                  <a:prstClr val="black"/>
                </a:solidFill>
                <a:latin typeface="Calibri" panose="020F0502020204030204"/>
              </a:rPr>
              <a:t>Question P-S-CE: Does your agency provide Life Sharing services </a:t>
            </a:r>
            <a:r>
              <a:rPr lang="en-US" b="1" u="sng">
                <a:solidFill>
                  <a:prstClr val="black"/>
                </a:solidFill>
                <a:latin typeface="Calibri" panose="020F0502020204030204"/>
              </a:rPr>
              <a:t>only</a:t>
            </a:r>
            <a:r>
              <a:rPr lang="en-US" b="1">
                <a:solidFill>
                  <a:prstClr val="black"/>
                </a:solidFill>
                <a:latin typeface="Calibri" panose="020F0502020204030204"/>
              </a:rPr>
              <a:t>?</a:t>
            </a: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endParaRPr lang="en-US" b="1">
              <a:solidFill>
                <a:prstClr val="black"/>
              </a:solidFill>
              <a:latin typeface="Calibri" panose="020F0502020204030204"/>
            </a:endParaRP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endParaRPr lang="en-US" b="1">
              <a:solidFill>
                <a:prstClr val="black"/>
              </a:solidFill>
              <a:latin typeface="Calibri" panose="020F0502020204030204"/>
            </a:endParaRP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1.3</a:t>
            </a:r>
            <a:r>
              <a:rPr lang="en-US" b="1" noProof="0">
                <a:solidFill>
                  <a:schemeClr val="tx1"/>
                </a:solidFill>
                <a:latin typeface="Calibri" panose="020F0502020204030204"/>
              </a:rPr>
              <a:t>: </a:t>
            </a:r>
            <a:r>
              <a:rPr lang="en-US">
                <a:solidFill>
                  <a:schemeClr val="tx1"/>
                </a:solidFill>
              </a:rPr>
              <a:t>Attest that percentage of DSPs who are credentialed and/or enrolled in the NADSP eBadge program will increase by 2 percentage points from 1/1/26 to 12/31/26</a:t>
            </a:r>
          </a:p>
          <a:p>
            <a:pPr lvl="0">
              <a:defRPr/>
            </a:pPr>
            <a:endParaRPr lang="en-US">
              <a:solidFill>
                <a:schemeClr val="tx1"/>
              </a:solidFill>
            </a:endParaRPr>
          </a:p>
          <a:p>
            <a:pPr lvl="0">
              <a:defRPr/>
            </a:pPr>
            <a:r>
              <a:rPr lang="en-US">
                <a:solidFill>
                  <a:schemeClr val="tx1"/>
                </a:solidFill>
              </a:rPr>
              <a:t>Providers having greater than 25% of DSPs credentialed are considered to meet the standard without requirement to increase percentage.</a:t>
            </a:r>
            <a:endParaRPr kumimoji="0" lang="en-US" sz="1800"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a:solidFill>
                  <a:schemeClr val="tx1"/>
                </a:solidFill>
              </a:rPr>
              <a:t>Note: </a:t>
            </a:r>
            <a:r>
              <a:rPr lang="en-US">
                <a:solidFill>
                  <a:schemeClr val="tx1"/>
                </a:solidFill>
              </a:rPr>
              <a:t>All residential service providers must attest to this Primary measure in the event those submitting for advanced tiers are determined to be Primary.</a:t>
            </a: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C1C49D89-1686-A873-99B1-62A95E6DE31F}"/>
              </a:ext>
            </a:extLst>
          </p:cNvPr>
          <p:cNvGraphicFramePr>
            <a:graphicFrameLocks noGrp="1"/>
          </p:cNvGraphicFramePr>
          <p:nvPr>
            <p:extLst>
              <p:ext uri="{D42A27DB-BD31-4B8C-83A1-F6EECF244321}">
                <p14:modId xmlns:p14="http://schemas.microsoft.com/office/powerpoint/2010/main" val="3925923220"/>
              </p:ext>
            </p:extLst>
          </p:nvPr>
        </p:nvGraphicFramePr>
        <p:xfrm>
          <a:off x="8366446" y="5541724"/>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810283792"/>
                  </a:ext>
                </a:extLst>
              </a:tr>
            </a:tbl>
          </a:graphicData>
        </a:graphic>
      </p:graphicFrame>
      <p:sp>
        <p:nvSpPr>
          <p:cNvPr id="10" name="Rectangle: Rounded Corners 9">
            <a:extLst>
              <a:ext uri="{FF2B5EF4-FFF2-40B4-BE49-F238E27FC236}">
                <a16:creationId xmlns:a16="http://schemas.microsoft.com/office/drawing/2014/main" id="{27CE3273-58E8-FDD3-1F53-09D1DBB1ADF1}"/>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11" name="Rectangle 10">
            <a:extLst>
              <a:ext uri="{FF2B5EF4-FFF2-40B4-BE49-F238E27FC236}">
                <a16:creationId xmlns:a16="http://schemas.microsoft.com/office/drawing/2014/main" id="{92B11547-4895-31C9-DF10-ABEF36952FAA}"/>
              </a:ext>
            </a:extLst>
          </p:cNvPr>
          <p:cNvSpPr/>
          <p:nvPr/>
        </p:nvSpPr>
        <p:spPr>
          <a:xfrm>
            <a:off x="4313064" y="5457562"/>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extBox 11">
            <a:extLst>
              <a:ext uri="{FF2B5EF4-FFF2-40B4-BE49-F238E27FC236}">
                <a16:creationId xmlns:a16="http://schemas.microsoft.com/office/drawing/2014/main" id="{28264D24-4C10-B09A-AA45-6DA3433A1F75}"/>
              </a:ext>
            </a:extLst>
          </p:cNvPr>
          <p:cNvSpPr txBox="1"/>
          <p:nvPr/>
        </p:nvSpPr>
        <p:spPr>
          <a:xfrm>
            <a:off x="4604167" y="5411395"/>
            <a:ext cx="2458995" cy="369332"/>
          </a:xfrm>
          <a:prstGeom prst="rect">
            <a:avLst/>
          </a:prstGeom>
          <a:noFill/>
        </p:spPr>
        <p:txBody>
          <a:bodyPr wrap="square" rtlCol="0">
            <a:spAutoFit/>
          </a:bodyPr>
          <a:lstStyle/>
          <a:p>
            <a:r>
              <a:rPr lang="en-US" noProof="0"/>
              <a:t>I attest</a:t>
            </a:r>
          </a:p>
        </p:txBody>
      </p:sp>
      <p:sp>
        <p:nvSpPr>
          <p:cNvPr id="14" name="Rectangle: Rounded Corners 13">
            <a:extLst>
              <a:ext uri="{FF2B5EF4-FFF2-40B4-BE49-F238E27FC236}">
                <a16:creationId xmlns:a16="http://schemas.microsoft.com/office/drawing/2014/main" id="{B195EBC5-E56F-B037-E7A7-D6E9C32B0FC8}"/>
              </a:ext>
            </a:extLst>
          </p:cNvPr>
          <p:cNvSpPr/>
          <p:nvPr/>
        </p:nvSpPr>
        <p:spPr bwMode="gray">
          <a:xfrm>
            <a:off x="5564755" y="544306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ABEE65AC-E4BA-C314-61BC-2B52FABA376B}"/>
              </a:ext>
            </a:extLst>
          </p:cNvPr>
          <p:cNvSpPr txBox="1"/>
          <p:nvPr/>
        </p:nvSpPr>
        <p:spPr>
          <a:xfrm>
            <a:off x="260278" y="5427228"/>
            <a:ext cx="4052786" cy="369332"/>
          </a:xfrm>
          <a:prstGeom prst="rect">
            <a:avLst/>
          </a:prstGeom>
          <a:noFill/>
        </p:spPr>
        <p:txBody>
          <a:bodyPr wrap="square" rtlCol="0">
            <a:spAutoFit/>
          </a:bodyPr>
          <a:lstStyle/>
          <a:p>
            <a:r>
              <a:rPr lang="en-US" b="1" noProof="0"/>
              <a:t>Question P</a:t>
            </a:r>
            <a:r>
              <a:rPr lang="en-US" noProof="0"/>
              <a:t>: Attestation WF.01.3</a:t>
            </a:r>
          </a:p>
        </p:txBody>
      </p:sp>
      <p:sp>
        <p:nvSpPr>
          <p:cNvPr id="2" name="Oval 1">
            <a:extLst>
              <a:ext uri="{FF2B5EF4-FFF2-40B4-BE49-F238E27FC236}">
                <a16:creationId xmlns:a16="http://schemas.microsoft.com/office/drawing/2014/main" id="{7025C6BB-1F6F-BC9F-4236-A64451114F14}"/>
              </a:ext>
            </a:extLst>
          </p:cNvPr>
          <p:cNvSpPr/>
          <p:nvPr/>
        </p:nvSpPr>
        <p:spPr>
          <a:xfrm>
            <a:off x="617874" y="2129595"/>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3" name="TextBox 2">
            <a:extLst>
              <a:ext uri="{FF2B5EF4-FFF2-40B4-BE49-F238E27FC236}">
                <a16:creationId xmlns:a16="http://schemas.microsoft.com/office/drawing/2014/main" id="{E30499DA-786C-B849-C8B1-0BDBB1C00973}"/>
              </a:ext>
            </a:extLst>
          </p:cNvPr>
          <p:cNvSpPr txBox="1"/>
          <p:nvPr/>
        </p:nvSpPr>
        <p:spPr>
          <a:xfrm>
            <a:off x="877366" y="2074675"/>
            <a:ext cx="2458995" cy="369332"/>
          </a:xfrm>
          <a:prstGeom prst="rect">
            <a:avLst/>
          </a:prstGeom>
          <a:noFill/>
        </p:spPr>
        <p:txBody>
          <a:bodyPr wrap="square" rtlCol="0">
            <a:spAutoFit/>
          </a:bodyPr>
          <a:lstStyle/>
          <a:p>
            <a:r>
              <a:rPr lang="en-US" noProof="0"/>
              <a:t>Yes</a:t>
            </a:r>
          </a:p>
        </p:txBody>
      </p:sp>
      <p:sp>
        <p:nvSpPr>
          <p:cNvPr id="5" name="Oval 4">
            <a:extLst>
              <a:ext uri="{FF2B5EF4-FFF2-40B4-BE49-F238E27FC236}">
                <a16:creationId xmlns:a16="http://schemas.microsoft.com/office/drawing/2014/main" id="{30972711-CDC2-6496-9FB9-AD39BEEB7D7B}"/>
              </a:ext>
            </a:extLst>
          </p:cNvPr>
          <p:cNvSpPr/>
          <p:nvPr/>
        </p:nvSpPr>
        <p:spPr>
          <a:xfrm>
            <a:off x="617874" y="2606180"/>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7" name="TextBox 6">
            <a:extLst>
              <a:ext uri="{FF2B5EF4-FFF2-40B4-BE49-F238E27FC236}">
                <a16:creationId xmlns:a16="http://schemas.microsoft.com/office/drawing/2014/main" id="{41D54142-6EA1-630D-0284-033DCD5EB11B}"/>
              </a:ext>
            </a:extLst>
          </p:cNvPr>
          <p:cNvSpPr txBox="1"/>
          <p:nvPr/>
        </p:nvSpPr>
        <p:spPr>
          <a:xfrm>
            <a:off x="877366" y="2551260"/>
            <a:ext cx="2458995" cy="369332"/>
          </a:xfrm>
          <a:prstGeom prst="rect">
            <a:avLst/>
          </a:prstGeom>
          <a:noFill/>
        </p:spPr>
        <p:txBody>
          <a:bodyPr wrap="square" rtlCol="0">
            <a:spAutoFit/>
          </a:bodyPr>
          <a:lstStyle/>
          <a:p>
            <a:r>
              <a:rPr lang="en-US" noProof="0"/>
              <a:t>No</a:t>
            </a:r>
          </a:p>
        </p:txBody>
      </p:sp>
      <p:sp>
        <p:nvSpPr>
          <p:cNvPr id="8" name="Rectangle: Rounded Corners 7">
            <a:extLst>
              <a:ext uri="{FF2B5EF4-FFF2-40B4-BE49-F238E27FC236}">
                <a16:creationId xmlns:a16="http://schemas.microsoft.com/office/drawing/2014/main" id="{4364E1EB-2553-9B5B-2B64-ED1DB5628E67}"/>
              </a:ext>
            </a:extLst>
          </p:cNvPr>
          <p:cNvSpPr/>
          <p:nvPr/>
        </p:nvSpPr>
        <p:spPr bwMode="gray">
          <a:xfrm>
            <a:off x="1577909" y="231296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664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BF7BD-ED5E-20AA-48ED-0932FB64BA28}"/>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6778CDC7-9FA9-338D-B20F-D8E98EF5A1B9}"/>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AF2C01A9-0658-632D-ADAC-E59F7C930ECD}"/>
              </a:ext>
            </a:extLst>
          </p:cNvPr>
          <p:cNvSpPr/>
          <p:nvPr/>
        </p:nvSpPr>
        <p:spPr>
          <a:xfrm>
            <a:off x="260278" y="728852"/>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1.4s</a:t>
            </a:r>
            <a:r>
              <a:rPr lang="en-US" b="1" noProof="0">
                <a:solidFill>
                  <a:schemeClr val="tx1"/>
                </a:solidFill>
                <a:latin typeface="Calibri" panose="020F0502020204030204"/>
              </a:rPr>
              <a:t>: </a:t>
            </a:r>
            <a:r>
              <a:rPr lang="en-US">
                <a:solidFill>
                  <a:schemeClr val="tx1"/>
                </a:solidFill>
              </a:rPr>
              <a:t>Demonstrate increase to percentage of DSPs credentialed through NADSP by a minimum of 5 percentage points by December 31, 2025 from baseline on 7/1/2024. (Examples: If no DSPs were credentialled on baseline date, then 5% of DSPs must be credentialed on or before 12/31/2025. If 5% of DSPs were credentialed on baseline date, then 10% must be credentialled by 12/31/2025.) Providers having greater than 25% of DSPs credentialed are considered to meet the standard without requirement to increase percentage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i="1">
                <a:solidFill>
                  <a:schemeClr val="tx1"/>
                </a:solidFill>
              </a:rPr>
              <a:t>Question S: </a:t>
            </a:r>
            <a:r>
              <a:rPr lang="en-US">
                <a:solidFill>
                  <a:schemeClr val="tx1"/>
                </a:solidFill>
              </a:rPr>
              <a:t>Enter the number of DSPs that were credentialed through NADSP on 12/31/2025:</a:t>
            </a:r>
            <a:endParaRPr lang="en-US" b="1" i="1" strike="sngStrike">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615F72B-B901-861B-C993-7EEB372E4AD5}"/>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42C3F255-28DF-FF43-B88A-A971A9FE3CF5}"/>
              </a:ext>
            </a:extLst>
          </p:cNvPr>
          <p:cNvGraphicFramePr>
            <a:graphicFrameLocks noGrp="1"/>
          </p:cNvGraphicFramePr>
          <p:nvPr>
            <p:extLst>
              <p:ext uri="{D42A27DB-BD31-4B8C-83A1-F6EECF244321}">
                <p14:modId xmlns:p14="http://schemas.microsoft.com/office/powerpoint/2010/main" val="2724291537"/>
              </p:ext>
            </p:extLst>
          </p:nvPr>
        </p:nvGraphicFramePr>
        <p:xfrm>
          <a:off x="8036924" y="5367553"/>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2</a:t>
                      </a:r>
                    </a:p>
                  </a:txBody>
                  <a:tcPr>
                    <a:solidFill>
                      <a:schemeClr val="bg1"/>
                    </a:solidFill>
                  </a:tcPr>
                </a:tc>
                <a:tc>
                  <a:txBody>
                    <a:bodyPr/>
                    <a:lstStyle/>
                    <a:p>
                      <a:r>
                        <a:rPr lang="en-US" sz="1200" noProof="0">
                          <a:solidFill>
                            <a:schemeClr val="tx1"/>
                          </a:solidFill>
                        </a:rPr>
                        <a:t>Open Response (short, numerical)</a:t>
                      </a:r>
                    </a:p>
                  </a:txBody>
                  <a:tcPr>
                    <a:solidFill>
                      <a:schemeClr val="bg1"/>
                    </a:solidFill>
                  </a:tcPr>
                </a:tc>
                <a:extLst>
                  <a:ext uri="{0D108BD9-81ED-4DB2-BD59-A6C34878D82A}">
                    <a16:rowId xmlns:a16="http://schemas.microsoft.com/office/drawing/2014/main" val="810283792"/>
                  </a:ext>
                </a:extLst>
              </a:tr>
            </a:tbl>
          </a:graphicData>
        </a:graphic>
      </p:graphicFrame>
      <p:sp>
        <p:nvSpPr>
          <p:cNvPr id="10" name="Rectangle: Rounded Corners 9">
            <a:extLst>
              <a:ext uri="{FF2B5EF4-FFF2-40B4-BE49-F238E27FC236}">
                <a16:creationId xmlns:a16="http://schemas.microsoft.com/office/drawing/2014/main" id="{5AD12F1D-7CC6-9C04-73BB-C33CC76DC6A0}"/>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03F8F1C5-792B-D027-1223-FD664398B9C7}"/>
              </a:ext>
            </a:extLst>
          </p:cNvPr>
          <p:cNvSpPr/>
          <p:nvPr/>
        </p:nvSpPr>
        <p:spPr>
          <a:xfrm>
            <a:off x="458257" y="3741633"/>
            <a:ext cx="16380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FD363732-C455-F369-2B52-BF9DF293A792}"/>
              </a:ext>
            </a:extLst>
          </p:cNvPr>
          <p:cNvSpPr/>
          <p:nvPr/>
        </p:nvSpPr>
        <p:spPr bwMode="gray">
          <a:xfrm>
            <a:off x="2294326" y="374163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kern="1200" cap="none" spc="0" normalizeH="0" baseline="0" noProof="0">
                <a:ln>
                  <a:noFill/>
                </a:ln>
                <a:solidFill>
                  <a:schemeClr val="bg1"/>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4016345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AFB37-0351-4C50-35ED-2304A84AEBCA}"/>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94FA974-1F15-E943-0857-1E8BEC9867DF}"/>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D28AE9A5-7AC5-5AEC-A260-661D6A57FD29}"/>
              </a:ext>
            </a:extLst>
          </p:cNvPr>
          <p:cNvSpPr/>
          <p:nvPr/>
        </p:nvSpPr>
        <p:spPr>
          <a:xfrm>
            <a:off x="260278" y="739737"/>
            <a:ext cx="11671443" cy="1481468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endParaRPr lang="en-US" b="1" noProof="0">
              <a:solidFill>
                <a:schemeClr val="tx1"/>
              </a:solidFill>
            </a:endParaRPr>
          </a:p>
          <a:p>
            <a:r>
              <a:rPr lang="en-US" sz="2000" b="1">
                <a:solidFill>
                  <a:schemeClr val="tx1"/>
                </a:solidFill>
              </a:rPr>
              <a:t>Measure AC.01.3:</a:t>
            </a:r>
            <a:r>
              <a:rPr lang="en-US" b="1">
                <a:solidFill>
                  <a:schemeClr val="tx1"/>
                </a:solidFill>
              </a:rPr>
              <a:t> </a:t>
            </a:r>
            <a:r>
              <a:rPr lang="en-US">
                <a:solidFill>
                  <a:schemeClr val="tx1"/>
                </a:solidFill>
                <a:latin typeface="Calibri" panose="020F0502020204030204" pitchFamily="34" charset="0"/>
              </a:rPr>
              <a:t>Report the following data for Calendar Year 2025: </a:t>
            </a:r>
          </a:p>
          <a:p>
            <a:r>
              <a:rPr lang="en-US">
                <a:solidFill>
                  <a:schemeClr val="tx1"/>
                </a:solidFill>
                <a:latin typeface="Calibri" panose="020F0502020204030204" pitchFamily="34" charset="0"/>
              </a:rPr>
              <a:t>a. All referrals for residential services by type and determination of acceptance or rejection</a:t>
            </a:r>
            <a:r>
              <a:rPr lang="en-US">
                <a:solidFill>
                  <a:srgbClr val="FF0000"/>
                </a:solidFill>
                <a:latin typeface="Calibri" panose="020F0502020204030204" pitchFamily="34" charset="0"/>
              </a:rPr>
              <a:t>.</a:t>
            </a:r>
          </a:p>
          <a:p>
            <a:r>
              <a:rPr lang="en-US">
                <a:solidFill>
                  <a:schemeClr val="tx1"/>
                </a:solidFill>
                <a:latin typeface="Calibri" panose="020F0502020204030204" pitchFamily="34" charset="0"/>
              </a:rPr>
              <a:t>b. Time to service initiation from date of referral acceptance to date of service start by residential service type</a:t>
            </a:r>
            <a:r>
              <a:rPr lang="en-US">
                <a:solidFill>
                  <a:srgbClr val="FF0000"/>
                </a:solidFill>
                <a:latin typeface="Calibri" panose="020F0502020204030204" pitchFamily="34" charset="0"/>
              </a:rPr>
              <a:t>.</a:t>
            </a:r>
          </a:p>
          <a:p>
            <a:r>
              <a:rPr lang="en-US">
                <a:solidFill>
                  <a:schemeClr val="tx1"/>
                </a:solidFill>
                <a:latin typeface="Calibri" panose="020F0502020204030204" pitchFamily="34" charset="0"/>
              </a:rPr>
              <a:t>c. Description of each circumstance in which 90-day timeline is not met for Residential Habilitation and 180-day timeline is not met for Life Sharing and Supported Living</a:t>
            </a:r>
            <a:r>
              <a:rPr lang="en-US">
                <a:solidFill>
                  <a:srgbClr val="FF0000"/>
                </a:solidFill>
                <a:latin typeface="Calibri" panose="020F0502020204030204" pitchFamily="34" charset="0"/>
              </a:rPr>
              <a:t>.</a:t>
            </a:r>
          </a:p>
          <a:p>
            <a:r>
              <a:rPr lang="en-US">
                <a:solidFill>
                  <a:schemeClr val="tx1"/>
                </a:solidFill>
                <a:latin typeface="Calibri" panose="020F0502020204030204" pitchFamily="34" charset="0"/>
              </a:rPr>
              <a:t>d. Number of referrals denied and document reason (age, gender, clinical needs, location/geography, vacancy status</a:t>
            </a:r>
            <a:r>
              <a:rPr lang="en-US">
                <a:solidFill>
                  <a:srgbClr val="FF0000"/>
                </a:solidFill>
                <a:latin typeface="Calibri" panose="020F0502020204030204" pitchFamily="34" charset="0"/>
              </a:rPr>
              <a:t>,</a:t>
            </a:r>
            <a:r>
              <a:rPr lang="en-US">
                <a:solidFill>
                  <a:schemeClr val="tx1"/>
                </a:solidFill>
                <a:latin typeface="Calibri" panose="020F0502020204030204" pitchFamily="34" charset="0"/>
              </a:rPr>
              <a:t> workforce).</a:t>
            </a:r>
          </a:p>
          <a:p>
            <a:r>
              <a:rPr lang="en-US">
                <a:solidFill>
                  <a:schemeClr val="tx1"/>
                </a:solidFill>
                <a:latin typeface="Calibri" panose="020F0502020204030204" pitchFamily="34" charset="0"/>
              </a:rPr>
              <a:t>e. Number of provider-initiated discharges, setting to which individual was discharged, and reason for discharge(s)</a:t>
            </a:r>
            <a:r>
              <a:rPr lang="en-US">
                <a:solidFill>
                  <a:srgbClr val="FF0000"/>
                </a:solidFill>
                <a:latin typeface="Calibri" panose="020F0502020204030204" pitchFamily="34" charset="0"/>
              </a:rPr>
              <a:t>.</a:t>
            </a:r>
          </a:p>
          <a:p>
            <a:r>
              <a:rPr lang="en-US">
                <a:solidFill>
                  <a:schemeClr val="tx1"/>
                </a:solidFill>
                <a:latin typeface="Calibri" panose="020F0502020204030204" pitchFamily="34" charset="0"/>
              </a:rPr>
              <a:t>f. Circumstances under which an individual(s) was not returned to their home post discharge from an inpatient, skilled nursing or rehabilitation facility or release from incarceration, including a summary of the planning, coordination and accommodation efforts undertaken and the remaining barriers that resulted in the provider’s inability to return the individual to their home.</a:t>
            </a:r>
            <a:endParaRPr lang="en-US">
              <a:solidFill>
                <a:schemeClr val="tx1"/>
              </a:solidFill>
            </a:endParaRPr>
          </a:p>
          <a:p>
            <a:endParaRPr kumimoji="0" lang="en-US" sz="1800" b="0" i="0" u="none" strike="noStrike" kern="1200" cap="none" spc="0" normalizeH="0" baseline="0">
              <a:ln>
                <a:noFill/>
              </a:ln>
              <a:solidFill>
                <a:schemeClr val="tx1"/>
              </a:solidFill>
              <a:effectLst/>
              <a:uLnTx/>
              <a:uFillTx/>
              <a:latin typeface="Calibri" panose="020F0502020204030204" pitchFamily="34" charset="0"/>
              <a:ea typeface="+mn-ea"/>
              <a:cs typeface="+mn-cs"/>
            </a:endParaRPr>
          </a:p>
          <a:p>
            <a:r>
              <a:rPr lang="en-US" b="1" noProof="0">
                <a:solidFill>
                  <a:schemeClr val="tx1"/>
                </a:solidFill>
                <a:latin typeface="Calibri" panose="020F0502020204030204" pitchFamily="34" charset="0"/>
              </a:rPr>
              <a:t>Question S-CE (CE-Both, CE-M, CE-DD):</a:t>
            </a:r>
            <a:r>
              <a:rPr lang="en-US" noProof="0">
                <a:solidFill>
                  <a:schemeClr val="tx1"/>
                </a:solidFill>
                <a:latin typeface="Calibri" panose="020F0502020204030204" pitchFamily="34" charset="0"/>
              </a:rPr>
              <a:t> </a:t>
            </a:r>
            <a:r>
              <a:rPr lang="en-US">
                <a:solidFill>
                  <a:schemeClr val="tx1"/>
                </a:solidFill>
              </a:rPr>
              <a:t>Use the table below to report your agency’s referral data for Calendar Year 2025. Enter “0” where appropriate.</a:t>
            </a: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r>
              <a:rPr lang="en-US" b="1">
                <a:solidFill>
                  <a:schemeClr val="tx1"/>
                </a:solidFill>
                <a:latin typeface="Calibri" panose="020F0502020204030204"/>
              </a:rPr>
              <a:t>Question S-CE (CE-Both, CE-M, CE-DD)</a:t>
            </a:r>
            <a:r>
              <a:rPr lang="en-US">
                <a:solidFill>
                  <a:schemeClr val="tx1"/>
                </a:solidFill>
                <a:latin typeface="Calibri" panose="020F0502020204030204"/>
              </a:rPr>
              <a:t>: For which of the following reasons did you reject/deny referrals in Calendar Year 2025?</a:t>
            </a: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a:solidFill>
                <a:schemeClr val="tx1"/>
              </a:solidFill>
              <a:latin typeface="Calibri" panose="020F0502020204030204"/>
            </a:endParaRPr>
          </a:p>
          <a:p>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endParaRPr lang="en-US" b="1" i="1">
              <a:solidFill>
                <a:schemeClr val="tx1"/>
              </a:solidFill>
            </a:endParaRPr>
          </a:p>
          <a:p>
            <a:endParaRPr lang="en-US" b="1" i="1">
              <a:solidFill>
                <a:schemeClr val="tx1"/>
              </a:solidFill>
            </a:endParaRPr>
          </a:p>
          <a:p>
            <a:endParaRPr lang="en-US" b="1" i="1">
              <a:solidFill>
                <a:schemeClr val="tx1"/>
              </a:solidFill>
            </a:endParaRPr>
          </a:p>
          <a:p>
            <a:endParaRPr lang="en-US" b="1" i="1">
              <a:solidFill>
                <a:schemeClr val="tx1"/>
              </a:solidFill>
            </a:endParaRPr>
          </a:p>
          <a:p>
            <a:endParaRPr lang="en-US" b="1" i="1">
              <a:solidFill>
                <a:schemeClr val="tx1"/>
              </a:solidFill>
            </a:endParaRPr>
          </a:p>
          <a:p>
            <a:r>
              <a:rPr lang="en-US" b="1" i="1">
                <a:solidFill>
                  <a:schemeClr val="tx1"/>
                </a:solidFill>
              </a:rPr>
              <a:t>[If Other] </a:t>
            </a:r>
            <a:r>
              <a:rPr lang="en-US">
                <a:solidFill>
                  <a:schemeClr val="tx1"/>
                </a:solidFill>
              </a:rPr>
              <a:t>Question P: If Other, please specify:</a:t>
            </a:r>
          </a:p>
          <a:p>
            <a:endParaRPr lang="en-US" b="1">
              <a:solidFill>
                <a:schemeClr val="tx1"/>
              </a:solidFill>
            </a:endParaRPr>
          </a:p>
          <a:p>
            <a:r>
              <a:rPr lang="en-US" b="1">
                <a:solidFill>
                  <a:schemeClr val="tx1"/>
                </a:solidFill>
              </a:rPr>
              <a:t>Question S-CE (CE-Both, CE-M, CE-DD): </a:t>
            </a:r>
            <a:r>
              <a:rPr lang="en-US">
                <a:solidFill>
                  <a:schemeClr val="tx1"/>
                </a:solidFill>
              </a:rPr>
              <a:t>Upload documentation that includes at least each of the elements outlined in the measure text. The response should include all individuals referred to all residential services (Community Home, Life Sharing, or Supported Living) during Calendar Year 2025. Be sure to include context related to item e. in the measure description above. </a:t>
            </a:r>
          </a:p>
          <a:p>
            <a:endParaRPr lang="en-US">
              <a:solidFill>
                <a:schemeClr val="tx1"/>
              </a:solidFill>
            </a:endParaRPr>
          </a:p>
          <a:p>
            <a:r>
              <a:rPr lang="en-US" b="1">
                <a:solidFill>
                  <a:schemeClr val="tx1"/>
                </a:solidFill>
              </a:rPr>
              <a:t>Note:</a:t>
            </a:r>
            <a:r>
              <a:rPr lang="en-US">
                <a:solidFill>
                  <a:schemeClr val="tx1"/>
                </a:solidFill>
              </a:rPr>
              <a:t> Combine multiple documents into a single file prior to uploading. Please do not upload or share any Personally Identifiable Information (PII) in your attachment.</a:t>
            </a:r>
          </a:p>
          <a:p>
            <a:endParaRPr lang="en-US">
              <a:solidFill>
                <a:srgbClr val="FF0000"/>
              </a:solidFill>
            </a:endParaRPr>
          </a:p>
          <a:p>
            <a:endParaRPr lang="en-US">
              <a:solidFill>
                <a:schemeClr val="tx1"/>
              </a:solidFill>
            </a:endParaRPr>
          </a:p>
          <a:p>
            <a:endParaRPr kumimoji="0" lang="en-US" sz="1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FF394CCA-8E72-28B8-9682-0764D2A8099C}"/>
              </a:ext>
            </a:extLst>
          </p:cNvPr>
          <p:cNvSpPr/>
          <p:nvPr/>
        </p:nvSpPr>
        <p:spPr>
          <a:xfrm>
            <a:off x="349321" y="852755"/>
            <a:ext cx="695635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noProof="0">
                <a:solidFill>
                  <a:prstClr val="white"/>
                </a:solidFill>
              </a:rPr>
              <a:t>Access</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0C27D560-3F98-7F4D-7122-077A00E4F867}"/>
              </a:ext>
            </a:extLst>
          </p:cNvPr>
          <p:cNvGraphicFramePr>
            <a:graphicFrameLocks noGrp="1"/>
          </p:cNvGraphicFramePr>
          <p:nvPr>
            <p:extLst>
              <p:ext uri="{D42A27DB-BD31-4B8C-83A1-F6EECF244321}">
                <p14:modId xmlns:p14="http://schemas.microsoft.com/office/powerpoint/2010/main" val="1423891854"/>
              </p:ext>
            </p:extLst>
          </p:nvPr>
        </p:nvGraphicFramePr>
        <p:xfrm>
          <a:off x="7934764" y="9609870"/>
          <a:ext cx="3426452" cy="173736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endParaRPr lang="en-US" sz="1200" noProof="0">
                        <a:highlight>
                          <a:srgbClr val="FFFF00"/>
                        </a:highlight>
                      </a:endParaRP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solidFill>
                            <a:schemeClr val="tx1"/>
                          </a:solidFill>
                        </a:rPr>
                        <a:t>8</a:t>
                      </a:r>
                    </a:p>
                  </a:txBody>
                  <a:tcPr>
                    <a:solidFill>
                      <a:schemeClr val="bg1"/>
                    </a:solidFill>
                  </a:tcPr>
                </a:tc>
                <a:tc>
                  <a:txBody>
                    <a:bodyPr/>
                    <a:lstStyle/>
                    <a:p>
                      <a:r>
                        <a:rPr lang="en-US" sz="1200" noProof="0">
                          <a:solidFill>
                            <a:schemeClr val="tx1"/>
                          </a:solidFill>
                        </a:rPr>
                        <a:t>Tabular Response</a:t>
                      </a:r>
                    </a:p>
                  </a:txBody>
                  <a:tcPr>
                    <a:solidFill>
                      <a:schemeClr val="bg1"/>
                    </a:solidFill>
                  </a:tcPr>
                </a:tc>
                <a:extLst>
                  <a:ext uri="{0D108BD9-81ED-4DB2-BD59-A6C34878D82A}">
                    <a16:rowId xmlns:a16="http://schemas.microsoft.com/office/drawing/2014/main" val="1621461159"/>
                  </a:ext>
                </a:extLst>
              </a:tr>
              <a:tr h="365760">
                <a:tc>
                  <a:txBody>
                    <a:bodyPr/>
                    <a:lstStyle/>
                    <a:p>
                      <a:r>
                        <a:rPr lang="en-US" sz="1200" noProof="0">
                          <a:solidFill>
                            <a:schemeClr val="tx1"/>
                          </a:solidFill>
                        </a:rPr>
                        <a:t>5</a:t>
                      </a:r>
                    </a:p>
                  </a:txBody>
                  <a:tcPr>
                    <a:solidFill>
                      <a:schemeClr val="bg1"/>
                    </a:solidFill>
                  </a:tcPr>
                </a:tc>
                <a:tc>
                  <a:txBody>
                    <a:bodyPr/>
                    <a:lstStyle/>
                    <a:p>
                      <a:r>
                        <a:rPr lang="en-US" sz="1200" noProof="0">
                          <a:solidFill>
                            <a:schemeClr val="tx1"/>
                          </a:solidFill>
                        </a:rPr>
                        <a:t>Multiple Choice</a:t>
                      </a:r>
                    </a:p>
                  </a:txBody>
                  <a:tcPr>
                    <a:solidFill>
                      <a:schemeClr val="bg1"/>
                    </a:solidFill>
                  </a:tcPr>
                </a:tc>
                <a:extLst>
                  <a:ext uri="{0D108BD9-81ED-4DB2-BD59-A6C34878D82A}">
                    <a16:rowId xmlns:a16="http://schemas.microsoft.com/office/drawing/2014/main" val="448667897"/>
                  </a:ext>
                </a:extLst>
              </a:tr>
              <a:tr h="365760">
                <a:tc>
                  <a:txBody>
                    <a:bodyPr/>
                    <a:lstStyle/>
                    <a:p>
                      <a:r>
                        <a:rPr lang="en-US" sz="1200" noProof="0">
                          <a:solidFill>
                            <a:schemeClr val="tx1"/>
                          </a:solidFill>
                        </a:rPr>
                        <a:t>3</a:t>
                      </a:r>
                    </a:p>
                  </a:txBody>
                  <a:tcPr>
                    <a:solidFill>
                      <a:schemeClr val="bg1"/>
                    </a:solidFill>
                  </a:tcPr>
                </a:tc>
                <a:tc>
                  <a:txBody>
                    <a:bodyPr/>
                    <a:lstStyle/>
                    <a:p>
                      <a:r>
                        <a:rPr lang="en-US" sz="1200" noProof="0">
                          <a:solidFill>
                            <a:schemeClr val="tx1"/>
                          </a:solidFill>
                        </a:rPr>
                        <a:t>Open Response (short)</a:t>
                      </a:r>
                    </a:p>
                  </a:txBody>
                  <a:tcPr>
                    <a:solidFill>
                      <a:schemeClr val="bg1"/>
                    </a:solidFill>
                  </a:tcPr>
                </a:tc>
                <a:extLst>
                  <a:ext uri="{0D108BD9-81ED-4DB2-BD59-A6C34878D82A}">
                    <a16:rowId xmlns:a16="http://schemas.microsoft.com/office/drawing/2014/main" val="1818459040"/>
                  </a:ext>
                </a:extLst>
              </a:tr>
            </a:tbl>
          </a:graphicData>
        </a:graphic>
      </p:graphicFrame>
      <p:sp>
        <p:nvSpPr>
          <p:cNvPr id="5" name="Rectangle 4">
            <a:extLst>
              <a:ext uri="{FF2B5EF4-FFF2-40B4-BE49-F238E27FC236}">
                <a16:creationId xmlns:a16="http://schemas.microsoft.com/office/drawing/2014/main" id="{62AD6764-8246-9F1C-276A-FAD13BB92A45}"/>
              </a:ext>
            </a:extLst>
          </p:cNvPr>
          <p:cNvSpPr/>
          <p:nvPr/>
        </p:nvSpPr>
        <p:spPr>
          <a:xfrm>
            <a:off x="532525" y="14623362"/>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8" name="Rectangle: Rounded Corners 7">
            <a:extLst>
              <a:ext uri="{FF2B5EF4-FFF2-40B4-BE49-F238E27FC236}">
                <a16:creationId xmlns:a16="http://schemas.microsoft.com/office/drawing/2014/main" id="{05D63C7F-E626-C64A-9C45-B52A7DE2DBC8}"/>
              </a:ext>
            </a:extLst>
          </p:cNvPr>
          <p:cNvSpPr/>
          <p:nvPr/>
        </p:nvSpPr>
        <p:spPr bwMode="gray">
          <a:xfrm>
            <a:off x="6957333" y="1480661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A8E419A6-D9B6-CD40-BFF0-4789E7CCDD1D}"/>
              </a:ext>
            </a:extLst>
          </p:cNvPr>
          <p:cNvGraphicFramePr>
            <a:graphicFrameLocks noGrp="1"/>
          </p:cNvGraphicFramePr>
          <p:nvPr>
            <p:extLst>
              <p:ext uri="{D42A27DB-BD31-4B8C-83A1-F6EECF244321}">
                <p14:modId xmlns:p14="http://schemas.microsoft.com/office/powerpoint/2010/main" val="3833774618"/>
              </p:ext>
            </p:extLst>
          </p:nvPr>
        </p:nvGraphicFramePr>
        <p:xfrm>
          <a:off x="388363" y="5934071"/>
          <a:ext cx="6234308" cy="2854960"/>
        </p:xfrm>
        <a:graphic>
          <a:graphicData uri="http://schemas.openxmlformats.org/drawingml/2006/table">
            <a:tbl>
              <a:tblPr firstRow="1" bandRow="1">
                <a:tableStyleId>{5C22544A-7EE6-4342-B048-85BDC9FD1C3A}</a:tableStyleId>
              </a:tblPr>
              <a:tblGrid>
                <a:gridCol w="4365557">
                  <a:extLst>
                    <a:ext uri="{9D8B030D-6E8A-4147-A177-3AD203B41FA5}">
                      <a16:colId xmlns:a16="http://schemas.microsoft.com/office/drawing/2014/main" val="3802993537"/>
                    </a:ext>
                  </a:extLst>
                </a:gridCol>
                <a:gridCol w="1868751">
                  <a:extLst>
                    <a:ext uri="{9D8B030D-6E8A-4147-A177-3AD203B41FA5}">
                      <a16:colId xmlns:a16="http://schemas.microsoft.com/office/drawing/2014/main" val="1344262461"/>
                    </a:ext>
                  </a:extLst>
                </a:gridCol>
              </a:tblGrid>
              <a:tr h="253807">
                <a:tc>
                  <a:txBody>
                    <a:bodyPr/>
                    <a:lstStyle/>
                    <a:p>
                      <a:endParaRPr lang="en-US" sz="1100"/>
                    </a:p>
                  </a:txBody>
                  <a:tcPr/>
                </a:tc>
                <a:tc>
                  <a:txBody>
                    <a:bodyPr/>
                    <a:lstStyle/>
                    <a:p>
                      <a:r>
                        <a:rPr lang="en-US" sz="1100">
                          <a:solidFill>
                            <a:schemeClr val="bg1"/>
                          </a:solidFill>
                        </a:rPr>
                        <a:t>Total Number in CY 2025</a:t>
                      </a:r>
                    </a:p>
                  </a:txBody>
                  <a:tcPr/>
                </a:tc>
                <a:extLst>
                  <a:ext uri="{0D108BD9-81ED-4DB2-BD59-A6C34878D82A}">
                    <a16:rowId xmlns:a16="http://schemas.microsoft.com/office/drawing/2014/main" val="621291158"/>
                  </a:ext>
                </a:extLst>
              </a:tr>
              <a:tr h="370840">
                <a:tc>
                  <a:txBody>
                    <a:bodyPr/>
                    <a:lstStyle/>
                    <a:p>
                      <a:r>
                        <a:rPr lang="en-US" sz="1100">
                          <a:solidFill>
                            <a:schemeClr val="tx1"/>
                          </a:solidFill>
                        </a:rPr>
                        <a:t>Number of Community Home Individual Referrals Accepted</a:t>
                      </a:r>
                    </a:p>
                  </a:txBody>
                  <a:tcPr/>
                </a:tc>
                <a:tc>
                  <a:txBody>
                    <a:bodyPr/>
                    <a:lstStyle/>
                    <a:p>
                      <a:endParaRPr lang="en-US" sz="1100"/>
                    </a:p>
                  </a:txBody>
                  <a:tcPr/>
                </a:tc>
                <a:extLst>
                  <a:ext uri="{0D108BD9-81ED-4DB2-BD59-A6C34878D82A}">
                    <a16:rowId xmlns:a16="http://schemas.microsoft.com/office/drawing/2014/main" val="2503367135"/>
                  </a:ext>
                </a:extLst>
              </a:tr>
              <a:tr h="370840">
                <a:tc>
                  <a:txBody>
                    <a:bodyPr/>
                    <a:lstStyle/>
                    <a:p>
                      <a:r>
                        <a:rPr lang="en-US" sz="1100">
                          <a:solidFill>
                            <a:schemeClr val="tx1"/>
                          </a:solidFill>
                        </a:rPr>
                        <a:t>Number of Community Home Individual Referrals Rejected/Denied</a:t>
                      </a:r>
                    </a:p>
                  </a:txBody>
                  <a:tcPr/>
                </a:tc>
                <a:tc>
                  <a:txBody>
                    <a:bodyPr/>
                    <a:lstStyle/>
                    <a:p>
                      <a:endParaRPr lang="en-US" sz="1100"/>
                    </a:p>
                  </a:txBody>
                  <a:tcPr/>
                </a:tc>
                <a:extLst>
                  <a:ext uri="{0D108BD9-81ED-4DB2-BD59-A6C34878D82A}">
                    <a16:rowId xmlns:a16="http://schemas.microsoft.com/office/drawing/2014/main" val="2865714478"/>
                  </a:ext>
                </a:extLst>
              </a:tr>
              <a:tr h="370840">
                <a:tc>
                  <a:txBody>
                    <a:bodyPr/>
                    <a:lstStyle/>
                    <a:p>
                      <a:r>
                        <a:rPr lang="en-US" sz="1100">
                          <a:solidFill>
                            <a:schemeClr val="tx1"/>
                          </a:solidFill>
                        </a:rPr>
                        <a:t>Number of Life Sharing Individual Referrals Accepted</a:t>
                      </a:r>
                    </a:p>
                  </a:txBody>
                  <a:tcPr/>
                </a:tc>
                <a:tc>
                  <a:txBody>
                    <a:bodyPr/>
                    <a:lstStyle/>
                    <a:p>
                      <a:endParaRPr lang="en-US" sz="1100"/>
                    </a:p>
                  </a:txBody>
                  <a:tcPr/>
                </a:tc>
                <a:extLst>
                  <a:ext uri="{0D108BD9-81ED-4DB2-BD59-A6C34878D82A}">
                    <a16:rowId xmlns:a16="http://schemas.microsoft.com/office/drawing/2014/main" val="13043188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Life Sharing Individual Referrals Rejected/Denied</a:t>
                      </a:r>
                    </a:p>
                  </a:txBody>
                  <a:tcPr/>
                </a:tc>
                <a:tc>
                  <a:txBody>
                    <a:bodyPr/>
                    <a:lstStyle/>
                    <a:p>
                      <a:endParaRPr lang="en-US" sz="1100"/>
                    </a:p>
                  </a:txBody>
                  <a:tcPr/>
                </a:tc>
                <a:extLst>
                  <a:ext uri="{0D108BD9-81ED-4DB2-BD59-A6C34878D82A}">
                    <a16:rowId xmlns:a16="http://schemas.microsoft.com/office/drawing/2014/main" val="26903533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Supported Living Individual Referrals Accepted</a:t>
                      </a:r>
                    </a:p>
                  </a:txBody>
                  <a:tcPr/>
                </a:tc>
                <a:tc>
                  <a:txBody>
                    <a:bodyPr/>
                    <a:lstStyle/>
                    <a:p>
                      <a:endParaRPr lang="en-US" sz="1100"/>
                    </a:p>
                  </a:txBody>
                  <a:tcPr/>
                </a:tc>
                <a:extLst>
                  <a:ext uri="{0D108BD9-81ED-4DB2-BD59-A6C34878D82A}">
                    <a16:rowId xmlns:a16="http://schemas.microsoft.com/office/drawing/2014/main" val="25385790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a:solidFill>
                            <a:schemeClr val="tx1"/>
                          </a:solidFill>
                        </a:rPr>
                        <a:t>Number of Supported Living Individual Referrals Rejected/Denied</a:t>
                      </a:r>
                    </a:p>
                  </a:txBody>
                  <a:tcPr/>
                </a:tc>
                <a:tc>
                  <a:txBody>
                    <a:bodyPr/>
                    <a:lstStyle/>
                    <a:p>
                      <a:endParaRPr lang="en-US" sz="1100"/>
                    </a:p>
                  </a:txBody>
                  <a:tcPr/>
                </a:tc>
                <a:extLst>
                  <a:ext uri="{0D108BD9-81ED-4DB2-BD59-A6C34878D82A}">
                    <a16:rowId xmlns:a16="http://schemas.microsoft.com/office/drawing/2014/main" val="4053721373"/>
                  </a:ext>
                </a:extLst>
              </a:tr>
              <a:tr h="370840">
                <a:tc>
                  <a:txBody>
                    <a:bodyPr/>
                    <a:lstStyle/>
                    <a:p>
                      <a:r>
                        <a:rPr lang="en-US" sz="1100">
                          <a:solidFill>
                            <a:schemeClr val="tx1"/>
                          </a:solidFill>
                        </a:rPr>
                        <a:t>Number of Provider-Initiated Discharges</a:t>
                      </a:r>
                    </a:p>
                  </a:txBody>
                  <a:tcPr/>
                </a:tc>
                <a:tc>
                  <a:txBody>
                    <a:bodyPr/>
                    <a:lstStyle/>
                    <a:p>
                      <a:endParaRPr lang="en-US" sz="1100"/>
                    </a:p>
                  </a:txBody>
                  <a:tcPr/>
                </a:tc>
                <a:extLst>
                  <a:ext uri="{0D108BD9-81ED-4DB2-BD59-A6C34878D82A}">
                    <a16:rowId xmlns:a16="http://schemas.microsoft.com/office/drawing/2014/main" val="894526554"/>
                  </a:ext>
                </a:extLst>
              </a:tr>
            </a:tbl>
          </a:graphicData>
        </a:graphic>
      </p:graphicFrame>
      <p:sp>
        <p:nvSpPr>
          <p:cNvPr id="11" name="TextBox 10">
            <a:extLst>
              <a:ext uri="{FF2B5EF4-FFF2-40B4-BE49-F238E27FC236}">
                <a16:creationId xmlns:a16="http://schemas.microsoft.com/office/drawing/2014/main" id="{93EC14F5-1022-ECB3-DBF8-226245457365}"/>
              </a:ext>
            </a:extLst>
          </p:cNvPr>
          <p:cNvSpPr txBox="1"/>
          <p:nvPr/>
        </p:nvSpPr>
        <p:spPr>
          <a:xfrm>
            <a:off x="1027465" y="9317062"/>
            <a:ext cx="3086897" cy="369332"/>
          </a:xfrm>
          <a:prstGeom prst="rect">
            <a:avLst/>
          </a:prstGeom>
          <a:noFill/>
        </p:spPr>
        <p:txBody>
          <a:bodyPr wrap="square" rtlCol="0">
            <a:spAutoFit/>
          </a:bodyPr>
          <a:lstStyle/>
          <a:p>
            <a:r>
              <a:rPr lang="en-US" noProof="0"/>
              <a:t>Age</a:t>
            </a:r>
          </a:p>
        </p:txBody>
      </p:sp>
      <p:sp>
        <p:nvSpPr>
          <p:cNvPr id="12" name="TextBox 11">
            <a:extLst>
              <a:ext uri="{FF2B5EF4-FFF2-40B4-BE49-F238E27FC236}">
                <a16:creationId xmlns:a16="http://schemas.microsoft.com/office/drawing/2014/main" id="{B734C5A2-5E00-2773-6A05-423B1D5E3883}"/>
              </a:ext>
            </a:extLst>
          </p:cNvPr>
          <p:cNvSpPr txBox="1"/>
          <p:nvPr/>
        </p:nvSpPr>
        <p:spPr>
          <a:xfrm>
            <a:off x="1027464" y="9611619"/>
            <a:ext cx="3086897" cy="369332"/>
          </a:xfrm>
          <a:prstGeom prst="rect">
            <a:avLst/>
          </a:prstGeom>
          <a:noFill/>
        </p:spPr>
        <p:txBody>
          <a:bodyPr wrap="square" rtlCol="0">
            <a:spAutoFit/>
          </a:bodyPr>
          <a:lstStyle/>
          <a:p>
            <a:r>
              <a:rPr lang="en-US" noProof="0"/>
              <a:t>Gender</a:t>
            </a:r>
          </a:p>
        </p:txBody>
      </p:sp>
      <p:sp>
        <p:nvSpPr>
          <p:cNvPr id="14" name="TextBox 13">
            <a:extLst>
              <a:ext uri="{FF2B5EF4-FFF2-40B4-BE49-F238E27FC236}">
                <a16:creationId xmlns:a16="http://schemas.microsoft.com/office/drawing/2014/main" id="{F1B4F2DA-5769-2A37-3C21-8FE8029DDE80}"/>
              </a:ext>
            </a:extLst>
          </p:cNvPr>
          <p:cNvSpPr txBox="1"/>
          <p:nvPr/>
        </p:nvSpPr>
        <p:spPr>
          <a:xfrm>
            <a:off x="1027465" y="9934232"/>
            <a:ext cx="3086897" cy="369332"/>
          </a:xfrm>
          <a:prstGeom prst="rect">
            <a:avLst/>
          </a:prstGeom>
          <a:noFill/>
        </p:spPr>
        <p:txBody>
          <a:bodyPr wrap="square" rtlCol="0">
            <a:spAutoFit/>
          </a:bodyPr>
          <a:lstStyle/>
          <a:p>
            <a:r>
              <a:rPr lang="en-US" noProof="0"/>
              <a:t>Clinical Needs</a:t>
            </a:r>
          </a:p>
        </p:txBody>
      </p:sp>
      <p:sp>
        <p:nvSpPr>
          <p:cNvPr id="15" name="TextBox 14">
            <a:extLst>
              <a:ext uri="{FF2B5EF4-FFF2-40B4-BE49-F238E27FC236}">
                <a16:creationId xmlns:a16="http://schemas.microsoft.com/office/drawing/2014/main" id="{8D07DDC6-2091-A013-C5D6-433E493AB319}"/>
              </a:ext>
            </a:extLst>
          </p:cNvPr>
          <p:cNvSpPr txBox="1"/>
          <p:nvPr/>
        </p:nvSpPr>
        <p:spPr>
          <a:xfrm>
            <a:off x="1027464" y="10210126"/>
            <a:ext cx="3086897" cy="369332"/>
          </a:xfrm>
          <a:prstGeom prst="rect">
            <a:avLst/>
          </a:prstGeom>
          <a:noFill/>
        </p:spPr>
        <p:txBody>
          <a:bodyPr wrap="square" rtlCol="0">
            <a:spAutoFit/>
          </a:bodyPr>
          <a:lstStyle/>
          <a:p>
            <a:r>
              <a:rPr lang="en-US" noProof="0"/>
              <a:t>Location/Geography</a:t>
            </a:r>
          </a:p>
        </p:txBody>
      </p:sp>
      <p:sp>
        <p:nvSpPr>
          <p:cNvPr id="16" name="TextBox 15">
            <a:extLst>
              <a:ext uri="{FF2B5EF4-FFF2-40B4-BE49-F238E27FC236}">
                <a16:creationId xmlns:a16="http://schemas.microsoft.com/office/drawing/2014/main" id="{D5ED2A9E-22D0-7A93-7001-5DF09F768F75}"/>
              </a:ext>
            </a:extLst>
          </p:cNvPr>
          <p:cNvSpPr txBox="1"/>
          <p:nvPr/>
        </p:nvSpPr>
        <p:spPr>
          <a:xfrm>
            <a:off x="1027463" y="10504683"/>
            <a:ext cx="3086897" cy="369332"/>
          </a:xfrm>
          <a:prstGeom prst="rect">
            <a:avLst/>
          </a:prstGeom>
          <a:noFill/>
        </p:spPr>
        <p:txBody>
          <a:bodyPr wrap="square" rtlCol="0">
            <a:spAutoFit/>
          </a:bodyPr>
          <a:lstStyle/>
          <a:p>
            <a:r>
              <a:rPr lang="en-US" noProof="0"/>
              <a:t>Vacancy Status</a:t>
            </a:r>
          </a:p>
        </p:txBody>
      </p:sp>
      <p:sp>
        <p:nvSpPr>
          <p:cNvPr id="17" name="TextBox 16">
            <a:extLst>
              <a:ext uri="{FF2B5EF4-FFF2-40B4-BE49-F238E27FC236}">
                <a16:creationId xmlns:a16="http://schemas.microsoft.com/office/drawing/2014/main" id="{2462AF1B-FEFB-06ED-4360-57F5C7D2908B}"/>
              </a:ext>
            </a:extLst>
          </p:cNvPr>
          <p:cNvSpPr txBox="1"/>
          <p:nvPr/>
        </p:nvSpPr>
        <p:spPr>
          <a:xfrm>
            <a:off x="1027463" y="10827296"/>
            <a:ext cx="3086897" cy="369332"/>
          </a:xfrm>
          <a:prstGeom prst="rect">
            <a:avLst/>
          </a:prstGeom>
          <a:noFill/>
        </p:spPr>
        <p:txBody>
          <a:bodyPr wrap="square" rtlCol="0">
            <a:spAutoFit/>
          </a:bodyPr>
          <a:lstStyle/>
          <a:p>
            <a:r>
              <a:rPr lang="en-US" noProof="0"/>
              <a:t>Workforce</a:t>
            </a:r>
          </a:p>
        </p:txBody>
      </p:sp>
      <p:sp>
        <p:nvSpPr>
          <p:cNvPr id="18" name="Rectangle 17">
            <a:extLst>
              <a:ext uri="{FF2B5EF4-FFF2-40B4-BE49-F238E27FC236}">
                <a16:creationId xmlns:a16="http://schemas.microsoft.com/office/drawing/2014/main" id="{8DAAC978-9414-72C3-80B8-C5820252301F}"/>
              </a:ext>
            </a:extLst>
          </p:cNvPr>
          <p:cNvSpPr/>
          <p:nvPr/>
        </p:nvSpPr>
        <p:spPr>
          <a:xfrm>
            <a:off x="4728413" y="12066926"/>
            <a:ext cx="2743200" cy="3140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Rounded Corners 18">
            <a:extLst>
              <a:ext uri="{FF2B5EF4-FFF2-40B4-BE49-F238E27FC236}">
                <a16:creationId xmlns:a16="http://schemas.microsoft.com/office/drawing/2014/main" id="{B1013753-67C1-556E-C150-17C5DB0B24AA}"/>
              </a:ext>
            </a:extLst>
          </p:cNvPr>
          <p:cNvSpPr/>
          <p:nvPr/>
        </p:nvSpPr>
        <p:spPr bwMode="gray">
          <a:xfrm>
            <a:off x="7197250" y="1203927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3</a:t>
            </a:r>
          </a:p>
        </p:txBody>
      </p:sp>
      <p:sp>
        <p:nvSpPr>
          <p:cNvPr id="20" name="Rectangle 19">
            <a:extLst>
              <a:ext uri="{FF2B5EF4-FFF2-40B4-BE49-F238E27FC236}">
                <a16:creationId xmlns:a16="http://schemas.microsoft.com/office/drawing/2014/main" id="{3D8FF2D9-8499-6895-67C7-1E0A2988877D}"/>
              </a:ext>
            </a:extLst>
          </p:cNvPr>
          <p:cNvSpPr/>
          <p:nvPr/>
        </p:nvSpPr>
        <p:spPr>
          <a:xfrm>
            <a:off x="569661" y="9424726"/>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Rectangle 20">
            <a:extLst>
              <a:ext uri="{FF2B5EF4-FFF2-40B4-BE49-F238E27FC236}">
                <a16:creationId xmlns:a16="http://schemas.microsoft.com/office/drawing/2014/main" id="{DAD7BE68-5CBA-8D6C-F482-F727926FB907}"/>
              </a:ext>
            </a:extLst>
          </p:cNvPr>
          <p:cNvSpPr/>
          <p:nvPr/>
        </p:nvSpPr>
        <p:spPr>
          <a:xfrm>
            <a:off x="569659" y="9705259"/>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a:extLst>
              <a:ext uri="{FF2B5EF4-FFF2-40B4-BE49-F238E27FC236}">
                <a16:creationId xmlns:a16="http://schemas.microsoft.com/office/drawing/2014/main" id="{5D2A6675-8B18-6761-2112-E8AD66B8FDDB}"/>
              </a:ext>
            </a:extLst>
          </p:cNvPr>
          <p:cNvSpPr/>
          <p:nvPr/>
        </p:nvSpPr>
        <p:spPr>
          <a:xfrm>
            <a:off x="569660" y="10002320"/>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a:extLst>
              <a:ext uri="{FF2B5EF4-FFF2-40B4-BE49-F238E27FC236}">
                <a16:creationId xmlns:a16="http://schemas.microsoft.com/office/drawing/2014/main" id="{D84402C5-1CCC-66D5-821A-9DB8634E579F}"/>
              </a:ext>
            </a:extLst>
          </p:cNvPr>
          <p:cNvSpPr/>
          <p:nvPr/>
        </p:nvSpPr>
        <p:spPr>
          <a:xfrm>
            <a:off x="570262" y="10290779"/>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Rectangle 23">
            <a:extLst>
              <a:ext uri="{FF2B5EF4-FFF2-40B4-BE49-F238E27FC236}">
                <a16:creationId xmlns:a16="http://schemas.microsoft.com/office/drawing/2014/main" id="{7A11E180-64B7-FFEB-8448-7F7CC31957BB}"/>
              </a:ext>
            </a:extLst>
          </p:cNvPr>
          <p:cNvSpPr/>
          <p:nvPr/>
        </p:nvSpPr>
        <p:spPr>
          <a:xfrm>
            <a:off x="569661" y="10631075"/>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Rectangle 24">
            <a:extLst>
              <a:ext uri="{FF2B5EF4-FFF2-40B4-BE49-F238E27FC236}">
                <a16:creationId xmlns:a16="http://schemas.microsoft.com/office/drawing/2014/main" id="{36DEAE4B-6E94-F925-B20C-89815C5C2BEF}"/>
              </a:ext>
            </a:extLst>
          </p:cNvPr>
          <p:cNvSpPr/>
          <p:nvPr/>
        </p:nvSpPr>
        <p:spPr>
          <a:xfrm>
            <a:off x="569661" y="10952774"/>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 Rounded Corners 25">
            <a:extLst>
              <a:ext uri="{FF2B5EF4-FFF2-40B4-BE49-F238E27FC236}">
                <a16:creationId xmlns:a16="http://schemas.microsoft.com/office/drawing/2014/main" id="{5DB24928-CEC8-87E2-6A7D-6FBACDBDEE7C}"/>
              </a:ext>
            </a:extLst>
          </p:cNvPr>
          <p:cNvSpPr/>
          <p:nvPr/>
        </p:nvSpPr>
        <p:spPr bwMode="gray">
          <a:xfrm>
            <a:off x="3484398" y="9831403"/>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5</a:t>
            </a:r>
          </a:p>
        </p:txBody>
      </p:sp>
      <p:sp>
        <p:nvSpPr>
          <p:cNvPr id="27" name="Rectangle: Rounded Corners 26">
            <a:extLst>
              <a:ext uri="{FF2B5EF4-FFF2-40B4-BE49-F238E27FC236}">
                <a16:creationId xmlns:a16="http://schemas.microsoft.com/office/drawing/2014/main" id="{E29E47BA-36F7-3D98-EF32-10AC25E95C41}"/>
              </a:ext>
            </a:extLst>
          </p:cNvPr>
          <p:cNvSpPr/>
          <p:nvPr/>
        </p:nvSpPr>
        <p:spPr bwMode="gray">
          <a:xfrm>
            <a:off x="6177209" y="680686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8</a:t>
            </a:r>
          </a:p>
        </p:txBody>
      </p:sp>
      <p:sp>
        <p:nvSpPr>
          <p:cNvPr id="4" name="Rectangle 3">
            <a:extLst>
              <a:ext uri="{FF2B5EF4-FFF2-40B4-BE49-F238E27FC236}">
                <a16:creationId xmlns:a16="http://schemas.microsoft.com/office/drawing/2014/main" id="{E1B32CE7-C0C9-C8F5-DED8-887FC257BF41}"/>
              </a:ext>
            </a:extLst>
          </p:cNvPr>
          <p:cNvSpPr/>
          <p:nvPr/>
        </p:nvSpPr>
        <p:spPr>
          <a:xfrm>
            <a:off x="569659" y="11245321"/>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7FA8BD81-F7DE-001D-EA6D-7EAFB41FCE6A}"/>
              </a:ext>
            </a:extLst>
          </p:cNvPr>
          <p:cNvSpPr txBox="1"/>
          <p:nvPr/>
        </p:nvSpPr>
        <p:spPr>
          <a:xfrm>
            <a:off x="1027463" y="11170688"/>
            <a:ext cx="3086897" cy="369332"/>
          </a:xfrm>
          <a:prstGeom prst="rect">
            <a:avLst/>
          </a:prstGeom>
          <a:noFill/>
        </p:spPr>
        <p:txBody>
          <a:bodyPr wrap="square" rtlCol="0">
            <a:spAutoFit/>
          </a:bodyPr>
          <a:lstStyle/>
          <a:p>
            <a:r>
              <a:rPr lang="en-US" noProof="0"/>
              <a:t>Other</a:t>
            </a:r>
          </a:p>
        </p:txBody>
      </p:sp>
      <p:sp>
        <p:nvSpPr>
          <p:cNvPr id="28" name="Rectangle 27">
            <a:extLst>
              <a:ext uri="{FF2B5EF4-FFF2-40B4-BE49-F238E27FC236}">
                <a16:creationId xmlns:a16="http://schemas.microsoft.com/office/drawing/2014/main" id="{3D03DBEE-D547-EEDD-E1CA-F65678413CC4}"/>
              </a:ext>
            </a:extLst>
          </p:cNvPr>
          <p:cNvSpPr/>
          <p:nvPr/>
        </p:nvSpPr>
        <p:spPr>
          <a:xfrm>
            <a:off x="569659" y="11561319"/>
            <a:ext cx="192505" cy="20381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TextBox 28">
            <a:extLst>
              <a:ext uri="{FF2B5EF4-FFF2-40B4-BE49-F238E27FC236}">
                <a16:creationId xmlns:a16="http://schemas.microsoft.com/office/drawing/2014/main" id="{C3C9A673-161F-0D6F-8BAD-E0D0A58C4107}"/>
              </a:ext>
            </a:extLst>
          </p:cNvPr>
          <p:cNvSpPr txBox="1"/>
          <p:nvPr/>
        </p:nvSpPr>
        <p:spPr>
          <a:xfrm>
            <a:off x="1027463" y="11486686"/>
            <a:ext cx="3086897" cy="369332"/>
          </a:xfrm>
          <a:prstGeom prst="rect">
            <a:avLst/>
          </a:prstGeom>
          <a:noFill/>
        </p:spPr>
        <p:txBody>
          <a:bodyPr wrap="square" rtlCol="0">
            <a:spAutoFit/>
          </a:bodyPr>
          <a:lstStyle/>
          <a:p>
            <a:r>
              <a:rPr lang="en-US" noProof="0"/>
              <a:t>N/A</a:t>
            </a:r>
          </a:p>
        </p:txBody>
      </p:sp>
    </p:spTree>
    <p:extLst>
      <p:ext uri="{BB962C8B-B14F-4D97-AF65-F5344CB8AC3E}">
        <p14:creationId xmlns:p14="http://schemas.microsoft.com/office/powerpoint/2010/main" val="9491802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9C5AB-01FF-C434-EC52-A4923EE7F67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736087C5-0915-5855-95E2-DC4BE89204D1}"/>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238C545-C76E-FCE9-5F78-C8CC827E27FC}"/>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1.4ce</a:t>
            </a:r>
            <a:r>
              <a:rPr lang="en-US" b="1" noProof="0">
                <a:solidFill>
                  <a:schemeClr val="tx1"/>
                </a:solidFill>
                <a:latin typeface="Calibri" panose="020F0502020204030204"/>
              </a:rPr>
              <a:t>: </a:t>
            </a:r>
            <a:r>
              <a:rPr lang="en-US">
                <a:solidFill>
                  <a:schemeClr val="tx1"/>
                </a:solidFill>
              </a:rPr>
              <a:t>Demonstrate increase to percentage of DSPs credentialed through NADSP and/or NADD by a minimum of 5 percentage points by December 31, 2025 from baseline on 7/1/2024. (Examples: If no DSPs were credentialled on baseline date, then 5% of DSPs must be credentialed on or before 12/31/2025. If 5% of DSPs were credentialed on baseline date, then 10% must be credentialled by 12/31/2025.) Providers having greater than 25% of DSPs credentialed are considered to meet the standard without requirement to increase percentage</a:t>
            </a:r>
            <a:endParaRPr lang="en-US" i="1">
              <a:solidFill>
                <a:prstClr val="black"/>
              </a:solidFill>
            </a:endParaRPr>
          </a:p>
          <a:p>
            <a:pPr lvl="0">
              <a:defRPr/>
            </a:pP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a:p>
            <a:pPr>
              <a:defRPr/>
            </a:pPr>
            <a:r>
              <a:rPr lang="en-US" b="1" i="1">
                <a:solidFill>
                  <a:schemeClr val="tx1"/>
                </a:solidFill>
              </a:rPr>
              <a:t>Question CE(CE-Both, CE-M, CE-DD): </a:t>
            </a:r>
            <a:r>
              <a:rPr lang="en-US">
                <a:solidFill>
                  <a:schemeClr val="tx1"/>
                </a:solidFill>
              </a:rPr>
              <a:t>Enter the number of DSPs that were credentialed through NADSP and/or NADD on 12/31/2025:</a:t>
            </a:r>
            <a:endParaRPr lang="en-US" b="1" i="1" strike="sngStrike">
              <a:solidFill>
                <a:schemeClr val="tx1"/>
              </a:solidFill>
            </a:endParaRPr>
          </a:p>
          <a:p>
            <a:pPr>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B78C4D1B-CED4-6236-C7FE-7DE14D29648A}"/>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B5630BA5-50A0-1CC2-6F03-99286ACE2BF5}"/>
              </a:ext>
            </a:extLst>
          </p:cNvPr>
          <p:cNvGraphicFramePr>
            <a:graphicFrameLocks noGrp="1"/>
          </p:cNvGraphicFramePr>
          <p:nvPr>
            <p:extLst>
              <p:ext uri="{D42A27DB-BD31-4B8C-83A1-F6EECF244321}">
                <p14:modId xmlns:p14="http://schemas.microsoft.com/office/powerpoint/2010/main" val="2899395125"/>
              </p:ext>
            </p:extLst>
          </p:nvPr>
        </p:nvGraphicFramePr>
        <p:xfrm>
          <a:off x="8036924" y="5181011"/>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2</a:t>
                      </a:r>
                    </a:p>
                  </a:txBody>
                  <a:tcPr>
                    <a:solidFill>
                      <a:schemeClr val="bg1"/>
                    </a:solidFill>
                  </a:tcPr>
                </a:tc>
                <a:tc>
                  <a:txBody>
                    <a:bodyPr/>
                    <a:lstStyle/>
                    <a:p>
                      <a:r>
                        <a:rPr lang="en-US" sz="1200" noProof="0">
                          <a:solidFill>
                            <a:schemeClr val="tx1"/>
                          </a:solidFill>
                        </a:rPr>
                        <a:t>Open Response (short, numerical)</a:t>
                      </a:r>
                    </a:p>
                  </a:txBody>
                  <a:tcPr>
                    <a:solidFill>
                      <a:schemeClr val="bg1"/>
                    </a:solidFill>
                  </a:tcPr>
                </a:tc>
                <a:extLst>
                  <a:ext uri="{0D108BD9-81ED-4DB2-BD59-A6C34878D82A}">
                    <a16:rowId xmlns:a16="http://schemas.microsoft.com/office/drawing/2014/main" val="810283792"/>
                  </a:ext>
                </a:extLst>
              </a:tr>
            </a:tbl>
          </a:graphicData>
        </a:graphic>
      </p:graphicFrame>
      <p:sp>
        <p:nvSpPr>
          <p:cNvPr id="10" name="Rectangle: Rounded Corners 9">
            <a:extLst>
              <a:ext uri="{FF2B5EF4-FFF2-40B4-BE49-F238E27FC236}">
                <a16:creationId xmlns:a16="http://schemas.microsoft.com/office/drawing/2014/main" id="{8704FE56-9B41-66A8-02A9-3C9DEF8C9CF3}"/>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C3E0551B-1637-68C0-A53B-9D021D3AD68C}"/>
              </a:ext>
            </a:extLst>
          </p:cNvPr>
          <p:cNvSpPr/>
          <p:nvPr/>
        </p:nvSpPr>
        <p:spPr>
          <a:xfrm>
            <a:off x="349321" y="4022951"/>
            <a:ext cx="16380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F72B5286-639A-97AD-CD0B-AFC4136C4F9F}"/>
              </a:ext>
            </a:extLst>
          </p:cNvPr>
          <p:cNvSpPr/>
          <p:nvPr/>
        </p:nvSpPr>
        <p:spPr bwMode="gray">
          <a:xfrm>
            <a:off x="2328706" y="40229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13438457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2B201-DB01-5E7D-6F8A-48828D8EDDA2}"/>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FDBFA68D-C630-D594-9410-4210C0C7F6D9}"/>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7A8D7B4F-408B-B407-CBB1-908889E30760}"/>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WF.02</a:t>
            </a:r>
            <a:r>
              <a:rPr lang="en-US" b="1">
                <a:solidFill>
                  <a:schemeClr val="tx1"/>
                </a:solidFill>
                <a:latin typeface="Calibri" panose="020F0502020204030204"/>
              </a:rPr>
              <a:t>.3</a:t>
            </a:r>
            <a:r>
              <a:rPr lang="en-US" b="1" noProof="0">
                <a:solidFill>
                  <a:schemeClr val="tx1"/>
                </a:solidFill>
                <a:latin typeface="Calibri" panose="020F0502020204030204"/>
              </a:rPr>
              <a:t>: </a:t>
            </a:r>
            <a:r>
              <a:rPr lang="en-US">
                <a:solidFill>
                  <a:schemeClr val="tx1"/>
                </a:solidFill>
              </a:rPr>
              <a:t>Attest that percentage of FLSs who are credentialed and/or enrolled in the NADSP eBadge program will increase by 2 percentage point from 1/1/26 to 12/31/26</a:t>
            </a:r>
          </a:p>
          <a:p>
            <a:pPr lvl="0">
              <a:defRPr/>
            </a:pPr>
            <a:endParaRPr lang="en-US">
              <a:solidFill>
                <a:schemeClr val="tx1"/>
              </a:solidFill>
            </a:endParaRPr>
          </a:p>
          <a:p>
            <a:pPr lvl="0">
              <a:defRPr/>
            </a:pPr>
            <a:r>
              <a:rPr lang="en-US">
                <a:solidFill>
                  <a:schemeClr val="tx1"/>
                </a:solidFill>
              </a:rPr>
              <a:t>Providers having greater than 25% of FLSs credentialed are considered to meet the standard without requirement to increase percentage.</a:t>
            </a: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a:solidFill>
                  <a:schemeClr val="tx1"/>
                </a:solidFill>
              </a:rPr>
              <a:t>Note: </a:t>
            </a:r>
            <a:r>
              <a:rPr lang="en-US">
                <a:solidFill>
                  <a:schemeClr val="tx1"/>
                </a:solidFill>
              </a:rPr>
              <a:t>All residential service providers must attest to this Primary measure in the event those submitting for advanced tiers are determined to be Primary.</a:t>
            </a: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CF4A8F47-8DF8-8938-545B-1754F7A71DE8}"/>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43C9261F-A0A3-26DE-32CA-B4B30A7747BB}"/>
              </a:ext>
            </a:extLst>
          </p:cNvPr>
          <p:cNvGraphicFramePr>
            <a:graphicFrameLocks noGrp="1"/>
          </p:cNvGraphicFramePr>
          <p:nvPr>
            <p:extLst>
              <p:ext uri="{D42A27DB-BD31-4B8C-83A1-F6EECF244321}">
                <p14:modId xmlns:p14="http://schemas.microsoft.com/office/powerpoint/2010/main" val="1804054777"/>
              </p:ext>
            </p:extLst>
          </p:nvPr>
        </p:nvGraphicFramePr>
        <p:xfrm>
          <a:off x="8366446" y="5541724"/>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810283792"/>
                  </a:ext>
                </a:extLst>
              </a:tr>
            </a:tbl>
          </a:graphicData>
        </a:graphic>
      </p:graphicFrame>
      <p:sp>
        <p:nvSpPr>
          <p:cNvPr id="10" name="Rectangle: Rounded Corners 9">
            <a:extLst>
              <a:ext uri="{FF2B5EF4-FFF2-40B4-BE49-F238E27FC236}">
                <a16:creationId xmlns:a16="http://schemas.microsoft.com/office/drawing/2014/main" id="{F2B6356B-9D56-86BC-7532-ED2983AFCB87}"/>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11" name="Rectangle 10">
            <a:extLst>
              <a:ext uri="{FF2B5EF4-FFF2-40B4-BE49-F238E27FC236}">
                <a16:creationId xmlns:a16="http://schemas.microsoft.com/office/drawing/2014/main" id="{75446A50-09EF-9D2C-5166-ABEEDBD27BC8}"/>
              </a:ext>
            </a:extLst>
          </p:cNvPr>
          <p:cNvSpPr/>
          <p:nvPr/>
        </p:nvSpPr>
        <p:spPr>
          <a:xfrm>
            <a:off x="4313064" y="3953011"/>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extBox 11">
            <a:extLst>
              <a:ext uri="{FF2B5EF4-FFF2-40B4-BE49-F238E27FC236}">
                <a16:creationId xmlns:a16="http://schemas.microsoft.com/office/drawing/2014/main" id="{D1C4A076-FA56-3005-1958-5FA4A625C728}"/>
              </a:ext>
            </a:extLst>
          </p:cNvPr>
          <p:cNvSpPr txBox="1"/>
          <p:nvPr/>
        </p:nvSpPr>
        <p:spPr>
          <a:xfrm>
            <a:off x="4604167" y="3906844"/>
            <a:ext cx="2458995" cy="369332"/>
          </a:xfrm>
          <a:prstGeom prst="rect">
            <a:avLst/>
          </a:prstGeom>
          <a:noFill/>
        </p:spPr>
        <p:txBody>
          <a:bodyPr wrap="square" rtlCol="0">
            <a:spAutoFit/>
          </a:bodyPr>
          <a:lstStyle/>
          <a:p>
            <a:r>
              <a:rPr lang="en-US" noProof="0"/>
              <a:t>I attest</a:t>
            </a:r>
          </a:p>
        </p:txBody>
      </p:sp>
      <p:sp>
        <p:nvSpPr>
          <p:cNvPr id="14" name="Rectangle: Rounded Corners 13">
            <a:extLst>
              <a:ext uri="{FF2B5EF4-FFF2-40B4-BE49-F238E27FC236}">
                <a16:creationId xmlns:a16="http://schemas.microsoft.com/office/drawing/2014/main" id="{51790F15-076B-46D0-7973-CE973EDD8F03}"/>
              </a:ext>
            </a:extLst>
          </p:cNvPr>
          <p:cNvSpPr/>
          <p:nvPr/>
        </p:nvSpPr>
        <p:spPr bwMode="gray">
          <a:xfrm>
            <a:off x="5564755" y="393850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B6DCC596-4098-C119-C352-E39844DE8DA3}"/>
              </a:ext>
            </a:extLst>
          </p:cNvPr>
          <p:cNvSpPr txBox="1"/>
          <p:nvPr/>
        </p:nvSpPr>
        <p:spPr>
          <a:xfrm>
            <a:off x="260278" y="3922677"/>
            <a:ext cx="4052786" cy="369332"/>
          </a:xfrm>
          <a:prstGeom prst="rect">
            <a:avLst/>
          </a:prstGeom>
          <a:noFill/>
        </p:spPr>
        <p:txBody>
          <a:bodyPr wrap="square" rtlCol="0">
            <a:spAutoFit/>
          </a:bodyPr>
          <a:lstStyle/>
          <a:p>
            <a:r>
              <a:rPr lang="en-US" b="1" noProof="0"/>
              <a:t>Question P</a:t>
            </a:r>
            <a:r>
              <a:rPr lang="en-US" noProof="0"/>
              <a:t>: Attestation WF.02.3</a:t>
            </a:r>
          </a:p>
        </p:txBody>
      </p:sp>
    </p:spTree>
    <p:extLst>
      <p:ext uri="{BB962C8B-B14F-4D97-AF65-F5344CB8AC3E}">
        <p14:creationId xmlns:p14="http://schemas.microsoft.com/office/powerpoint/2010/main" val="30337114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59934-EFAF-67BD-5E29-5FF8307CE5EF}"/>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FD16E9B-2FD3-FFF8-B6CD-145D43351CEC}"/>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91CE150E-5D6A-FB2A-B53C-961434098C6A}"/>
              </a:ext>
            </a:extLst>
          </p:cNvPr>
          <p:cNvSpPr/>
          <p:nvPr/>
        </p:nvSpPr>
        <p:spPr>
          <a:xfrm>
            <a:off x="260278" y="729906"/>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WF.02</a:t>
            </a:r>
            <a:r>
              <a:rPr lang="en-US" b="1">
                <a:solidFill>
                  <a:schemeClr val="tx1"/>
                </a:solidFill>
                <a:latin typeface="Calibri" panose="020F0502020204030204"/>
              </a:rPr>
              <a:t>.4</a:t>
            </a:r>
            <a:r>
              <a:rPr lang="en-US" b="1" noProof="0">
                <a:solidFill>
                  <a:schemeClr val="tx1"/>
                </a:solidFill>
                <a:latin typeface="Calibri" panose="020F0502020204030204"/>
              </a:rPr>
              <a:t>: </a:t>
            </a:r>
            <a:r>
              <a:rPr lang="en-US">
                <a:solidFill>
                  <a:schemeClr val="tx1"/>
                </a:solidFill>
              </a:rPr>
              <a:t>Demonstrate increase to percentage of FLSs credentialed through NADSP by a minimum of 10% by December 31, 2025, from baseline on 7/1/2024. (Examples: If no FLSs were credentialled on baseline date, then 10% of FLSs must be credentialed on or before 12/31/2025. If 5% of FLSs are credentialed on baseline date, then 15% must be credentialled by 12/31/2025.) Providers having greater than 25% of staff credentialed are considered to meet the standard without requirement to increase percentage.</a:t>
            </a:r>
          </a:p>
          <a:p>
            <a:pPr lvl="0">
              <a:defRPr/>
            </a:pP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a:p>
            <a:pPr>
              <a:defRPr/>
            </a:pPr>
            <a:r>
              <a:rPr lang="en-US" b="1" i="1">
                <a:solidFill>
                  <a:schemeClr val="tx1"/>
                </a:solidFill>
              </a:rPr>
              <a:t>Question S-CE(CE-Both, CE-M, CE-DD): </a:t>
            </a:r>
            <a:r>
              <a:rPr lang="en-US">
                <a:solidFill>
                  <a:schemeClr val="tx1"/>
                </a:solidFill>
              </a:rPr>
              <a:t>Enter the number of FLSs that were credentialed through NADSP on 12/31/2025:</a:t>
            </a:r>
            <a:endParaRPr lang="en-US" b="1" i="1" strike="sngStrike">
              <a:solidFill>
                <a:schemeClr val="tx1"/>
              </a:solidFill>
            </a:endParaRPr>
          </a:p>
          <a:p>
            <a:pPr>
              <a:defRPr/>
            </a:pPr>
            <a:endParaRPr lang="en-US" b="1" i="1">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D89C8F9-B3A4-D51F-9D73-D0E6D8E42DB6}"/>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DCD66150-5A7C-3D31-68A2-663B6DCF59F3}"/>
              </a:ext>
            </a:extLst>
          </p:cNvPr>
          <p:cNvGraphicFramePr>
            <a:graphicFrameLocks noGrp="1"/>
          </p:cNvGraphicFramePr>
          <p:nvPr>
            <p:extLst>
              <p:ext uri="{D42A27DB-BD31-4B8C-83A1-F6EECF244321}">
                <p14:modId xmlns:p14="http://schemas.microsoft.com/office/powerpoint/2010/main" val="1651602935"/>
              </p:ext>
            </p:extLst>
          </p:nvPr>
        </p:nvGraphicFramePr>
        <p:xfrm>
          <a:off x="8301132" y="528046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2</a:t>
                      </a:r>
                    </a:p>
                  </a:txBody>
                  <a:tcPr>
                    <a:solidFill>
                      <a:schemeClr val="bg1"/>
                    </a:solidFill>
                  </a:tcPr>
                </a:tc>
                <a:tc>
                  <a:txBody>
                    <a:bodyPr/>
                    <a:lstStyle/>
                    <a:p>
                      <a:r>
                        <a:rPr lang="en-US" sz="1200" noProof="0">
                          <a:solidFill>
                            <a:schemeClr val="tx1"/>
                          </a:solidFill>
                        </a:rPr>
                        <a:t>Open Response (short, numerical)</a:t>
                      </a:r>
                    </a:p>
                  </a:txBody>
                  <a:tcPr>
                    <a:solidFill>
                      <a:schemeClr val="bg1"/>
                    </a:solidFill>
                  </a:tcPr>
                </a:tc>
                <a:extLst>
                  <a:ext uri="{0D108BD9-81ED-4DB2-BD59-A6C34878D82A}">
                    <a16:rowId xmlns:a16="http://schemas.microsoft.com/office/drawing/2014/main" val="810283792"/>
                  </a:ext>
                </a:extLst>
              </a:tr>
            </a:tbl>
          </a:graphicData>
        </a:graphic>
      </p:graphicFrame>
      <p:sp>
        <p:nvSpPr>
          <p:cNvPr id="10" name="Rectangle: Rounded Corners 9">
            <a:extLst>
              <a:ext uri="{FF2B5EF4-FFF2-40B4-BE49-F238E27FC236}">
                <a16:creationId xmlns:a16="http://schemas.microsoft.com/office/drawing/2014/main" id="{8A658F21-7B20-E753-FB87-AEA23178651D}"/>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09C866AB-6767-5F45-DDF1-5DB863D7C0DB}"/>
              </a:ext>
            </a:extLst>
          </p:cNvPr>
          <p:cNvSpPr/>
          <p:nvPr/>
        </p:nvSpPr>
        <p:spPr>
          <a:xfrm>
            <a:off x="349321" y="3749796"/>
            <a:ext cx="16380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5D9DF432-CE85-36E8-CA04-6FB7A5F2E6A5}"/>
              </a:ext>
            </a:extLst>
          </p:cNvPr>
          <p:cNvSpPr/>
          <p:nvPr/>
        </p:nvSpPr>
        <p:spPr bwMode="gray">
          <a:xfrm>
            <a:off x="1876318" y="374979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37582995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BDA83-E57E-8EE8-22EB-944BEFE33A28}"/>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E162CD21-447C-0F24-307A-25CF8795827A}"/>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1FCE508B-39EC-62FF-09BF-9745CF34976C}"/>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3.1</a:t>
            </a:r>
            <a:r>
              <a:rPr lang="en-US" b="1" noProof="0">
                <a:solidFill>
                  <a:schemeClr val="tx1"/>
                </a:solidFill>
                <a:latin typeface="Calibri" panose="020F0502020204030204"/>
              </a:rPr>
              <a:t>: </a:t>
            </a:r>
            <a:r>
              <a:rPr lang="en-US">
                <a:solidFill>
                  <a:schemeClr val="tx1"/>
                </a:solidFill>
              </a:rPr>
              <a:t>Report FLS and DSP voluntary and involuntary turnover rate.</a:t>
            </a:r>
          </a:p>
          <a:p>
            <a:pPr lvl="0">
              <a:defRPr/>
            </a:pP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i="1">
                <a:solidFill>
                  <a:schemeClr val="tx1"/>
                </a:solidFill>
              </a:rPr>
              <a:t>Question P-S-CE(CE-Both, CE-M, CE-DD): </a:t>
            </a:r>
            <a:r>
              <a:rPr lang="en-US">
                <a:solidFill>
                  <a:schemeClr val="tx1"/>
                </a:solidFill>
              </a:rPr>
              <a:t>Use the table below to indicate the total number of DSPs and FLSs who ceased employment with your agency during Calendar Year 2025. Enter "0" where appropriate.</a:t>
            </a:r>
          </a:p>
          <a:p>
            <a:pPr lvl="0">
              <a:defRPr/>
            </a:pPr>
            <a:endParaRPr lang="en-US" b="1" i="1">
              <a:solidFill>
                <a:schemeClr val="tx1"/>
              </a:solidFill>
              <a:latin typeface="Calibri" panose="020F0502020204030204"/>
            </a:endParaRPr>
          </a:p>
          <a:p>
            <a:pPr lvl="0">
              <a:defRPr/>
            </a:pPr>
            <a:endParaRPr lang="en-US" b="1" i="1">
              <a:solidFill>
                <a:schemeClr val="tx1"/>
              </a:solidFill>
              <a:latin typeface="Calibri" panose="020F0502020204030204"/>
            </a:endParaRPr>
          </a:p>
          <a:p>
            <a:pPr lvl="0">
              <a:defRPr/>
            </a:pPr>
            <a:endParaRPr lang="en-US" b="1" i="1">
              <a:solidFill>
                <a:schemeClr val="tx1"/>
              </a:solidFill>
              <a:latin typeface="Calibri" panose="020F0502020204030204"/>
            </a:endParaRPr>
          </a:p>
          <a:p>
            <a:pPr lvl="0">
              <a:defRPr/>
            </a:pPr>
            <a:endParaRPr lang="en-US" b="1" i="1">
              <a:solidFill>
                <a:schemeClr val="tx1"/>
              </a:solidFill>
              <a:latin typeface="Calibri" panose="020F0502020204030204"/>
            </a:endParaRPr>
          </a:p>
          <a:p>
            <a:pPr lvl="0">
              <a:defRPr/>
            </a:pPr>
            <a:endParaRPr lang="en-US" b="1" i="1">
              <a:solidFill>
                <a:schemeClr val="tx1"/>
              </a:solidFill>
              <a:latin typeface="Calibri" panose="020F0502020204030204"/>
            </a:endParaRPr>
          </a:p>
          <a:p>
            <a:pPr lvl="0">
              <a:defRPr/>
            </a:pPr>
            <a:endParaRPr lang="en-US" b="1" i="1">
              <a:solidFill>
                <a:schemeClr val="tx1"/>
              </a:solidFill>
              <a:latin typeface="Calibri" panose="020F0502020204030204"/>
            </a:endParaRPr>
          </a:p>
          <a:p>
            <a:pPr lvl="0">
              <a:defRPr/>
            </a:pPr>
            <a:r>
              <a:rPr lang="en-US" b="1" i="1">
                <a:solidFill>
                  <a:schemeClr val="tx1"/>
                </a:solidFill>
              </a:rPr>
              <a:t>Question P-S-CE(CE-Both, CE-M, CE-DD): </a:t>
            </a:r>
            <a:r>
              <a:rPr lang="en-US">
                <a:solidFill>
                  <a:schemeClr val="tx1"/>
                </a:solidFill>
                <a:latin typeface="Calibri" panose="020F0502020204030204"/>
              </a:rPr>
              <a:t>Report the total number of DSPs and FLSs on your agency's payroll as of December 31, 2025: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lang="en-US" strike="sngStrike">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79385D11-2F3B-9D20-0D9A-E2AD531A59C2}"/>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01E6FECE-307B-D9FE-55AF-5536BF14C0A0}"/>
              </a:ext>
            </a:extLst>
          </p:cNvPr>
          <p:cNvGraphicFramePr>
            <a:graphicFrameLocks noGrp="1"/>
          </p:cNvGraphicFramePr>
          <p:nvPr>
            <p:extLst>
              <p:ext uri="{D42A27DB-BD31-4B8C-83A1-F6EECF244321}">
                <p14:modId xmlns:p14="http://schemas.microsoft.com/office/powerpoint/2010/main" val="365355867"/>
              </p:ext>
            </p:extLst>
          </p:nvPr>
        </p:nvGraphicFramePr>
        <p:xfrm>
          <a:off x="8258102" y="5445862"/>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810283792"/>
                  </a:ext>
                </a:extLst>
              </a:tr>
              <a:tr h="365760">
                <a:tc>
                  <a:txBody>
                    <a:bodyPr/>
                    <a:lstStyle/>
                    <a:p>
                      <a:r>
                        <a:rPr lang="en-US" sz="1200" noProof="0"/>
                        <a:t>2</a:t>
                      </a:r>
                    </a:p>
                  </a:txBody>
                  <a:tcPr>
                    <a:solidFill>
                      <a:schemeClr val="bg1"/>
                    </a:solidFill>
                  </a:tcPr>
                </a:tc>
                <a:tc>
                  <a:txBody>
                    <a:bodyPr/>
                    <a:lstStyle/>
                    <a:p>
                      <a:r>
                        <a:rPr lang="en-US" sz="1200" noProof="0"/>
                        <a:t>Open Response (short, numerical)</a:t>
                      </a:r>
                    </a:p>
                  </a:txBody>
                  <a:tcPr>
                    <a:solidFill>
                      <a:schemeClr val="bg1"/>
                    </a:solidFill>
                  </a:tcPr>
                </a:tc>
                <a:extLst>
                  <a:ext uri="{0D108BD9-81ED-4DB2-BD59-A6C34878D82A}">
                    <a16:rowId xmlns:a16="http://schemas.microsoft.com/office/drawing/2014/main" val="859932404"/>
                  </a:ext>
                </a:extLst>
              </a:tr>
            </a:tbl>
          </a:graphicData>
        </a:graphic>
      </p:graphicFrame>
      <p:sp>
        <p:nvSpPr>
          <p:cNvPr id="10" name="Rectangle: Rounded Corners 9">
            <a:extLst>
              <a:ext uri="{FF2B5EF4-FFF2-40B4-BE49-F238E27FC236}">
                <a16:creationId xmlns:a16="http://schemas.microsoft.com/office/drawing/2014/main" id="{241387E4-8800-0466-EC37-1B5EAD50A247}"/>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graphicFrame>
        <p:nvGraphicFramePr>
          <p:cNvPr id="8" name="Table 7">
            <a:extLst>
              <a:ext uri="{FF2B5EF4-FFF2-40B4-BE49-F238E27FC236}">
                <a16:creationId xmlns:a16="http://schemas.microsoft.com/office/drawing/2014/main" id="{72C9C102-5220-5310-6301-22C143E835F5}"/>
              </a:ext>
            </a:extLst>
          </p:cNvPr>
          <p:cNvGraphicFramePr>
            <a:graphicFrameLocks noGrp="1"/>
          </p:cNvGraphicFramePr>
          <p:nvPr>
            <p:extLst>
              <p:ext uri="{D42A27DB-BD31-4B8C-83A1-F6EECF244321}">
                <p14:modId xmlns:p14="http://schemas.microsoft.com/office/powerpoint/2010/main" val="2667655926"/>
              </p:ext>
            </p:extLst>
          </p:nvPr>
        </p:nvGraphicFramePr>
        <p:xfrm>
          <a:off x="349321" y="2918010"/>
          <a:ext cx="10211233" cy="1112520"/>
        </p:xfrm>
        <a:graphic>
          <a:graphicData uri="http://schemas.openxmlformats.org/drawingml/2006/table">
            <a:tbl>
              <a:tblPr firstRow="1" bandRow="1">
                <a:tableStyleId>{5C22544A-7EE6-4342-B048-85BDC9FD1C3A}</a:tableStyleId>
              </a:tblPr>
              <a:tblGrid>
                <a:gridCol w="3495929">
                  <a:extLst>
                    <a:ext uri="{9D8B030D-6E8A-4147-A177-3AD203B41FA5}">
                      <a16:colId xmlns:a16="http://schemas.microsoft.com/office/drawing/2014/main" val="1706466831"/>
                    </a:ext>
                  </a:extLst>
                </a:gridCol>
                <a:gridCol w="3357652">
                  <a:extLst>
                    <a:ext uri="{9D8B030D-6E8A-4147-A177-3AD203B41FA5}">
                      <a16:colId xmlns:a16="http://schemas.microsoft.com/office/drawing/2014/main" val="807613289"/>
                    </a:ext>
                  </a:extLst>
                </a:gridCol>
                <a:gridCol w="3357652">
                  <a:extLst>
                    <a:ext uri="{9D8B030D-6E8A-4147-A177-3AD203B41FA5}">
                      <a16:colId xmlns:a16="http://schemas.microsoft.com/office/drawing/2014/main" val="4162081449"/>
                    </a:ext>
                  </a:extLst>
                </a:gridCol>
              </a:tblGrid>
              <a:tr h="370840">
                <a:tc>
                  <a:txBody>
                    <a:bodyPr/>
                    <a:lstStyle/>
                    <a:p>
                      <a:r>
                        <a:rPr lang="en-US">
                          <a:solidFill>
                            <a:schemeClr val="bg1"/>
                          </a:solidFill>
                        </a:rPr>
                        <a:t>Staff Type</a:t>
                      </a:r>
                    </a:p>
                  </a:txBody>
                  <a:tcPr/>
                </a:tc>
                <a:tc>
                  <a:txBody>
                    <a:bodyPr/>
                    <a:lstStyle/>
                    <a:p>
                      <a:r>
                        <a:rPr lang="en-US">
                          <a:solidFill>
                            <a:schemeClr val="bg1"/>
                          </a:solidFill>
                        </a:rPr>
                        <a:t> Total # Voluntary Separations</a:t>
                      </a:r>
                    </a:p>
                  </a:txBody>
                  <a:tcPr/>
                </a:tc>
                <a:tc>
                  <a:txBody>
                    <a:bodyPr/>
                    <a:lstStyle/>
                    <a:p>
                      <a:r>
                        <a:rPr lang="en-US">
                          <a:solidFill>
                            <a:schemeClr val="bg1"/>
                          </a:solidFill>
                        </a:rPr>
                        <a:t>Total # Involuntary Separations</a:t>
                      </a:r>
                    </a:p>
                  </a:txBody>
                  <a:tcPr/>
                </a:tc>
                <a:extLst>
                  <a:ext uri="{0D108BD9-81ED-4DB2-BD59-A6C34878D82A}">
                    <a16:rowId xmlns:a16="http://schemas.microsoft.com/office/drawing/2014/main" val="2206990631"/>
                  </a:ext>
                </a:extLst>
              </a:tr>
              <a:tr h="370840">
                <a:tc>
                  <a:txBody>
                    <a:bodyPr/>
                    <a:lstStyle/>
                    <a:p>
                      <a:r>
                        <a:rPr lang="en-US">
                          <a:solidFill>
                            <a:schemeClr val="tx1"/>
                          </a:solidFill>
                        </a:rPr>
                        <a:t>Direct Support Professionals (DSPs)</a:t>
                      </a:r>
                    </a:p>
                  </a:txBody>
                  <a:tcPr/>
                </a:tc>
                <a:tc>
                  <a:txBody>
                    <a:bodyPr/>
                    <a:lstStyle/>
                    <a:p>
                      <a:endParaRPr lang="en-US">
                        <a:solidFill>
                          <a:schemeClr val="tx1"/>
                        </a:solidFill>
                      </a:endParaRPr>
                    </a:p>
                  </a:txBody>
                  <a:tcPr/>
                </a:tc>
                <a:tc>
                  <a:txBody>
                    <a:bodyPr/>
                    <a:lstStyle/>
                    <a:p>
                      <a:endParaRPr lang="en-US">
                        <a:solidFill>
                          <a:schemeClr val="tx1"/>
                        </a:solidFill>
                      </a:endParaRPr>
                    </a:p>
                  </a:txBody>
                  <a:tcPr/>
                </a:tc>
                <a:extLst>
                  <a:ext uri="{0D108BD9-81ED-4DB2-BD59-A6C34878D82A}">
                    <a16:rowId xmlns:a16="http://schemas.microsoft.com/office/drawing/2014/main" val="2893627496"/>
                  </a:ext>
                </a:extLst>
              </a:tr>
              <a:tr h="370840">
                <a:tc>
                  <a:txBody>
                    <a:bodyPr/>
                    <a:lstStyle/>
                    <a:p>
                      <a:r>
                        <a:rPr lang="en-US">
                          <a:solidFill>
                            <a:schemeClr val="tx1"/>
                          </a:solidFill>
                        </a:rPr>
                        <a:t>Front-Line Supervisors (FLSs)</a:t>
                      </a:r>
                    </a:p>
                  </a:txBody>
                  <a:tcPr/>
                </a:tc>
                <a:tc>
                  <a:txBody>
                    <a:bodyPr/>
                    <a:lstStyle/>
                    <a:p>
                      <a:endParaRPr lang="en-US">
                        <a:solidFill>
                          <a:schemeClr val="tx1"/>
                        </a:solidFill>
                      </a:endParaRPr>
                    </a:p>
                  </a:txBody>
                  <a:tcPr/>
                </a:tc>
                <a:tc>
                  <a:txBody>
                    <a:bodyPr/>
                    <a:lstStyle/>
                    <a:p>
                      <a:endParaRPr lang="en-US">
                        <a:solidFill>
                          <a:schemeClr val="tx1"/>
                        </a:solidFill>
                      </a:endParaRPr>
                    </a:p>
                  </a:txBody>
                  <a:tcPr/>
                </a:tc>
                <a:extLst>
                  <a:ext uri="{0D108BD9-81ED-4DB2-BD59-A6C34878D82A}">
                    <a16:rowId xmlns:a16="http://schemas.microsoft.com/office/drawing/2014/main" val="3875785401"/>
                  </a:ext>
                </a:extLst>
              </a:tr>
            </a:tbl>
          </a:graphicData>
        </a:graphic>
      </p:graphicFrame>
      <p:sp>
        <p:nvSpPr>
          <p:cNvPr id="5" name="Rectangle: Rounded Corners 4">
            <a:extLst>
              <a:ext uri="{FF2B5EF4-FFF2-40B4-BE49-F238E27FC236}">
                <a16:creationId xmlns:a16="http://schemas.microsoft.com/office/drawing/2014/main" id="{3CE363EC-E8C6-8E74-1A52-053D9B697051}"/>
              </a:ext>
            </a:extLst>
          </p:cNvPr>
          <p:cNvSpPr/>
          <p:nvPr/>
        </p:nvSpPr>
        <p:spPr bwMode="gray">
          <a:xfrm>
            <a:off x="10054073" y="342900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
        <p:nvSpPr>
          <p:cNvPr id="2" name="Rectangle 1">
            <a:extLst>
              <a:ext uri="{FF2B5EF4-FFF2-40B4-BE49-F238E27FC236}">
                <a16:creationId xmlns:a16="http://schemas.microsoft.com/office/drawing/2014/main" id="{3AD04A41-2E1A-4956-C648-61166E88F7B9}"/>
              </a:ext>
            </a:extLst>
          </p:cNvPr>
          <p:cNvSpPr/>
          <p:nvPr/>
        </p:nvSpPr>
        <p:spPr>
          <a:xfrm>
            <a:off x="507446" y="5076530"/>
            <a:ext cx="163809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EDE4A5E5-483D-FED9-D377-1547C79C4FF4}"/>
              </a:ext>
            </a:extLst>
          </p:cNvPr>
          <p:cNvSpPr/>
          <p:nvPr/>
        </p:nvSpPr>
        <p:spPr bwMode="gray">
          <a:xfrm>
            <a:off x="2284701" y="5076530"/>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28922314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472AB-4880-C720-14FA-7FC0E9346ACD}"/>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86EEA923-D798-F98B-3637-4F8713EE850D}"/>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D74266E9-DBE9-39A4-BF63-60F0F3EB0E43}"/>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3.2</a:t>
            </a:r>
            <a:r>
              <a:rPr lang="en-US" b="1" noProof="0">
                <a:solidFill>
                  <a:schemeClr val="tx1"/>
                </a:solidFill>
                <a:latin typeface="Calibri" panose="020F0502020204030204"/>
              </a:rPr>
              <a:t>: </a:t>
            </a:r>
            <a:r>
              <a:rPr lang="en-US">
                <a:solidFill>
                  <a:schemeClr val="tx1"/>
                </a:solidFill>
              </a:rPr>
              <a:t>Report percentage of contracted staff in DSP and FLS positions.</a:t>
            </a:r>
          </a:p>
          <a:p>
            <a:pPr lvl="0">
              <a:defRPr/>
            </a:pPr>
            <a:endParaRPr kumimoji="0" lang="en-US" sz="1800" i="1" u="none" strike="noStrike" kern="1200" cap="none" spc="0" normalizeH="0" baseline="0" noProof="0">
              <a:ln>
                <a:noFill/>
              </a:ln>
              <a:solidFill>
                <a:schemeClr val="tx1"/>
              </a:solidFill>
              <a:effectLst/>
              <a:uLnTx/>
              <a:uFillTx/>
              <a:latin typeface="Calibri" panose="020F0502020204030204"/>
              <a:ea typeface="+mn-ea"/>
              <a:cs typeface="+mn-cs"/>
            </a:endParaRPr>
          </a:p>
          <a:p>
            <a:r>
              <a:rPr lang="en-US" b="1" i="1">
                <a:solidFill>
                  <a:schemeClr val="tx1"/>
                </a:solidFill>
              </a:rPr>
              <a:t>Question P-S-CE(CE-Both, CE-M, CE-DD): </a:t>
            </a:r>
            <a:r>
              <a:rPr lang="en-US">
                <a:solidFill>
                  <a:schemeClr val="tx1"/>
                </a:solidFill>
              </a:rPr>
              <a:t>Use the table below to report the total number of hours worked by staff filling DSP and FLS positions during Calendar Year 2025. Enter "0" where appropriate.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931764C-B5F2-C19D-1172-2C49D45FE8F4}"/>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AFCF7458-D92F-A3DB-2CCA-EC4A4FDE31E2}"/>
              </a:ext>
            </a:extLst>
          </p:cNvPr>
          <p:cNvGraphicFramePr>
            <a:graphicFrameLocks noGrp="1"/>
          </p:cNvGraphicFramePr>
          <p:nvPr/>
        </p:nvGraphicFramePr>
        <p:xfrm>
          <a:off x="8301132" y="5932836"/>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8</a:t>
                      </a:r>
                    </a:p>
                  </a:txBody>
                  <a:tcPr>
                    <a:solidFill>
                      <a:schemeClr val="bg1"/>
                    </a:solidFill>
                  </a:tcPr>
                </a:tc>
                <a:tc>
                  <a:txBody>
                    <a:bodyPr/>
                    <a:lstStyle/>
                    <a:p>
                      <a:r>
                        <a:rPr lang="en-US" sz="1200" noProof="0"/>
                        <a:t>Tabular Response</a:t>
                      </a:r>
                    </a:p>
                  </a:txBody>
                  <a:tcPr>
                    <a:solidFill>
                      <a:schemeClr val="bg1"/>
                    </a:solidFill>
                  </a:tcPr>
                </a:tc>
                <a:extLst>
                  <a:ext uri="{0D108BD9-81ED-4DB2-BD59-A6C34878D82A}">
                    <a16:rowId xmlns:a16="http://schemas.microsoft.com/office/drawing/2014/main" val="810283792"/>
                  </a:ext>
                </a:extLst>
              </a:tr>
            </a:tbl>
          </a:graphicData>
        </a:graphic>
      </p:graphicFrame>
      <p:sp>
        <p:nvSpPr>
          <p:cNvPr id="2" name="Arrow: Pentagon 1">
            <a:extLst>
              <a:ext uri="{FF2B5EF4-FFF2-40B4-BE49-F238E27FC236}">
                <a16:creationId xmlns:a16="http://schemas.microsoft.com/office/drawing/2014/main" id="{A732133E-9C39-828F-E7AB-4E327733038E}"/>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Rectangle: Rounded Corners 9">
            <a:extLst>
              <a:ext uri="{FF2B5EF4-FFF2-40B4-BE49-F238E27FC236}">
                <a16:creationId xmlns:a16="http://schemas.microsoft.com/office/drawing/2014/main" id="{43E7AA53-1996-0E1D-76AF-EE68B46AABCF}"/>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graphicFrame>
        <p:nvGraphicFramePr>
          <p:cNvPr id="8" name="Table 7">
            <a:extLst>
              <a:ext uri="{FF2B5EF4-FFF2-40B4-BE49-F238E27FC236}">
                <a16:creationId xmlns:a16="http://schemas.microsoft.com/office/drawing/2014/main" id="{E8FA6DD4-F666-EF6C-2B18-F6F607553193}"/>
              </a:ext>
            </a:extLst>
          </p:cNvPr>
          <p:cNvGraphicFramePr>
            <a:graphicFrameLocks noGrp="1"/>
          </p:cNvGraphicFramePr>
          <p:nvPr>
            <p:extLst>
              <p:ext uri="{D42A27DB-BD31-4B8C-83A1-F6EECF244321}">
                <p14:modId xmlns:p14="http://schemas.microsoft.com/office/powerpoint/2010/main" val="3663840061"/>
              </p:ext>
            </p:extLst>
          </p:nvPr>
        </p:nvGraphicFramePr>
        <p:xfrm>
          <a:off x="349321" y="3103068"/>
          <a:ext cx="10444636" cy="1112520"/>
        </p:xfrm>
        <a:graphic>
          <a:graphicData uri="http://schemas.openxmlformats.org/drawingml/2006/table">
            <a:tbl>
              <a:tblPr firstRow="1" bandRow="1">
                <a:tableStyleId>{5C22544A-7EE6-4342-B048-85BDC9FD1C3A}</a:tableStyleId>
              </a:tblPr>
              <a:tblGrid>
                <a:gridCol w="3608211">
                  <a:extLst>
                    <a:ext uri="{9D8B030D-6E8A-4147-A177-3AD203B41FA5}">
                      <a16:colId xmlns:a16="http://schemas.microsoft.com/office/drawing/2014/main" val="1706466831"/>
                    </a:ext>
                  </a:extLst>
                </a:gridCol>
                <a:gridCol w="3415591">
                  <a:extLst>
                    <a:ext uri="{9D8B030D-6E8A-4147-A177-3AD203B41FA5}">
                      <a16:colId xmlns:a16="http://schemas.microsoft.com/office/drawing/2014/main" val="807613289"/>
                    </a:ext>
                  </a:extLst>
                </a:gridCol>
                <a:gridCol w="3420834">
                  <a:extLst>
                    <a:ext uri="{9D8B030D-6E8A-4147-A177-3AD203B41FA5}">
                      <a16:colId xmlns:a16="http://schemas.microsoft.com/office/drawing/2014/main" val="2110123199"/>
                    </a:ext>
                  </a:extLst>
                </a:gridCol>
              </a:tblGrid>
              <a:tr h="370840">
                <a:tc>
                  <a:txBody>
                    <a:bodyPr/>
                    <a:lstStyle/>
                    <a:p>
                      <a:r>
                        <a:rPr lang="en-US">
                          <a:solidFill>
                            <a:schemeClr val="bg1"/>
                          </a:solidFill>
                        </a:rPr>
                        <a:t>Staff Type</a:t>
                      </a:r>
                    </a:p>
                  </a:txBody>
                  <a:tcPr/>
                </a:tc>
                <a:tc>
                  <a:txBody>
                    <a:bodyPr/>
                    <a:lstStyle/>
                    <a:p>
                      <a:r>
                        <a:rPr lang="en-US">
                          <a:solidFill>
                            <a:schemeClr val="bg1"/>
                          </a:solidFill>
                        </a:rPr>
                        <a:t>Total Hours Worked – Employed</a:t>
                      </a:r>
                    </a:p>
                  </a:txBody>
                  <a:tcPr/>
                </a:tc>
                <a:tc>
                  <a:txBody>
                    <a:bodyPr/>
                    <a:lstStyle/>
                    <a:p>
                      <a:r>
                        <a:rPr lang="en-US">
                          <a:solidFill>
                            <a:schemeClr val="bg1"/>
                          </a:solidFill>
                        </a:rPr>
                        <a:t>Total Hours Worked – Contracted</a:t>
                      </a:r>
                    </a:p>
                  </a:txBody>
                  <a:tcPr/>
                </a:tc>
                <a:extLst>
                  <a:ext uri="{0D108BD9-81ED-4DB2-BD59-A6C34878D82A}">
                    <a16:rowId xmlns:a16="http://schemas.microsoft.com/office/drawing/2014/main" val="2206990631"/>
                  </a:ext>
                </a:extLst>
              </a:tr>
              <a:tr h="370840">
                <a:tc>
                  <a:txBody>
                    <a:bodyPr/>
                    <a:lstStyle/>
                    <a:p>
                      <a:r>
                        <a:rPr lang="en-US">
                          <a:solidFill>
                            <a:schemeClr val="tx1"/>
                          </a:solidFill>
                        </a:rPr>
                        <a:t>Direct Support Professionals (DSPs)</a:t>
                      </a:r>
                    </a:p>
                  </a:txBody>
                  <a:tcPr/>
                </a:tc>
                <a:tc>
                  <a:txBody>
                    <a:bodyPr/>
                    <a:lstStyle/>
                    <a:p>
                      <a:endParaRPr lang="en-US">
                        <a:solidFill>
                          <a:schemeClr val="tx1"/>
                        </a:solidFill>
                      </a:endParaRPr>
                    </a:p>
                  </a:txBody>
                  <a:tcPr/>
                </a:tc>
                <a:tc>
                  <a:txBody>
                    <a:bodyPr/>
                    <a:lstStyle/>
                    <a:p>
                      <a:endParaRPr lang="en-US">
                        <a:solidFill>
                          <a:schemeClr val="tx1"/>
                        </a:solidFill>
                      </a:endParaRPr>
                    </a:p>
                  </a:txBody>
                  <a:tcPr/>
                </a:tc>
                <a:extLst>
                  <a:ext uri="{0D108BD9-81ED-4DB2-BD59-A6C34878D82A}">
                    <a16:rowId xmlns:a16="http://schemas.microsoft.com/office/drawing/2014/main" val="2893627496"/>
                  </a:ext>
                </a:extLst>
              </a:tr>
              <a:tr h="370840">
                <a:tc>
                  <a:txBody>
                    <a:bodyPr/>
                    <a:lstStyle/>
                    <a:p>
                      <a:r>
                        <a:rPr lang="en-US">
                          <a:solidFill>
                            <a:schemeClr val="tx1"/>
                          </a:solidFill>
                        </a:rPr>
                        <a:t>Front-Line Supervisors (FLSs)</a:t>
                      </a:r>
                    </a:p>
                  </a:txBody>
                  <a:tcPr/>
                </a:tc>
                <a:tc>
                  <a:txBody>
                    <a:bodyPr/>
                    <a:lstStyle/>
                    <a:p>
                      <a:endParaRPr lang="en-US">
                        <a:solidFill>
                          <a:schemeClr val="tx1"/>
                        </a:solidFill>
                      </a:endParaRPr>
                    </a:p>
                  </a:txBody>
                  <a:tcPr/>
                </a:tc>
                <a:tc>
                  <a:txBody>
                    <a:bodyPr/>
                    <a:lstStyle/>
                    <a:p>
                      <a:endParaRPr lang="en-US">
                        <a:solidFill>
                          <a:schemeClr val="tx1"/>
                        </a:solidFill>
                      </a:endParaRPr>
                    </a:p>
                  </a:txBody>
                  <a:tcPr/>
                </a:tc>
                <a:extLst>
                  <a:ext uri="{0D108BD9-81ED-4DB2-BD59-A6C34878D82A}">
                    <a16:rowId xmlns:a16="http://schemas.microsoft.com/office/drawing/2014/main" val="3875785401"/>
                  </a:ext>
                </a:extLst>
              </a:tr>
            </a:tbl>
          </a:graphicData>
        </a:graphic>
      </p:graphicFrame>
      <p:sp>
        <p:nvSpPr>
          <p:cNvPr id="5" name="Rectangle: Rounded Corners 4">
            <a:extLst>
              <a:ext uri="{FF2B5EF4-FFF2-40B4-BE49-F238E27FC236}">
                <a16:creationId xmlns:a16="http://schemas.microsoft.com/office/drawing/2014/main" id="{EA9AD67B-2504-E03C-6691-7F112E4B211A}"/>
              </a:ext>
            </a:extLst>
          </p:cNvPr>
          <p:cNvSpPr/>
          <p:nvPr/>
        </p:nvSpPr>
        <p:spPr bwMode="gray">
          <a:xfrm>
            <a:off x="10536423" y="362172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8</a:t>
            </a:r>
          </a:p>
        </p:txBody>
      </p:sp>
    </p:spTree>
    <p:extLst>
      <p:ext uri="{BB962C8B-B14F-4D97-AF65-F5344CB8AC3E}">
        <p14:creationId xmlns:p14="http://schemas.microsoft.com/office/powerpoint/2010/main" val="42737651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2D608-97EB-F6F1-2AA4-9B3DAF4E85FF}"/>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4DFBEC1F-3A77-0F91-4BD4-FE4A56E9D997}"/>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C8D82180-0ACE-D8B5-CD14-C59EE4DE8892}"/>
              </a:ext>
            </a:extLst>
          </p:cNvPr>
          <p:cNvSpPr/>
          <p:nvPr/>
        </p:nvSpPr>
        <p:spPr>
          <a:xfrm>
            <a:off x="260278" y="749165"/>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a:t>
            </a:r>
            <a:r>
              <a:rPr lang="en-US" b="1">
                <a:solidFill>
                  <a:schemeClr val="tx1"/>
                </a:solidFill>
                <a:latin typeface="Calibri" panose="020F0502020204030204"/>
              </a:rPr>
              <a:t>3.3</a:t>
            </a:r>
            <a:r>
              <a:rPr lang="en-US" b="1" noProof="0">
                <a:solidFill>
                  <a:schemeClr val="tx1"/>
                </a:solidFill>
                <a:latin typeface="Calibri" panose="020F0502020204030204"/>
              </a:rPr>
              <a:t>: </a:t>
            </a:r>
            <a:r>
              <a:rPr lang="en-US">
                <a:solidFill>
                  <a:schemeClr val="tx1"/>
                </a:solidFill>
              </a:rPr>
              <a:t>Participate in National Core Indicators® (NCI) State of the Workforce Survey and release provider NCI data to ODP to validate turnover and other workforce data.</a:t>
            </a:r>
          </a:p>
          <a:p>
            <a:pPr lvl="0">
              <a:defRPr/>
            </a:pPr>
            <a:endParaRPr kumimoji="0" lang="en-US" sz="1800" i="1"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i="1">
                <a:solidFill>
                  <a:schemeClr val="tx1"/>
                </a:solidFill>
              </a:rPr>
              <a:t>Question S-CE(CE-Both, CE-M, CE-DD): </a:t>
            </a:r>
            <a:r>
              <a:rPr lang="en-US">
                <a:solidFill>
                  <a:schemeClr val="tx1"/>
                </a:solidFill>
              </a:rPr>
              <a:t>Upload your agency’s 2025 NCI State of the Workforce survey data below.</a:t>
            </a:r>
          </a:p>
          <a:p>
            <a:pPr lvl="0">
              <a:defRPr/>
            </a:pPr>
            <a:endParaRPr lang="en-US">
              <a:solidFill>
                <a:schemeClr val="tx1"/>
              </a:solidFill>
            </a:endParaRPr>
          </a:p>
          <a:p>
            <a:pPr lvl="0">
              <a:defRPr/>
            </a:pPr>
            <a:endParaRPr lang="en-US" b="1" i="1">
              <a:solidFill>
                <a:schemeClr val="tx1"/>
              </a:solidFill>
            </a:endParaRPr>
          </a:p>
          <a:p>
            <a:pPr lvl="0">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2B802722-19DA-B57E-0067-74046D32D792}"/>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3F36F663-F996-732F-FCFF-B26B313C45B8}"/>
              </a:ext>
            </a:extLst>
          </p:cNvPr>
          <p:cNvGraphicFramePr>
            <a:graphicFrameLocks noGrp="1"/>
          </p:cNvGraphicFramePr>
          <p:nvPr>
            <p:extLst>
              <p:ext uri="{D42A27DB-BD31-4B8C-83A1-F6EECF244321}">
                <p14:modId xmlns:p14="http://schemas.microsoft.com/office/powerpoint/2010/main" val="4175824874"/>
              </p:ext>
            </p:extLst>
          </p:nvPr>
        </p:nvGraphicFramePr>
        <p:xfrm>
          <a:off x="8301132" y="528046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3183164915"/>
                  </a:ext>
                </a:extLst>
              </a:tr>
            </a:tbl>
          </a:graphicData>
        </a:graphic>
      </p:graphicFrame>
      <p:sp>
        <p:nvSpPr>
          <p:cNvPr id="2" name="Arrow: Pentagon 1">
            <a:extLst>
              <a:ext uri="{FF2B5EF4-FFF2-40B4-BE49-F238E27FC236}">
                <a16:creationId xmlns:a16="http://schemas.microsoft.com/office/drawing/2014/main" id="{C280CDEA-8D3A-3515-F06B-A958BB017BF2}"/>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Rectangle: Rounded Corners 9">
            <a:extLst>
              <a:ext uri="{FF2B5EF4-FFF2-40B4-BE49-F238E27FC236}">
                <a16:creationId xmlns:a16="http://schemas.microsoft.com/office/drawing/2014/main" id="{5CE85B47-F9D6-CD65-8581-8F6558D100AB}"/>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8" name="Rectangle 7">
            <a:extLst>
              <a:ext uri="{FF2B5EF4-FFF2-40B4-BE49-F238E27FC236}">
                <a16:creationId xmlns:a16="http://schemas.microsoft.com/office/drawing/2014/main" id="{DDA6CCA9-47B7-F6DA-335A-53DC23CB11EC}"/>
              </a:ext>
            </a:extLst>
          </p:cNvPr>
          <p:cNvSpPr/>
          <p:nvPr/>
        </p:nvSpPr>
        <p:spPr>
          <a:xfrm>
            <a:off x="349320" y="3029591"/>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11" name="Rectangle: Rounded Corners 10">
            <a:extLst>
              <a:ext uri="{FF2B5EF4-FFF2-40B4-BE49-F238E27FC236}">
                <a16:creationId xmlns:a16="http://schemas.microsoft.com/office/drawing/2014/main" id="{118F1DB6-5A40-CA60-083A-EC508C7BDC1F}"/>
              </a:ext>
            </a:extLst>
          </p:cNvPr>
          <p:cNvSpPr/>
          <p:nvPr/>
        </p:nvSpPr>
        <p:spPr bwMode="gray">
          <a:xfrm>
            <a:off x="6965817" y="318611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7</a:t>
            </a:r>
          </a:p>
        </p:txBody>
      </p:sp>
    </p:spTree>
    <p:extLst>
      <p:ext uri="{BB962C8B-B14F-4D97-AF65-F5344CB8AC3E}">
        <p14:creationId xmlns:p14="http://schemas.microsoft.com/office/powerpoint/2010/main" val="21309089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7B254-0C7D-2D79-76BA-309862BBDC92}"/>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527ED663-7B32-A534-2086-27FB1F328D2F}"/>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8374FC53-9B98-BAF6-E1EB-CEC6D266C932}"/>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t>
            </a:r>
            <a:r>
              <a:rPr lang="en-US" b="1" noProof="0">
                <a:solidFill>
                  <a:schemeClr val="tx1"/>
                </a:solidFill>
                <a:latin typeface="Calibri" panose="020F0502020204030204"/>
              </a:rPr>
              <a:t>WF.04</a:t>
            </a:r>
            <a:r>
              <a:rPr lang="en-US" b="1">
                <a:solidFill>
                  <a:schemeClr val="tx1"/>
                </a:solidFill>
                <a:latin typeface="Calibri" panose="020F0502020204030204"/>
              </a:rPr>
              <a:t>.1</a:t>
            </a:r>
            <a:r>
              <a:rPr lang="en-US" b="1" noProof="0">
                <a:solidFill>
                  <a:schemeClr val="tx1"/>
                </a:solidFill>
                <a:latin typeface="Calibri" panose="020F0502020204030204"/>
              </a:rPr>
              <a:t>: </a:t>
            </a:r>
            <a:r>
              <a:rPr lang="en-US">
                <a:solidFill>
                  <a:schemeClr val="tx1"/>
                </a:solidFill>
              </a:rPr>
              <a:t>Attest that there is a plan that addresses the cultural and linguistic needs of direct support staff to provide high quality support for individuals.</a:t>
            </a: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9600953-C2C4-9248-ECA9-ACBEAE87F055}"/>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Workforce</a:t>
            </a:r>
          </a:p>
        </p:txBody>
      </p:sp>
      <p:graphicFrame>
        <p:nvGraphicFramePr>
          <p:cNvPr id="4" name="Table 3">
            <a:extLst>
              <a:ext uri="{FF2B5EF4-FFF2-40B4-BE49-F238E27FC236}">
                <a16:creationId xmlns:a16="http://schemas.microsoft.com/office/drawing/2014/main" id="{D7E3335A-68AD-F480-A0A4-FE7A1B3DE499}"/>
              </a:ext>
            </a:extLst>
          </p:cNvPr>
          <p:cNvGraphicFramePr>
            <a:graphicFrameLocks noGrp="1"/>
          </p:cNvGraphicFramePr>
          <p:nvPr>
            <p:extLst>
              <p:ext uri="{D42A27DB-BD31-4B8C-83A1-F6EECF244321}">
                <p14:modId xmlns:p14="http://schemas.microsoft.com/office/powerpoint/2010/main" val="932767452"/>
              </p:ext>
            </p:extLst>
          </p:nvPr>
        </p:nvGraphicFramePr>
        <p:xfrm>
          <a:off x="8365850" y="5798222"/>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3183164915"/>
                  </a:ext>
                </a:extLst>
              </a:tr>
            </a:tbl>
          </a:graphicData>
        </a:graphic>
      </p:graphicFrame>
      <p:sp>
        <p:nvSpPr>
          <p:cNvPr id="2" name="Arrow: Pentagon 1">
            <a:extLst>
              <a:ext uri="{FF2B5EF4-FFF2-40B4-BE49-F238E27FC236}">
                <a16:creationId xmlns:a16="http://schemas.microsoft.com/office/drawing/2014/main" id="{E4239ED1-4D84-EC3A-94C0-9ECB725BE414}"/>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Rectangle: Rounded Corners 9">
            <a:extLst>
              <a:ext uri="{FF2B5EF4-FFF2-40B4-BE49-F238E27FC236}">
                <a16:creationId xmlns:a16="http://schemas.microsoft.com/office/drawing/2014/main" id="{0C755A98-4C46-FC98-5DD9-1C5F9B67BAFB}"/>
              </a:ext>
            </a:extLst>
          </p:cNvPr>
          <p:cNvSpPr/>
          <p:nvPr/>
        </p:nvSpPr>
        <p:spPr bwMode="gray">
          <a:xfrm>
            <a:off x="2918845" y="871878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prstClr val="white"/>
                </a:solidFill>
                <a:effectLst/>
                <a:uLnTx/>
                <a:uFillTx/>
                <a:latin typeface="Calibri" panose="020F0502020204030204"/>
                <a:ea typeface="+mn-ea"/>
                <a:cs typeface="+mn-cs"/>
              </a:rPr>
              <a:t>3</a:t>
            </a:r>
          </a:p>
        </p:txBody>
      </p:sp>
      <p:sp>
        <p:nvSpPr>
          <p:cNvPr id="11" name="Rectangle 10">
            <a:extLst>
              <a:ext uri="{FF2B5EF4-FFF2-40B4-BE49-F238E27FC236}">
                <a16:creationId xmlns:a16="http://schemas.microsoft.com/office/drawing/2014/main" id="{FBFAAB01-AAB9-45C6-AE54-7A9E76F9FFD2}"/>
              </a:ext>
            </a:extLst>
          </p:cNvPr>
          <p:cNvSpPr/>
          <p:nvPr/>
        </p:nvSpPr>
        <p:spPr>
          <a:xfrm>
            <a:off x="6308120" y="2406208"/>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extBox 11">
            <a:extLst>
              <a:ext uri="{FF2B5EF4-FFF2-40B4-BE49-F238E27FC236}">
                <a16:creationId xmlns:a16="http://schemas.microsoft.com/office/drawing/2014/main" id="{F45FD017-B8EF-C197-F6D9-425B5BABB1CD}"/>
              </a:ext>
            </a:extLst>
          </p:cNvPr>
          <p:cNvSpPr txBox="1"/>
          <p:nvPr/>
        </p:nvSpPr>
        <p:spPr>
          <a:xfrm>
            <a:off x="6599223" y="2360041"/>
            <a:ext cx="2458995" cy="369332"/>
          </a:xfrm>
          <a:prstGeom prst="rect">
            <a:avLst/>
          </a:prstGeom>
          <a:noFill/>
        </p:spPr>
        <p:txBody>
          <a:bodyPr wrap="square" rtlCol="0">
            <a:spAutoFit/>
          </a:bodyPr>
          <a:lstStyle/>
          <a:p>
            <a:r>
              <a:rPr lang="en-US" noProof="0"/>
              <a:t>I attest</a:t>
            </a:r>
          </a:p>
        </p:txBody>
      </p:sp>
      <p:sp>
        <p:nvSpPr>
          <p:cNvPr id="14" name="Rectangle: Rounded Corners 13">
            <a:extLst>
              <a:ext uri="{FF2B5EF4-FFF2-40B4-BE49-F238E27FC236}">
                <a16:creationId xmlns:a16="http://schemas.microsoft.com/office/drawing/2014/main" id="{35384E99-2F58-B9DB-1914-33A474574E60}"/>
              </a:ext>
            </a:extLst>
          </p:cNvPr>
          <p:cNvSpPr/>
          <p:nvPr/>
        </p:nvSpPr>
        <p:spPr bwMode="gray">
          <a:xfrm>
            <a:off x="7559811" y="2391706"/>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6C42DE0-86D3-7530-17D4-10E91D9FE948}"/>
              </a:ext>
            </a:extLst>
          </p:cNvPr>
          <p:cNvSpPr txBox="1"/>
          <p:nvPr/>
        </p:nvSpPr>
        <p:spPr>
          <a:xfrm>
            <a:off x="260278" y="2375874"/>
            <a:ext cx="6047842" cy="369332"/>
          </a:xfrm>
          <a:prstGeom prst="rect">
            <a:avLst/>
          </a:prstGeom>
          <a:noFill/>
        </p:spPr>
        <p:txBody>
          <a:bodyPr wrap="square" rtlCol="0">
            <a:spAutoFit/>
          </a:bodyPr>
          <a:lstStyle/>
          <a:p>
            <a:r>
              <a:rPr lang="en-US" b="1" noProof="0"/>
              <a:t>Question P-S-CE</a:t>
            </a:r>
            <a:r>
              <a:rPr lang="en-US" b="1" i="1"/>
              <a:t>(CE-Both, CE-M, CE-DD)</a:t>
            </a:r>
            <a:r>
              <a:rPr lang="en-US" noProof="0"/>
              <a:t>: Attestation WF.04.1</a:t>
            </a:r>
          </a:p>
        </p:txBody>
      </p:sp>
    </p:spTree>
    <p:extLst>
      <p:ext uri="{BB962C8B-B14F-4D97-AF65-F5344CB8AC3E}">
        <p14:creationId xmlns:p14="http://schemas.microsoft.com/office/powerpoint/2010/main" val="19675279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8"/>
            <a:ext cx="11671443" cy="1015440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solidFill>
                <a:effectLst/>
                <a:uLnTx/>
                <a:uFillTx/>
                <a:ea typeface="+mn-ea"/>
                <a:cs typeface="+mn-cs"/>
              </a:rPr>
              <a:t>All providers of Residential Habilitation, Life Sharing, and/or Supported Living services funded through the Consolidated Waiver and/or Community Living Waiver must complete the below attestation.  The provider must complete a separate attestation for each Master Provider Index (MPI) number through which the provider renders Residential Habilitation, Life Sharing, and/or Supported Living services through the Consolidated Waiver or Community Living Waiver. </a:t>
            </a:r>
            <a:endParaRPr lang="en-US" sz="1200" b="0" i="0" u="none" strike="noStrike" kern="1200" cap="none" spc="0" normalizeH="0" baseline="0" noProof="0">
              <a:ln>
                <a:noFill/>
              </a:ln>
              <a:solidFill>
                <a:schemeClr val="tx1"/>
              </a:solidFill>
              <a:effectLst/>
              <a:uLnTx/>
              <a:uFillTx/>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The purpose of the attestation is to confirm that the provider has met performance standards outlined in bulletin 00-24-01. The attestation, in addition to documentation submitted by the provider, will help inform the Office of Developmental Programs’ (ODP) assignment of a performance-based contracting tier for the provider.  The provider designee completing this form must have knowledge of all information to which the provider attests.  The provider designee should check all applicable boxes for the tier for which the provider has documentation of meeting the criteria or will have documentation by the date outlined in the criteria. </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Questions regarding this form should be sent to </a:t>
            </a:r>
            <a:r>
              <a:rPr lang="en-US" sz="1200">
                <a:solidFill>
                  <a:schemeClr val="tx1"/>
                </a:solidFill>
                <a:hlinkClick r:id="rId3">
                  <a:extLst>
                    <a:ext uri="{A12FA001-AC4F-418D-AE19-62706E023703}">
                      <ahyp:hlinkClr xmlns:ahyp="http://schemas.microsoft.com/office/drawing/2018/hyperlinkcolor" val="tx"/>
                    </a:ext>
                  </a:extLst>
                </a:hlinkClick>
              </a:rPr>
              <a:t>ra-pwodppbc@pa.gov</a:t>
            </a:r>
            <a:r>
              <a:rPr lang="en-US" sz="1200">
                <a:solidFill>
                  <a:schemeClr val="tx1"/>
                </a:solidFill>
              </a:rPr>
              <a:t>.</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As the provider designee of </a:t>
            </a:r>
            <a:r>
              <a:rPr lang="en-US" sz="1200" b="1">
                <a:solidFill>
                  <a:schemeClr val="tx1"/>
                </a:solidFill>
              </a:rPr>
              <a:t>&lt;Insert Provider Legal Entity Name and MPI Here&gt;</a:t>
            </a:r>
            <a:r>
              <a:rPr lang="en-US" sz="1200">
                <a:solidFill>
                  <a:schemeClr val="tx1"/>
                </a:solidFill>
              </a:rPr>
              <a:t> , hereafter referred to as “Residential Provider”, I attest that the Residential Provider can document that the Residential Provider meets the criteria for all boxes checked below for the tier requested by the Residential Provider:</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  The Residential Provider has accurately and truthfully disclosed to ODP the following:</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 Current financial statements.</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 Violations of conflict-of-interest policy.</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 Any history and status of criminal convictions of officers and owners. </a:t>
            </a:r>
            <a:endParaRPr lang="en-US" sz="1200">
              <a:solidFill>
                <a:schemeClr val="tx1"/>
              </a:solidFill>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 Whether any residential setting owned or operated by the Residential Provider and/or corporate affiliates currently operates with a non-regular license (non-renewal, revocation, or provisional) through any office besides ODP, if applicable.</a:t>
            </a:r>
            <a:endParaRPr lang="en-US" sz="1200">
              <a:solidFill>
                <a:schemeClr val="tx1"/>
              </a:solidFill>
              <a:ea typeface="Calibri"/>
              <a:cs typeface="Calibri"/>
            </a:endParaRPr>
          </a:p>
          <a:p>
            <a:pPr lvl="0">
              <a:defRPr/>
            </a:pPr>
            <a:r>
              <a:rPr lang="en-US" sz="1200">
                <a:solidFill>
                  <a:schemeClr val="tx1"/>
                </a:solidFill>
              </a:rPr>
              <a:t>• Any history of license revocation or nonrenewal in other states in which the Residential Provider, and corporate affiliates, renders services to individuals with intellectual and developmental disabilities, if applicable. (ADM.01.1)</a:t>
            </a:r>
            <a:endParaRPr lang="en-US" sz="1200">
              <a:solidFill>
                <a:schemeClr val="tx1"/>
              </a:solidFill>
              <a:ea typeface="Calibri"/>
              <a:cs typeface="Calibri"/>
            </a:endParaRPr>
          </a:p>
          <a:p>
            <a:pPr lvl="0">
              <a:defRPr/>
            </a:pPr>
            <a:r>
              <a:rPr lang="en-US" sz="1200">
                <a:solidFill>
                  <a:schemeClr val="tx1"/>
                </a:solidFill>
              </a:rPr>
              <a:t>☐   The Residential Provider completes the Health Risk Screening tool with fidelity and understands that misrepresentation of individual rating items, diagnoses, health status, condition, or treatment may constitute Medicaid fraud. (ATT-1)</a:t>
            </a:r>
            <a:endParaRPr lang="en-US" sz="1200">
              <a:solidFill>
                <a:schemeClr val="tx1"/>
              </a:solidFill>
              <a:ea typeface="Calibri"/>
              <a:cs typeface="Calibri"/>
            </a:endParaRPr>
          </a:p>
          <a:p>
            <a:pPr lvl="0">
              <a:defRPr/>
            </a:pPr>
            <a:r>
              <a:rPr lang="en-US" sz="1200">
                <a:solidFill>
                  <a:schemeClr val="tx1"/>
                </a:solidFill>
              </a:rPr>
              <a:t>☐   The Residential Provider participates in the Supports Intensity Scale™ (SIS) assessments of individuals served including making available respondents that meet respondent criteria outlined by the American Association on Intellectual and Developmental Disabilities (AAIDD). The Residential Provider understands that misrepresentation of individual needs and supports may constitute Medicaid fraud. (ATT-2)</a:t>
            </a:r>
            <a:endParaRPr lang="en-US" sz="1200">
              <a:solidFill>
                <a:schemeClr val="tx1"/>
              </a:solidFill>
              <a:ea typeface="Calibri"/>
              <a:cs typeface="Calibri"/>
            </a:endParaRPr>
          </a:p>
          <a:p>
            <a:pPr lvl="0">
              <a:defRPr/>
            </a:pPr>
            <a:r>
              <a:rPr lang="en-US" sz="1200">
                <a:solidFill>
                  <a:schemeClr val="tx1"/>
                </a:solidFill>
              </a:rPr>
              <a:t>☐   By December 31, 2025 all newly hired DSPs, FLSs, and program managers complete training on Autism Spectrum Disorder (ASD) (i.e., </a:t>
            </a:r>
            <a:r>
              <a:rPr lang="en-US" sz="1200" err="1">
                <a:solidFill>
                  <a:schemeClr val="tx1"/>
                </a:solidFill>
              </a:rPr>
              <a:t>SPeCTRUM</a:t>
            </a:r>
            <a:r>
              <a:rPr lang="en-US" sz="1200">
                <a:solidFill>
                  <a:schemeClr val="tx1"/>
                </a:solidFill>
              </a:rPr>
              <a:t> or equivalent basic course on effectively supporting individuals with ASD) within 1-year of hire beginning January 1, 2025. (CN-DD/Bx.01.1s)</a:t>
            </a:r>
            <a:endParaRPr lang="en-US" sz="1200">
              <a:solidFill>
                <a:schemeClr val="tx1"/>
              </a:solidFill>
              <a:ea typeface="Calibri"/>
              <a:cs typeface="Calibri"/>
            </a:endParaRPr>
          </a:p>
          <a:p>
            <a:pPr>
              <a:defRPr/>
            </a:pPr>
            <a:r>
              <a:rPr lang="en-US" sz="1200">
                <a:solidFill>
                  <a:schemeClr val="tx1"/>
                </a:solidFill>
              </a:rPr>
              <a:t>☐   By December 31, 2025 all DSPs, FLSs, and program managers complete training on Autism Spectrum Disorder (ASD) (i.e., </a:t>
            </a:r>
            <a:r>
              <a:rPr lang="en-US" sz="1200" err="1">
                <a:solidFill>
                  <a:schemeClr val="tx1"/>
                </a:solidFill>
              </a:rPr>
              <a:t>SPeCTRUM</a:t>
            </a:r>
            <a:r>
              <a:rPr lang="en-US" sz="1200">
                <a:solidFill>
                  <a:schemeClr val="tx1"/>
                </a:solidFill>
              </a:rPr>
              <a:t> or equivalent basic course on effectively supporting individuals with ASD) and new staff complete within 1-year of hire beginning January 1, 2025. (CN-DD/Bx.01.1ce)</a:t>
            </a:r>
            <a:endParaRPr lang="en-US" sz="1200">
              <a:solidFill>
                <a:schemeClr val="tx1"/>
              </a:solidFill>
              <a:ea typeface="Calibri"/>
              <a:cs typeface="Calibri"/>
            </a:endParaRPr>
          </a:p>
          <a:p>
            <a:pPr>
              <a:defRPr/>
            </a:pPr>
            <a:r>
              <a:rPr lang="en-US" sz="1200">
                <a:solidFill>
                  <a:schemeClr val="tx1"/>
                </a:solidFill>
              </a:rPr>
              <a:t>☐   The Residential Provider meets the 1915(c) waiver requirements for serving individuals with a medically complex condition (CN-M.01.1)</a:t>
            </a:r>
            <a:endParaRPr lang="en-US" sz="1200">
              <a:solidFill>
                <a:schemeClr val="tx1"/>
              </a:solidFill>
              <a:ea typeface="Calibri"/>
              <a:cs typeface="Calibri"/>
            </a:endParaRPr>
          </a:p>
          <a:p>
            <a:pPr>
              <a:defRPr/>
            </a:pPr>
            <a:r>
              <a:rPr lang="en-US" sz="1200">
                <a:solidFill>
                  <a:schemeClr val="tx1"/>
                </a:solidFill>
              </a:rPr>
              <a:t>☐   Beginning January 1, 2025, the Residential Provider supports ODP data collection on family satisfaction with Residential Provider engagement. (QI.03.3)</a:t>
            </a:r>
            <a:endParaRPr lang="en-US" sz="1200">
              <a:solidFill>
                <a:schemeClr val="tx1"/>
              </a:solidFill>
              <a:ea typeface="Calibri"/>
              <a:cs typeface="Calibri"/>
            </a:endParaRPr>
          </a:p>
          <a:p>
            <a:pPr>
              <a:defRPr/>
            </a:pPr>
            <a:r>
              <a:rPr lang="en-US" sz="1200">
                <a:solidFill>
                  <a:schemeClr val="tx1"/>
                </a:solidFill>
              </a:rPr>
              <a:t>☐   From January 1, 2026 to December 31, 2026, the Residential Provider’s percentage of DSPs who are credentialed and/or enrolled in the NADSP </a:t>
            </a:r>
            <a:r>
              <a:rPr lang="en-US" sz="1200" err="1">
                <a:solidFill>
                  <a:schemeClr val="tx1"/>
                </a:solidFill>
              </a:rPr>
              <a:t>eBadge</a:t>
            </a:r>
            <a:r>
              <a:rPr lang="en-US" sz="1200">
                <a:solidFill>
                  <a:schemeClr val="tx1"/>
                </a:solidFill>
              </a:rPr>
              <a:t> program will increase by 2 percentage points. Providers having greater than 25% of DSPs credentialed are considered to meet the standard without requirement to increase percentage. (WF.01.3)</a:t>
            </a:r>
            <a:endParaRPr lang="en-US" sz="1200">
              <a:solidFill>
                <a:schemeClr val="tx1"/>
              </a:solidFill>
              <a:ea typeface="Calibri"/>
              <a:cs typeface="Calibri"/>
            </a:endParaRPr>
          </a:p>
          <a:p>
            <a:pPr>
              <a:defRPr/>
            </a:pPr>
            <a:r>
              <a:rPr lang="en-US" sz="1200">
                <a:solidFill>
                  <a:schemeClr val="tx1"/>
                </a:solidFill>
              </a:rPr>
              <a:t>☐   From January 1, 2026 to December 31, 2026, the Residential Provider’s percentage of FLSs who are credentialed and/or enrolled in the NADSP </a:t>
            </a:r>
            <a:r>
              <a:rPr lang="en-US" sz="1200" err="1">
                <a:solidFill>
                  <a:schemeClr val="tx1"/>
                </a:solidFill>
              </a:rPr>
              <a:t>eBadge</a:t>
            </a:r>
            <a:r>
              <a:rPr lang="en-US" sz="1200">
                <a:solidFill>
                  <a:schemeClr val="tx1"/>
                </a:solidFill>
              </a:rPr>
              <a:t> program will increase by 2 percentage points. Providers having greater than 25% of FLSs credentialed are considered to meet the standard without requirement to increase percentage."(WF.02.3)</a:t>
            </a:r>
            <a:endParaRPr lang="en-US" sz="1200">
              <a:solidFill>
                <a:schemeClr val="tx1"/>
              </a:solidFill>
              <a:ea typeface="Calibri"/>
              <a:cs typeface="Calibri"/>
            </a:endParaRPr>
          </a:p>
          <a:p>
            <a:pPr>
              <a:defRPr/>
            </a:pPr>
            <a:r>
              <a:rPr lang="en-US" sz="1200">
                <a:solidFill>
                  <a:schemeClr val="tx1"/>
                </a:solidFill>
              </a:rPr>
              <a:t>☐   The Residential Provider addresses the cultural and linguistic needs of direct support staff to provide high quality support for individuals (WF.04.1)</a:t>
            </a:r>
            <a:endParaRPr lang="en-US" sz="1200">
              <a:solidFill>
                <a:schemeClr val="tx1"/>
              </a:solidFill>
              <a:ea typeface="Calibri"/>
              <a:cs typeface="Calibri"/>
            </a:endParaRPr>
          </a:p>
          <a:p>
            <a:endParaRPr lang="en-US" sz="1200">
              <a:solidFill>
                <a:schemeClr val="tx1"/>
              </a:solidFill>
            </a:endParaRPr>
          </a:p>
          <a:p>
            <a:r>
              <a:rPr lang="en-US" sz="1200" b="1">
                <a:solidFill>
                  <a:schemeClr val="tx1"/>
                </a:solidFill>
              </a:rPr>
              <a:t>By signing this document, I attest that I have knowledge of all the information checked on this form and all information checked is accurate and that the Residential Provider will be able to produce documentation demonstrating the Residential Provider meets the requirements for all items checked upon request by ODP. Failure to produce requested documentation may result in a change of performance-based contracting tier or other sanction outlined in 55 Pa. Code §6100.742.</a:t>
            </a:r>
            <a:endParaRPr lang="en-US" sz="1200" b="1" noProof="0">
              <a:solidFill>
                <a:schemeClr val="tx1"/>
              </a:solidFill>
              <a:ea typeface="Calibri"/>
              <a:cs typeface="Calibri"/>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bg1"/>
                </a:solidFill>
                <a:effectLst/>
                <a:uLnTx/>
                <a:uFillTx/>
                <a:latin typeface="Calibri" panose="020F0502020204030204"/>
                <a:ea typeface="+mn-ea"/>
                <a:cs typeface="+mn-cs"/>
              </a:rPr>
              <a:t>Attestation</a:t>
            </a:r>
          </a:p>
        </p:txBody>
      </p:sp>
      <p:sp>
        <p:nvSpPr>
          <p:cNvPr id="3" name="Arrow: Pentagon 2">
            <a:extLst>
              <a:ext uri="{FF2B5EF4-FFF2-40B4-BE49-F238E27FC236}">
                <a16:creationId xmlns:a16="http://schemas.microsoft.com/office/drawing/2014/main" id="{7C641648-52D3-8E85-A28D-A8B4A59DF876}"/>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0" name="Table 9">
            <a:extLst>
              <a:ext uri="{FF2B5EF4-FFF2-40B4-BE49-F238E27FC236}">
                <a16:creationId xmlns:a16="http://schemas.microsoft.com/office/drawing/2014/main" id="{183C2191-9092-D944-069C-AC4F9A538E26}"/>
              </a:ext>
            </a:extLst>
          </p:cNvPr>
          <p:cNvGraphicFramePr>
            <a:graphicFrameLocks noGrp="1"/>
          </p:cNvGraphicFramePr>
          <p:nvPr>
            <p:extLst>
              <p:ext uri="{D42A27DB-BD31-4B8C-83A1-F6EECF244321}">
                <p14:modId xmlns:p14="http://schemas.microsoft.com/office/powerpoint/2010/main" val="1814057126"/>
              </p:ext>
            </p:extLst>
          </p:nvPr>
        </p:nvGraphicFramePr>
        <p:xfrm>
          <a:off x="8260023" y="10086914"/>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solidFill>
                            <a:schemeClr val="tx1"/>
                          </a:solidFill>
                        </a:rPr>
                        <a:t>1</a:t>
                      </a:r>
                    </a:p>
                  </a:txBody>
                  <a:tcPr>
                    <a:solidFill>
                      <a:schemeClr val="bg1"/>
                    </a:solidFill>
                  </a:tcPr>
                </a:tc>
                <a:tc>
                  <a:txBody>
                    <a:bodyPr/>
                    <a:lstStyle/>
                    <a:p>
                      <a:r>
                        <a:rPr lang="en-US" sz="1200" noProof="0">
                          <a:solidFill>
                            <a:schemeClr val="tx1"/>
                          </a:solidFill>
                        </a:rPr>
                        <a:t>Electronic Signature</a:t>
                      </a:r>
                    </a:p>
                  </a:txBody>
                  <a:tcPr>
                    <a:solidFill>
                      <a:schemeClr val="bg1"/>
                    </a:solidFill>
                  </a:tcPr>
                </a:tc>
                <a:extLst>
                  <a:ext uri="{0D108BD9-81ED-4DB2-BD59-A6C34878D82A}">
                    <a16:rowId xmlns:a16="http://schemas.microsoft.com/office/drawing/2014/main" val="972388208"/>
                  </a:ext>
                </a:extLst>
              </a:tr>
            </a:tbl>
          </a:graphicData>
        </a:graphic>
      </p:graphicFrame>
      <p:sp>
        <p:nvSpPr>
          <p:cNvPr id="2" name="Text Box 217">
            <a:extLst>
              <a:ext uri="{FF2B5EF4-FFF2-40B4-BE49-F238E27FC236}">
                <a16:creationId xmlns:a16="http://schemas.microsoft.com/office/drawing/2014/main" id="{57FDD971-190C-878E-5D24-53E0E3366239}"/>
              </a:ext>
            </a:extLst>
          </p:cNvPr>
          <p:cNvSpPr txBox="1">
            <a:spLocks noChangeArrowheads="1"/>
          </p:cNvSpPr>
          <p:nvPr/>
        </p:nvSpPr>
        <p:spPr bwMode="auto">
          <a:xfrm>
            <a:off x="2884738" y="1559646"/>
            <a:ext cx="6764587" cy="645754"/>
          </a:xfrm>
          <a:prstGeom prst="rect">
            <a:avLst/>
          </a:prstGeom>
          <a:solidFill>
            <a:schemeClr val="accent1">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07000"/>
              </a:lnSpc>
              <a:spcBef>
                <a:spcPts val="0"/>
              </a:spcBef>
              <a:spcAft>
                <a:spcPts val="800"/>
              </a:spcAft>
            </a:pPr>
            <a:r>
              <a:rPr lang="en-US" sz="1400" b="1" kern="100" noProof="0">
                <a:effectLst/>
                <a:latin typeface="Calibri" panose="020F0502020204030204" pitchFamily="34" charset="0"/>
                <a:ea typeface="Calibri" panose="020F0502020204030204" pitchFamily="34" charset="0"/>
                <a:cs typeface="Arial" panose="020B0604020202020204" pitchFamily="34" charset="0"/>
              </a:rPr>
              <a:t>Office of Developmental Programs</a:t>
            </a:r>
            <a:endParaRPr lang="en-US" sz="1100" kern="100" noProof="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400" b="1" kern="100" noProof="0">
                <a:effectLst/>
                <a:latin typeface="Calibri" panose="020F0502020204030204" pitchFamily="34" charset="0"/>
                <a:ea typeface="Calibri" panose="020F0502020204030204" pitchFamily="34" charset="0"/>
                <a:cs typeface="Arial" panose="020B0604020202020204" pitchFamily="34" charset="0"/>
              </a:rPr>
              <a:t>Residential Performance-Based Contracting Attestation</a:t>
            </a:r>
            <a:endParaRPr lang="en-US" sz="1100" kern="100" noProof="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88262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409A2-58EB-B6F8-98CA-449806D1D1C7}"/>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F6E59640-5661-BC40-A525-D1AE41A4CCB0}"/>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750B57C1-4907-B0A8-B8C9-F00188CFD24D}"/>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algn="l"/>
            <a:endParaRPr kumimoji="0" lang="en-US" sz="1800" b="1" i="0" u="none" strike="noStrike" kern="1200" cap="none" spc="0" normalizeH="0" baseline="0" noProof="0">
              <a:ln>
                <a:noFill/>
              </a:ln>
              <a:solidFill>
                <a:schemeClr val="tx1"/>
              </a:solidFill>
              <a:effectLst/>
              <a:uLnTx/>
              <a:uFillTx/>
              <a:latin typeface="Calibri" panose="020F0502020204030204"/>
              <a:ea typeface="+mn-ea"/>
              <a:cs typeface="+mn-cs"/>
            </a:endParaRPr>
          </a:p>
          <a:p>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ADM.01.1:</a:t>
            </a:r>
            <a:r>
              <a:rPr lang="en-US" b="1" noProof="0">
                <a:solidFill>
                  <a:schemeClr val="tx1"/>
                </a:solidFill>
                <a:latin typeface="Calibri" panose="020F0502020204030204"/>
              </a:rPr>
              <a:t> </a:t>
            </a:r>
            <a:r>
              <a:rPr lang="en-US" noProof="0">
                <a:solidFill>
                  <a:schemeClr val="tx1"/>
                </a:solidFill>
                <a:latin typeface="Calibri" panose="020F0502020204030204"/>
              </a:rPr>
              <a:t>Provider attests</a:t>
            </a:r>
            <a:r>
              <a:rPr lang="en-US">
                <a:solidFill>
                  <a:schemeClr val="tx1"/>
                </a:solidFill>
                <a:latin typeface="Calibri" panose="020F0502020204030204" pitchFamily="34" charset="0"/>
              </a:rPr>
              <a:t> to accurately and truthfully disclose the following to the Office of Developmental Programs (ODP):</a:t>
            </a:r>
          </a:p>
          <a:p>
            <a:r>
              <a:rPr lang="en-US">
                <a:solidFill>
                  <a:schemeClr val="tx1"/>
                </a:solidFill>
                <a:latin typeface="Calibri" panose="020F0502020204030204" pitchFamily="34" charset="0"/>
              </a:rPr>
              <a:t>a. Submission of current financial statements (audited if available) </a:t>
            </a:r>
          </a:p>
          <a:p>
            <a:r>
              <a:rPr lang="en-US">
                <a:solidFill>
                  <a:schemeClr val="tx1"/>
                </a:solidFill>
                <a:latin typeface="Calibri" panose="020F0502020204030204" pitchFamily="34" charset="0"/>
              </a:rPr>
              <a:t>b. Disclosure of the following through submission of: </a:t>
            </a:r>
          </a:p>
          <a:p>
            <a:r>
              <a:rPr lang="en-US">
                <a:solidFill>
                  <a:schemeClr val="tx1"/>
                </a:solidFill>
                <a:latin typeface="Calibri" panose="020F0502020204030204" pitchFamily="34" charset="0"/>
              </a:rPr>
              <a:t>     1. Violations of conflict-of-interest policy</a:t>
            </a:r>
          </a:p>
          <a:p>
            <a:r>
              <a:rPr lang="en-US">
                <a:solidFill>
                  <a:schemeClr val="tx1"/>
                </a:solidFill>
                <a:latin typeface="Calibri" panose="020F0502020204030204" pitchFamily="34" charset="0"/>
              </a:rPr>
              <a:t>     2. Any history of criminal convictions of officers and owners, including criminal background checks</a:t>
            </a:r>
          </a:p>
          <a:p>
            <a:r>
              <a:rPr lang="en-US">
                <a:solidFill>
                  <a:schemeClr val="tx1"/>
                </a:solidFill>
                <a:latin typeface="Calibri" panose="020F0502020204030204" pitchFamily="34" charset="0"/>
              </a:rPr>
              <a:t>     3. Any history of license revocation or nonrenewal by other Pennsylvania Department of Human Services programs and/or by other states in which the provider, and corporate affiliates, render services to individuals with intellectual and developmental disabilities, if applicable.  This applies to any MPI operated by the provider or the provider's corporate affiliates. </a:t>
            </a:r>
            <a:endParaRPr lang="en-US" noProof="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9C45713-C495-9FBD-03F4-AEBA3E864D9A}"/>
              </a:ext>
            </a:extLst>
          </p:cNvPr>
          <p:cNvSpPr/>
          <p:nvPr/>
        </p:nvSpPr>
        <p:spPr>
          <a:xfrm>
            <a:off x="349321" y="852755"/>
            <a:ext cx="695635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noProof="0">
                <a:solidFill>
                  <a:prstClr val="white"/>
                </a:solidFill>
              </a:rPr>
              <a:t>Administration</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90BC2F31-393F-CC15-CA40-5C08C6376331}"/>
              </a:ext>
            </a:extLst>
          </p:cNvPr>
          <p:cNvGraphicFramePr>
            <a:graphicFrameLocks noGrp="1"/>
          </p:cNvGraphicFramePr>
          <p:nvPr>
            <p:extLst>
              <p:ext uri="{D42A27DB-BD31-4B8C-83A1-F6EECF244321}">
                <p14:modId xmlns:p14="http://schemas.microsoft.com/office/powerpoint/2010/main" val="1834013935"/>
              </p:ext>
            </p:extLst>
          </p:nvPr>
        </p:nvGraphicFramePr>
        <p:xfrm>
          <a:off x="8407698" y="556848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endParaRPr lang="en-US" sz="1200" noProof="0">
                        <a:highlight>
                          <a:srgbClr val="FFFF00"/>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4" name="Rectangle 3">
            <a:extLst>
              <a:ext uri="{FF2B5EF4-FFF2-40B4-BE49-F238E27FC236}">
                <a16:creationId xmlns:a16="http://schemas.microsoft.com/office/drawing/2014/main" id="{DEE89CCB-6866-72E8-B4AE-27A8B2609247}"/>
              </a:ext>
            </a:extLst>
          </p:cNvPr>
          <p:cNvSpPr/>
          <p:nvPr/>
        </p:nvSpPr>
        <p:spPr>
          <a:xfrm>
            <a:off x="7064599" y="4732911"/>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TextBox 4">
            <a:extLst>
              <a:ext uri="{FF2B5EF4-FFF2-40B4-BE49-F238E27FC236}">
                <a16:creationId xmlns:a16="http://schemas.microsoft.com/office/drawing/2014/main" id="{E17CF825-84D0-B543-25B0-7EF1A70DBDAF}"/>
              </a:ext>
            </a:extLst>
          </p:cNvPr>
          <p:cNvSpPr txBox="1"/>
          <p:nvPr/>
        </p:nvSpPr>
        <p:spPr>
          <a:xfrm>
            <a:off x="7355702" y="4686744"/>
            <a:ext cx="2458995" cy="369332"/>
          </a:xfrm>
          <a:prstGeom prst="rect">
            <a:avLst/>
          </a:prstGeom>
          <a:noFill/>
        </p:spPr>
        <p:txBody>
          <a:bodyPr wrap="square" rtlCol="0">
            <a:spAutoFit/>
          </a:bodyPr>
          <a:lstStyle/>
          <a:p>
            <a:r>
              <a:rPr lang="en-US" noProof="0"/>
              <a:t>I attest</a:t>
            </a:r>
          </a:p>
        </p:txBody>
      </p:sp>
      <p:sp>
        <p:nvSpPr>
          <p:cNvPr id="10" name="Rectangle: Rounded Corners 9">
            <a:extLst>
              <a:ext uri="{FF2B5EF4-FFF2-40B4-BE49-F238E27FC236}">
                <a16:creationId xmlns:a16="http://schemas.microsoft.com/office/drawing/2014/main" id="{B9048DAA-0A6D-C69A-B5A9-E02CE4E2C0AF}"/>
              </a:ext>
            </a:extLst>
          </p:cNvPr>
          <p:cNvSpPr/>
          <p:nvPr/>
        </p:nvSpPr>
        <p:spPr bwMode="gray">
          <a:xfrm>
            <a:off x="8316290" y="471840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F956DD91-DB61-CA9C-9BA7-39498E7668D8}"/>
              </a:ext>
            </a:extLst>
          </p:cNvPr>
          <p:cNvSpPr txBox="1"/>
          <p:nvPr/>
        </p:nvSpPr>
        <p:spPr>
          <a:xfrm>
            <a:off x="327984" y="4686744"/>
            <a:ext cx="6820067" cy="369332"/>
          </a:xfrm>
          <a:prstGeom prst="rect">
            <a:avLst/>
          </a:prstGeom>
          <a:noFill/>
        </p:spPr>
        <p:txBody>
          <a:bodyPr wrap="square" rtlCol="0">
            <a:spAutoFit/>
          </a:bodyPr>
          <a:lstStyle/>
          <a:p>
            <a:r>
              <a:rPr lang="en-US" b="1" noProof="0"/>
              <a:t>Question 3 P-S-CE (CE-Both, CE-M, CE-DD)</a:t>
            </a:r>
            <a:r>
              <a:rPr lang="en-US" noProof="0"/>
              <a:t>: Attestation ADM.01.1</a:t>
            </a:r>
          </a:p>
        </p:txBody>
      </p:sp>
    </p:spTree>
    <p:extLst>
      <p:ext uri="{BB962C8B-B14F-4D97-AF65-F5344CB8AC3E}">
        <p14:creationId xmlns:p14="http://schemas.microsoft.com/office/powerpoint/2010/main" val="1936626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812BD-F89F-EB62-D929-FA71439D9579}"/>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8EF6FB83-5447-6620-1330-0CEB1A319438}"/>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6A973CA8-BE37-4AF4-0425-93D99D39DCC3}"/>
              </a:ext>
            </a:extLst>
          </p:cNvPr>
          <p:cNvSpPr/>
          <p:nvPr/>
        </p:nvSpPr>
        <p:spPr>
          <a:xfrm>
            <a:off x="260278" y="739738"/>
            <a:ext cx="11671443" cy="59384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algn="l"/>
            <a:endParaRPr kumimoji="0" lang="en-US" sz="1800" b="1"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AC84C9-FDC2-D981-66E4-BF2E0679EA9C}"/>
              </a:ext>
            </a:extLst>
          </p:cNvPr>
          <p:cNvSpPr/>
          <p:nvPr/>
        </p:nvSpPr>
        <p:spPr>
          <a:xfrm>
            <a:off x="349321" y="852755"/>
            <a:ext cx="6956354"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t>
            </a:r>
            <a:r>
              <a:rPr lang="en-US" noProof="0">
                <a:solidFill>
                  <a:prstClr val="white"/>
                </a:solidFill>
              </a:rPr>
              <a:t>Administration</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6251802E-7687-4927-17D3-4E0E0DBCC646}"/>
              </a:ext>
            </a:extLst>
          </p:cNvPr>
          <p:cNvGraphicFramePr>
            <a:graphicFrameLocks noGrp="1"/>
          </p:cNvGraphicFramePr>
          <p:nvPr/>
        </p:nvGraphicFramePr>
        <p:xfrm>
          <a:off x="8407698" y="5568487"/>
          <a:ext cx="3426452" cy="64008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endParaRPr lang="en-US" sz="1200" noProof="0">
                        <a:highlight>
                          <a:srgbClr val="FFFF00"/>
                        </a:highlight>
                      </a:endParaRPr>
                    </a:p>
                  </a:txBody>
                  <a:tcPr>
                    <a:solidFill>
                      <a:schemeClr val="bg1"/>
                    </a:solidFill>
                  </a:tcPr>
                </a:tc>
                <a:extLst>
                  <a:ext uri="{0D108BD9-81ED-4DB2-BD59-A6C34878D82A}">
                    <a16:rowId xmlns:a16="http://schemas.microsoft.com/office/drawing/2014/main" val="810283792"/>
                  </a:ext>
                </a:extLst>
              </a:tr>
            </a:tbl>
          </a:graphicData>
        </a:graphic>
      </p:graphicFrame>
      <p:sp>
        <p:nvSpPr>
          <p:cNvPr id="8" name="TextBox 7">
            <a:extLst>
              <a:ext uri="{FF2B5EF4-FFF2-40B4-BE49-F238E27FC236}">
                <a16:creationId xmlns:a16="http://schemas.microsoft.com/office/drawing/2014/main" id="{1B18A228-348B-0ECE-6118-55B6B740EC04}"/>
              </a:ext>
            </a:extLst>
          </p:cNvPr>
          <p:cNvSpPr txBox="1"/>
          <p:nvPr/>
        </p:nvSpPr>
        <p:spPr>
          <a:xfrm>
            <a:off x="349321" y="1539704"/>
            <a:ext cx="11484829" cy="2862322"/>
          </a:xfrm>
          <a:prstGeom prst="rect">
            <a:avLst/>
          </a:prstGeom>
          <a:noFill/>
        </p:spPr>
        <p:txBody>
          <a:bodyPr wrap="square" lIns="91440" tIns="45720" rIns="91440" bIns="45720" anchor="t">
            <a:spAutoFit/>
          </a:bodyPr>
          <a:lstStyle/>
          <a:p>
            <a:pPr>
              <a:defRPr/>
            </a:pPr>
            <a:r>
              <a:rPr lang="en-US" b="1">
                <a:solidFill>
                  <a:prstClr val="black"/>
                </a:solidFill>
              </a:rPr>
              <a:t>Measure </a:t>
            </a:r>
            <a:r>
              <a:rPr lang="en-US" b="1"/>
              <a:t>ATT-1: </a:t>
            </a:r>
            <a:r>
              <a:rPr lang="en-US"/>
              <a:t>The Residential Provider completes the Health Risk Screening tool with fidelity and understands that misrepresentation of individual rating items, diagnoses, health status, condition, or treatment may constitute Medicaid fraud.</a:t>
            </a:r>
            <a:endParaRPr kumimoji="0" lang="en-US" sz="1800" b="1" i="1" u="none" strike="noStrike" kern="1200" cap="none" spc="0" normalizeH="0" baseline="0" noProof="0">
              <a:ln>
                <a:noFill/>
              </a:ln>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r>
              <a:rPr lang="en-US" b="1"/>
              <a:t>Measure ATT-2: </a:t>
            </a:r>
            <a:r>
              <a:rPr lang="en-US"/>
              <a:t>The Residential Provider participates in the Supports Intensity Scale™ (SIS) assessments of individuals served including making available respondents that meet respondent criteria outlined by the American Association on Intellectual and Developmental Disabilities (AAIDD). The Residential Provider understands that misrepresentation of individual needs and supports may constitute Medicaid fraud.</a:t>
            </a:r>
            <a:endParaRPr kumimoji="0" lang="en-US" sz="1800" b="1" i="1" u="none" strike="noStrike" kern="1200" cap="none" spc="0" normalizeH="0" baseline="0" noProof="0">
              <a:ln>
                <a:noFill/>
              </a:ln>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A337F926-9605-45AB-AD82-D841B4919CF7}"/>
              </a:ext>
            </a:extLst>
          </p:cNvPr>
          <p:cNvSpPr/>
          <p:nvPr/>
        </p:nvSpPr>
        <p:spPr>
          <a:xfrm>
            <a:off x="6571508" y="2642379"/>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2" name="TextBox 11">
            <a:extLst>
              <a:ext uri="{FF2B5EF4-FFF2-40B4-BE49-F238E27FC236}">
                <a16:creationId xmlns:a16="http://schemas.microsoft.com/office/drawing/2014/main" id="{16967C31-2ECB-9B5F-D279-D00540D4212C}"/>
              </a:ext>
            </a:extLst>
          </p:cNvPr>
          <p:cNvSpPr txBox="1"/>
          <p:nvPr/>
        </p:nvSpPr>
        <p:spPr>
          <a:xfrm>
            <a:off x="6862611" y="2596212"/>
            <a:ext cx="2458995" cy="369332"/>
          </a:xfrm>
          <a:prstGeom prst="rect">
            <a:avLst/>
          </a:prstGeom>
          <a:noFill/>
        </p:spPr>
        <p:txBody>
          <a:bodyPr wrap="square" rtlCol="0">
            <a:spAutoFit/>
          </a:bodyPr>
          <a:lstStyle/>
          <a:p>
            <a:r>
              <a:rPr lang="en-US" noProof="0"/>
              <a:t>I attest</a:t>
            </a:r>
          </a:p>
        </p:txBody>
      </p:sp>
      <p:sp>
        <p:nvSpPr>
          <p:cNvPr id="14" name="Rectangle: Rounded Corners 13">
            <a:extLst>
              <a:ext uri="{FF2B5EF4-FFF2-40B4-BE49-F238E27FC236}">
                <a16:creationId xmlns:a16="http://schemas.microsoft.com/office/drawing/2014/main" id="{A091AC93-57E8-1F8E-5F2D-2FF6A0F2F374}"/>
              </a:ext>
            </a:extLst>
          </p:cNvPr>
          <p:cNvSpPr/>
          <p:nvPr/>
        </p:nvSpPr>
        <p:spPr bwMode="gray">
          <a:xfrm>
            <a:off x="7823199" y="2627877"/>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14420A3-F1DF-3CE8-CF80-E84195BADCE0}"/>
              </a:ext>
            </a:extLst>
          </p:cNvPr>
          <p:cNvSpPr txBox="1"/>
          <p:nvPr/>
        </p:nvSpPr>
        <p:spPr>
          <a:xfrm>
            <a:off x="338938" y="2612045"/>
            <a:ext cx="6298058" cy="369332"/>
          </a:xfrm>
          <a:prstGeom prst="rect">
            <a:avLst/>
          </a:prstGeom>
          <a:noFill/>
        </p:spPr>
        <p:txBody>
          <a:bodyPr wrap="square" lIns="91440" tIns="45720" rIns="91440" bIns="45720" rtlCol="0" anchor="t">
            <a:spAutoFit/>
          </a:bodyPr>
          <a:lstStyle/>
          <a:p>
            <a:r>
              <a:rPr lang="en-US" b="1" noProof="0"/>
              <a:t>Question P-S-CE</a:t>
            </a:r>
            <a:r>
              <a:rPr lang="en-US" b="1" i="1"/>
              <a:t>(CE-Both, CE-M, CE-DD)</a:t>
            </a:r>
            <a:r>
              <a:rPr lang="en-US" noProof="0"/>
              <a:t>: Attestation </a:t>
            </a:r>
            <a:r>
              <a:rPr lang="en-US"/>
              <a:t>ATT-1</a:t>
            </a:r>
            <a:endParaRPr lang="en-US" noProof="0"/>
          </a:p>
        </p:txBody>
      </p:sp>
      <p:sp>
        <p:nvSpPr>
          <p:cNvPr id="16" name="Rectangle 15">
            <a:extLst>
              <a:ext uri="{FF2B5EF4-FFF2-40B4-BE49-F238E27FC236}">
                <a16:creationId xmlns:a16="http://schemas.microsoft.com/office/drawing/2014/main" id="{189E7F7B-53EA-A29D-43EC-8E7EF7BF7FD2}"/>
              </a:ext>
            </a:extLst>
          </p:cNvPr>
          <p:cNvSpPr/>
          <p:nvPr/>
        </p:nvSpPr>
        <p:spPr>
          <a:xfrm>
            <a:off x="6571508" y="4603460"/>
            <a:ext cx="259492" cy="259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TextBox 16">
            <a:extLst>
              <a:ext uri="{FF2B5EF4-FFF2-40B4-BE49-F238E27FC236}">
                <a16:creationId xmlns:a16="http://schemas.microsoft.com/office/drawing/2014/main" id="{95B33956-79D1-3C6E-12E3-C1F94034C776}"/>
              </a:ext>
            </a:extLst>
          </p:cNvPr>
          <p:cNvSpPr txBox="1"/>
          <p:nvPr/>
        </p:nvSpPr>
        <p:spPr>
          <a:xfrm>
            <a:off x="6862611" y="4557293"/>
            <a:ext cx="2458995" cy="369332"/>
          </a:xfrm>
          <a:prstGeom prst="rect">
            <a:avLst/>
          </a:prstGeom>
          <a:noFill/>
        </p:spPr>
        <p:txBody>
          <a:bodyPr wrap="square" rtlCol="0">
            <a:spAutoFit/>
          </a:bodyPr>
          <a:lstStyle/>
          <a:p>
            <a:r>
              <a:rPr lang="en-US" noProof="0"/>
              <a:t>I attest</a:t>
            </a:r>
          </a:p>
        </p:txBody>
      </p:sp>
      <p:sp>
        <p:nvSpPr>
          <p:cNvPr id="18" name="Rectangle: Rounded Corners 17">
            <a:extLst>
              <a:ext uri="{FF2B5EF4-FFF2-40B4-BE49-F238E27FC236}">
                <a16:creationId xmlns:a16="http://schemas.microsoft.com/office/drawing/2014/main" id="{17717832-4708-71D5-3A6D-89F339D9E6C8}"/>
              </a:ext>
            </a:extLst>
          </p:cNvPr>
          <p:cNvSpPr/>
          <p:nvPr/>
        </p:nvSpPr>
        <p:spPr bwMode="gray">
          <a:xfrm>
            <a:off x="7823199" y="458895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63D9A71-4D53-3E14-DC68-9DBA655B1AB1}"/>
              </a:ext>
            </a:extLst>
          </p:cNvPr>
          <p:cNvSpPr txBox="1"/>
          <p:nvPr/>
        </p:nvSpPr>
        <p:spPr>
          <a:xfrm>
            <a:off x="338938" y="4573126"/>
            <a:ext cx="6298058" cy="369332"/>
          </a:xfrm>
          <a:prstGeom prst="rect">
            <a:avLst/>
          </a:prstGeom>
          <a:noFill/>
        </p:spPr>
        <p:txBody>
          <a:bodyPr wrap="square" lIns="91440" tIns="45720" rIns="91440" bIns="45720" rtlCol="0" anchor="t">
            <a:spAutoFit/>
          </a:bodyPr>
          <a:lstStyle/>
          <a:p>
            <a:r>
              <a:rPr lang="en-US" b="1" noProof="0"/>
              <a:t>Question P-S-CE</a:t>
            </a:r>
            <a:r>
              <a:rPr lang="en-US" b="1" i="1"/>
              <a:t>(CE-Both, CE-M, CE-DD)</a:t>
            </a:r>
            <a:r>
              <a:rPr lang="en-US" noProof="0"/>
              <a:t>: Attestation </a:t>
            </a:r>
            <a:r>
              <a:rPr lang="en-US"/>
              <a:t>ATT-2</a:t>
            </a:r>
            <a:endParaRPr lang="en-US" noProof="0"/>
          </a:p>
        </p:txBody>
      </p:sp>
    </p:spTree>
    <p:extLst>
      <p:ext uri="{BB962C8B-B14F-4D97-AF65-F5344CB8AC3E}">
        <p14:creationId xmlns:p14="http://schemas.microsoft.com/office/powerpoint/2010/main" val="335246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39737"/>
            <a:ext cx="11671443" cy="790374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Measure ADM.01.2:</a:t>
            </a:r>
            <a:r>
              <a:rPr lang="en-US" b="1" noProof="0">
                <a:solidFill>
                  <a:prstClr val="black"/>
                </a:solidFill>
                <a:latin typeface="Calibri" panose="020F0502020204030204"/>
              </a:rPr>
              <a:t>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Submission of current financial statements (audited</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if available).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lang="en-US" b="1" i="1">
                <a:solidFill>
                  <a:schemeClr val="tx1"/>
                </a:solidFill>
              </a:rPr>
              <a:t>Question P-S-CE (CE-Both, CE-M, CE-DD):</a:t>
            </a:r>
            <a:r>
              <a:rPr lang="en-US">
                <a:solidFill>
                  <a:schemeClr val="tx1"/>
                </a:solidFill>
              </a:rPr>
              <a:t> Is your agency required by federal law to have audited financial statements?</a:t>
            </a: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lang="en-US" b="1" i="1">
              <a:solidFill>
                <a:schemeClr val="tx1"/>
              </a:solidFill>
              <a:latin typeface="Calibri" panose="020F0502020204030204"/>
            </a:endParaRPr>
          </a:p>
          <a:p>
            <a:pPr lvl="0">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lang="en-US" b="1" i="1">
              <a:solidFill>
                <a:srgbClr val="FF0000"/>
              </a:solidFill>
              <a:latin typeface="Calibri" panose="020F0502020204030204"/>
            </a:endParaRPr>
          </a:p>
          <a:p>
            <a:pPr lvl="0">
              <a:defRPr/>
            </a:pPr>
            <a:r>
              <a:rPr lang="en-US" b="1" i="1">
                <a:solidFill>
                  <a:schemeClr val="tx1"/>
                </a:solidFill>
                <a:latin typeface="Calibri" panose="020F0502020204030204"/>
              </a:rPr>
              <a:t>[If Yes] Question P-S-CE: </a:t>
            </a:r>
            <a:r>
              <a:rPr lang="en-US">
                <a:solidFill>
                  <a:schemeClr val="tx1"/>
                </a:solidFill>
                <a:latin typeface="Calibri" panose="020F0502020204030204"/>
              </a:rPr>
              <a:t>Do you have your audited financial statements for Calendar Year 2025?</a:t>
            </a:r>
            <a:endParaRPr kumimoji="0" lang="en-US" sz="1800"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lang="en-US" b="1" i="1">
              <a:solidFill>
                <a:schemeClr val="tx1"/>
              </a:solidFill>
              <a:latin typeface="Calibri" panose="020F0502020204030204"/>
            </a:endParaRPr>
          </a:p>
          <a:p>
            <a:pPr lvl="0">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[If Yes] Question P-S-CE </a:t>
            </a:r>
            <a:r>
              <a:rPr lang="en-US" b="1" i="1">
                <a:solidFill>
                  <a:schemeClr val="tx1"/>
                </a:solidFill>
              </a:rPr>
              <a:t>(CE-Both,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a:t>
            </a:r>
            <a:r>
              <a:rPr lang="en-US" noProof="0">
                <a:solidFill>
                  <a:schemeClr val="tx1"/>
                </a:solidFill>
                <a:latin typeface="Calibri" panose="020F0502020204030204"/>
              </a:rPr>
              <a:t> U</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pload your </a:t>
            </a:r>
            <a:r>
              <a:rPr lang="en-US">
                <a:solidFill>
                  <a:schemeClr val="tx1"/>
                </a:solidFill>
                <a:latin typeface="Calibri" panose="020F0502020204030204"/>
              </a:rPr>
              <a:t>audited </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financial statements for </a:t>
            </a:r>
            <a:r>
              <a:rPr lang="en-US">
                <a:solidFill>
                  <a:schemeClr val="tx1"/>
                </a:solidFill>
                <a:latin typeface="Calibri" panose="020F0502020204030204"/>
              </a:rPr>
              <a:t>Calendar Year 2025. </a:t>
            </a:r>
            <a:endParaRPr lang="en-US" strike="sngStrike" noProof="0">
              <a:solidFill>
                <a:schemeClr val="tx1"/>
              </a:solidFill>
              <a:latin typeface="Calibri" panose="020F0502020204030204"/>
            </a:endParaRPr>
          </a:p>
          <a:p>
            <a:pPr lvl="0">
              <a:defRPr/>
            </a:pPr>
            <a:endParaRPr lang="en-US"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lvl="0">
              <a:defRPr/>
            </a:pPr>
            <a:r>
              <a:rPr lang="en-US" b="1" i="1">
                <a:solidFill>
                  <a:schemeClr val="tx1"/>
                </a:solidFill>
              </a:rPr>
              <a:t>[If No] Question P-S-CE (CE-Both, CE-M, CE-DD):</a:t>
            </a:r>
            <a:r>
              <a:rPr lang="en-US">
                <a:solidFill>
                  <a:schemeClr val="tx1"/>
                </a:solidFill>
              </a:rPr>
              <a:t> </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Upload your </a:t>
            </a:r>
            <a:r>
              <a:rPr lang="en-US">
                <a:solidFill>
                  <a:schemeClr val="tx1"/>
                </a:solidFill>
                <a:latin typeface="Calibri" panose="020F0502020204030204"/>
              </a:rPr>
              <a:t>financial statements for </a:t>
            </a: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Calendar Year 2025. This should include the following:</a:t>
            </a:r>
          </a:p>
          <a:p>
            <a:pPr marL="342900" lvl="0" indent="-342900">
              <a:buFont typeface="+mj-lt"/>
              <a:buAutoNum type="alphaLcPeriod"/>
              <a:defRPr/>
            </a:pP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Profit/</a:t>
            </a:r>
            <a:r>
              <a:rPr lang="en-US" noProof="0">
                <a:solidFill>
                  <a:schemeClr val="tx1"/>
                </a:solidFill>
                <a:latin typeface="Calibri" panose="020F0502020204030204"/>
              </a:rPr>
              <a:t>Loss statement, and;</a:t>
            </a:r>
            <a:r>
              <a:rPr lang="en-US" noProof="0">
                <a:solidFill>
                  <a:schemeClr val="tx1"/>
                </a:solidFill>
              </a:rPr>
              <a:t> </a:t>
            </a:r>
            <a:endParaRPr lang="en-US" noProof="0">
              <a:solidFill>
                <a:schemeClr val="tx1"/>
              </a:solidFill>
              <a:latin typeface="Calibri" panose="020F0502020204030204"/>
            </a:endParaRP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Balance Sheet(s).</a:t>
            </a:r>
          </a:p>
          <a:p>
            <a:pPr marR="0" lvl="0" algn="l" defTabSz="914400" rtl="0" eaLnBrk="1" fontAlgn="auto" latinLnBrk="0" hangingPunct="1">
              <a:lnSpc>
                <a:spcPct val="100000"/>
              </a:lnSpc>
              <a:spcBef>
                <a:spcPts val="0"/>
              </a:spcBef>
              <a:spcAft>
                <a:spcPts val="0"/>
              </a:spcAft>
              <a:buClrTx/>
              <a:buSzTx/>
              <a:tabLst/>
              <a:defRPr/>
            </a:pPr>
            <a:endParaRPr kumimoji="0" lang="en-US" sz="1800" b="0" i="0" u="none" strike="noStrike" kern="1200" cap="none" spc="0" normalizeH="0" baseline="0" noProof="0">
              <a:ln>
                <a:noFill/>
              </a:ln>
              <a:solidFill>
                <a:schemeClr val="tx1"/>
              </a:solidFill>
              <a:effectLst/>
              <a:highlight>
                <a:srgbClr val="FFFF00"/>
              </a:highligh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1800" b="0" i="0" u="none" strike="noStrike" kern="1200" cap="none" spc="0" normalizeH="0" baseline="0" noProof="0">
                <a:ln>
                  <a:noFill/>
                </a:ln>
                <a:solidFill>
                  <a:schemeClr val="tx1"/>
                </a:solidFill>
                <a:effectLst/>
                <a:uLnTx/>
                <a:uFillTx/>
                <a:latin typeface="Calibri" panose="020F0502020204030204"/>
                <a:ea typeface="+mn-ea"/>
                <a:cs typeface="+mn-cs"/>
              </a:rPr>
              <a:t>Combine multiple documents into a single file prior to uploading.</a:t>
            </a: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Administration</a:t>
            </a:r>
          </a:p>
        </p:txBody>
      </p:sp>
      <p:sp>
        <p:nvSpPr>
          <p:cNvPr id="5" name="Rectangle 4">
            <a:extLst>
              <a:ext uri="{FF2B5EF4-FFF2-40B4-BE49-F238E27FC236}">
                <a16:creationId xmlns:a16="http://schemas.microsoft.com/office/drawing/2014/main" id="{7D09DBF6-425A-0DD5-5A6B-04F1798D2C23}"/>
              </a:ext>
            </a:extLst>
          </p:cNvPr>
          <p:cNvSpPr/>
          <p:nvPr/>
        </p:nvSpPr>
        <p:spPr>
          <a:xfrm>
            <a:off x="349321" y="5238630"/>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7" name="Rectangle: Rounded Corners 6">
            <a:extLst>
              <a:ext uri="{FF2B5EF4-FFF2-40B4-BE49-F238E27FC236}">
                <a16:creationId xmlns:a16="http://schemas.microsoft.com/office/drawing/2014/main" id="{A3C5A6C1-EDCD-9B41-7367-FEA654B788FF}"/>
              </a:ext>
            </a:extLst>
          </p:cNvPr>
          <p:cNvSpPr/>
          <p:nvPr/>
        </p:nvSpPr>
        <p:spPr bwMode="gray">
          <a:xfrm>
            <a:off x="6965818" y="5395151"/>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B036A6E0-9C85-2AAD-FA65-77D18D8A0906}"/>
              </a:ext>
            </a:extLst>
          </p:cNvPr>
          <p:cNvGraphicFramePr>
            <a:graphicFrameLocks noGrp="1"/>
          </p:cNvGraphicFramePr>
          <p:nvPr>
            <p:extLst>
              <p:ext uri="{D42A27DB-BD31-4B8C-83A1-F6EECF244321}">
                <p14:modId xmlns:p14="http://schemas.microsoft.com/office/powerpoint/2010/main" val="2942927514"/>
              </p:ext>
            </p:extLst>
          </p:nvPr>
        </p:nvGraphicFramePr>
        <p:xfrm>
          <a:off x="8051964" y="6891238"/>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solidFill>
                      <a:schemeClr val="bg1"/>
                    </a:solidFill>
                  </a:tcPr>
                </a:tc>
                <a:tc>
                  <a:txBody>
                    <a:bodyPr/>
                    <a:lstStyle/>
                    <a:p>
                      <a:r>
                        <a:rPr lang="en-US" sz="1200" noProof="0"/>
                        <a:t>Single Choice</a:t>
                      </a:r>
                    </a:p>
                  </a:txBody>
                  <a:tcPr>
                    <a:solidFill>
                      <a:schemeClr val="bg1"/>
                    </a:solidFill>
                  </a:tcPr>
                </a:tc>
                <a:extLst>
                  <a:ext uri="{0D108BD9-81ED-4DB2-BD59-A6C34878D82A}">
                    <a16:rowId xmlns:a16="http://schemas.microsoft.com/office/drawing/2014/main" val="301236925"/>
                  </a:ext>
                </a:extLst>
              </a:tr>
              <a:tr h="365760">
                <a:tc>
                  <a:txBody>
                    <a:bodyPr/>
                    <a:lstStyle/>
                    <a:p>
                      <a:r>
                        <a:rPr lang="en-US" sz="1200" noProof="0"/>
                        <a:t>7</a:t>
                      </a:r>
                    </a:p>
                  </a:txBody>
                  <a:tcPr>
                    <a:solidFill>
                      <a:schemeClr val="bg1"/>
                    </a:solidFill>
                  </a:tcPr>
                </a:tc>
                <a:tc>
                  <a:txBody>
                    <a:bodyPr/>
                    <a:lstStyle/>
                    <a:p>
                      <a:r>
                        <a:rPr lang="en-US" sz="1200" noProof="0"/>
                        <a:t>Data Upload</a:t>
                      </a:r>
                    </a:p>
                  </a:txBody>
                  <a:tcPr>
                    <a:solidFill>
                      <a:schemeClr val="bg1"/>
                    </a:solidFill>
                  </a:tcPr>
                </a:tc>
                <a:extLst>
                  <a:ext uri="{0D108BD9-81ED-4DB2-BD59-A6C34878D82A}">
                    <a16:rowId xmlns:a16="http://schemas.microsoft.com/office/drawing/2014/main" val="810283792"/>
                  </a:ext>
                </a:extLst>
              </a:tr>
            </a:tbl>
          </a:graphicData>
        </a:graphic>
      </p:graphicFrame>
      <p:sp>
        <p:nvSpPr>
          <p:cNvPr id="11" name="Rectangle 10">
            <a:extLst>
              <a:ext uri="{FF2B5EF4-FFF2-40B4-BE49-F238E27FC236}">
                <a16:creationId xmlns:a16="http://schemas.microsoft.com/office/drawing/2014/main" id="{67FD9EC4-B483-2A20-E699-8072D7F144DD}"/>
              </a:ext>
            </a:extLst>
          </p:cNvPr>
          <p:cNvSpPr/>
          <p:nvPr/>
        </p:nvSpPr>
        <p:spPr>
          <a:xfrm>
            <a:off x="349321" y="7740557"/>
            <a:ext cx="6770670" cy="68237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Upload</a:t>
            </a:r>
          </a:p>
        </p:txBody>
      </p:sp>
      <p:sp>
        <p:nvSpPr>
          <p:cNvPr id="12" name="Rectangle: Rounded Corners 11">
            <a:extLst>
              <a:ext uri="{FF2B5EF4-FFF2-40B4-BE49-F238E27FC236}">
                <a16:creationId xmlns:a16="http://schemas.microsoft.com/office/drawing/2014/main" id="{23478F4F-D584-398B-D32C-45B50DCB9F40}"/>
              </a:ext>
            </a:extLst>
          </p:cNvPr>
          <p:cNvSpPr/>
          <p:nvPr/>
        </p:nvSpPr>
        <p:spPr bwMode="gray">
          <a:xfrm>
            <a:off x="6965818" y="789707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7</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val 1">
            <a:extLst>
              <a:ext uri="{FF2B5EF4-FFF2-40B4-BE49-F238E27FC236}">
                <a16:creationId xmlns:a16="http://schemas.microsoft.com/office/drawing/2014/main" id="{741FC293-B096-6BA6-933C-3758F1EFF04D}"/>
              </a:ext>
            </a:extLst>
          </p:cNvPr>
          <p:cNvSpPr/>
          <p:nvPr/>
        </p:nvSpPr>
        <p:spPr>
          <a:xfrm>
            <a:off x="415769" y="2466287"/>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4" name="TextBox 13">
            <a:extLst>
              <a:ext uri="{FF2B5EF4-FFF2-40B4-BE49-F238E27FC236}">
                <a16:creationId xmlns:a16="http://schemas.microsoft.com/office/drawing/2014/main" id="{4D286620-2C2D-B941-D61F-B11BAD69E286}"/>
              </a:ext>
            </a:extLst>
          </p:cNvPr>
          <p:cNvSpPr txBox="1"/>
          <p:nvPr/>
        </p:nvSpPr>
        <p:spPr>
          <a:xfrm>
            <a:off x="675261" y="2411367"/>
            <a:ext cx="2458995" cy="369332"/>
          </a:xfrm>
          <a:prstGeom prst="rect">
            <a:avLst/>
          </a:prstGeom>
          <a:noFill/>
        </p:spPr>
        <p:txBody>
          <a:bodyPr wrap="square" rtlCol="0">
            <a:spAutoFit/>
          </a:bodyPr>
          <a:lstStyle/>
          <a:p>
            <a:r>
              <a:rPr lang="en-US" noProof="0"/>
              <a:t>Yes</a:t>
            </a:r>
          </a:p>
        </p:txBody>
      </p:sp>
      <p:sp>
        <p:nvSpPr>
          <p:cNvPr id="15" name="Oval 14">
            <a:extLst>
              <a:ext uri="{FF2B5EF4-FFF2-40B4-BE49-F238E27FC236}">
                <a16:creationId xmlns:a16="http://schemas.microsoft.com/office/drawing/2014/main" id="{4E213993-1BDA-2371-71B0-3383D8408548}"/>
              </a:ext>
            </a:extLst>
          </p:cNvPr>
          <p:cNvSpPr/>
          <p:nvPr/>
        </p:nvSpPr>
        <p:spPr>
          <a:xfrm>
            <a:off x="415769" y="2942872"/>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TextBox 15">
            <a:extLst>
              <a:ext uri="{FF2B5EF4-FFF2-40B4-BE49-F238E27FC236}">
                <a16:creationId xmlns:a16="http://schemas.microsoft.com/office/drawing/2014/main" id="{388B35C9-3F13-3D48-2EB2-E259CEA14875}"/>
              </a:ext>
            </a:extLst>
          </p:cNvPr>
          <p:cNvSpPr txBox="1"/>
          <p:nvPr/>
        </p:nvSpPr>
        <p:spPr>
          <a:xfrm>
            <a:off x="675261" y="2887952"/>
            <a:ext cx="2458995" cy="369332"/>
          </a:xfrm>
          <a:prstGeom prst="rect">
            <a:avLst/>
          </a:prstGeom>
          <a:noFill/>
        </p:spPr>
        <p:txBody>
          <a:bodyPr wrap="square" rtlCol="0">
            <a:spAutoFit/>
          </a:bodyPr>
          <a:lstStyle/>
          <a:p>
            <a:r>
              <a:rPr lang="en-US" noProof="0"/>
              <a:t>No</a:t>
            </a:r>
          </a:p>
        </p:txBody>
      </p:sp>
      <p:sp>
        <p:nvSpPr>
          <p:cNvPr id="17" name="Rectangle: Rounded Corners 16">
            <a:extLst>
              <a:ext uri="{FF2B5EF4-FFF2-40B4-BE49-F238E27FC236}">
                <a16:creationId xmlns:a16="http://schemas.microsoft.com/office/drawing/2014/main" id="{A107F5DE-B53F-6250-FF60-59F829F6F781}"/>
              </a:ext>
            </a:extLst>
          </p:cNvPr>
          <p:cNvSpPr/>
          <p:nvPr/>
        </p:nvSpPr>
        <p:spPr bwMode="gray">
          <a:xfrm>
            <a:off x="1318053" y="2665389"/>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Oval 2">
            <a:extLst>
              <a:ext uri="{FF2B5EF4-FFF2-40B4-BE49-F238E27FC236}">
                <a16:creationId xmlns:a16="http://schemas.microsoft.com/office/drawing/2014/main" id="{822697AE-7114-4C62-E0AC-1B9DEDA8CB8F}"/>
              </a:ext>
            </a:extLst>
          </p:cNvPr>
          <p:cNvSpPr/>
          <p:nvPr/>
        </p:nvSpPr>
        <p:spPr>
          <a:xfrm>
            <a:off x="415769" y="3957870"/>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8" name="TextBox 7">
            <a:extLst>
              <a:ext uri="{FF2B5EF4-FFF2-40B4-BE49-F238E27FC236}">
                <a16:creationId xmlns:a16="http://schemas.microsoft.com/office/drawing/2014/main" id="{19743F79-769D-650B-A3DC-3358CB58ADAB}"/>
              </a:ext>
            </a:extLst>
          </p:cNvPr>
          <p:cNvSpPr txBox="1"/>
          <p:nvPr/>
        </p:nvSpPr>
        <p:spPr>
          <a:xfrm>
            <a:off x="675261" y="3902950"/>
            <a:ext cx="2458995" cy="369332"/>
          </a:xfrm>
          <a:prstGeom prst="rect">
            <a:avLst/>
          </a:prstGeom>
          <a:noFill/>
        </p:spPr>
        <p:txBody>
          <a:bodyPr wrap="square" rtlCol="0">
            <a:spAutoFit/>
          </a:bodyPr>
          <a:lstStyle/>
          <a:p>
            <a:r>
              <a:rPr lang="en-US" noProof="0"/>
              <a:t>Yes</a:t>
            </a:r>
          </a:p>
        </p:txBody>
      </p:sp>
      <p:sp>
        <p:nvSpPr>
          <p:cNvPr id="10" name="Oval 9">
            <a:extLst>
              <a:ext uri="{FF2B5EF4-FFF2-40B4-BE49-F238E27FC236}">
                <a16:creationId xmlns:a16="http://schemas.microsoft.com/office/drawing/2014/main" id="{3D48AE12-699D-CFED-C9CA-20B5BAE2D49E}"/>
              </a:ext>
            </a:extLst>
          </p:cNvPr>
          <p:cNvSpPr/>
          <p:nvPr/>
        </p:nvSpPr>
        <p:spPr>
          <a:xfrm>
            <a:off x="415769" y="4434455"/>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TextBox 17">
            <a:extLst>
              <a:ext uri="{FF2B5EF4-FFF2-40B4-BE49-F238E27FC236}">
                <a16:creationId xmlns:a16="http://schemas.microsoft.com/office/drawing/2014/main" id="{6411659A-45AB-471A-8C46-142A245B52BE}"/>
              </a:ext>
            </a:extLst>
          </p:cNvPr>
          <p:cNvSpPr txBox="1"/>
          <p:nvPr/>
        </p:nvSpPr>
        <p:spPr>
          <a:xfrm>
            <a:off x="675261" y="4379535"/>
            <a:ext cx="2458995" cy="369332"/>
          </a:xfrm>
          <a:prstGeom prst="rect">
            <a:avLst/>
          </a:prstGeom>
          <a:noFill/>
        </p:spPr>
        <p:txBody>
          <a:bodyPr wrap="square" rtlCol="0">
            <a:spAutoFit/>
          </a:bodyPr>
          <a:lstStyle/>
          <a:p>
            <a:r>
              <a:rPr lang="en-US" noProof="0"/>
              <a:t>No</a:t>
            </a:r>
          </a:p>
        </p:txBody>
      </p:sp>
      <p:sp>
        <p:nvSpPr>
          <p:cNvPr id="19" name="Rectangle: Rounded Corners 18">
            <a:extLst>
              <a:ext uri="{FF2B5EF4-FFF2-40B4-BE49-F238E27FC236}">
                <a16:creationId xmlns:a16="http://schemas.microsoft.com/office/drawing/2014/main" id="{37E539C8-6562-E836-1E4F-5CE0AA155A30}"/>
              </a:ext>
            </a:extLst>
          </p:cNvPr>
          <p:cNvSpPr/>
          <p:nvPr/>
        </p:nvSpPr>
        <p:spPr bwMode="gray">
          <a:xfrm>
            <a:off x="1318053" y="4156972"/>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schemeClr val="bg1"/>
                </a:solidFill>
                <a:latin typeface="Calibri" panose="020F0502020204030204"/>
              </a:rPr>
              <a:t>6</a:t>
            </a:r>
            <a:endParaRPr kumimoji="0" lang="en-US" sz="1600" b="1" i="0" u="none" strike="noStrike" kern="1200" cap="none" spc="0" normalizeH="0" baseline="0" noProof="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4935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26F89DA-74DC-66A6-778A-9CCA2D1C72E6}"/>
              </a:ext>
            </a:extLst>
          </p:cNvPr>
          <p:cNvSpPr txBox="1"/>
          <p:nvPr/>
        </p:nvSpPr>
        <p:spPr>
          <a:xfrm>
            <a:off x="152400" y="-3267"/>
            <a:ext cx="8432800" cy="523220"/>
          </a:xfrm>
          <a:prstGeom prst="rect">
            <a:avLst/>
          </a:prstGeom>
          <a:noFill/>
        </p:spPr>
        <p:txBody>
          <a:bodyPr wrap="square" rtlCol="0">
            <a:spAutoFit/>
          </a:bodyPr>
          <a:lstStyle/>
          <a:p>
            <a:pPr lvl="0">
              <a:defRPr/>
            </a:pPr>
            <a:r>
              <a:rPr lang="en-US" sz="2800" b="1">
                <a:solidFill>
                  <a:prstClr val="black"/>
                </a:solidFill>
              </a:rPr>
              <a:t>PAS Residential Services Data Submission Form</a:t>
            </a:r>
          </a:p>
        </p:txBody>
      </p:sp>
      <p:sp>
        <p:nvSpPr>
          <p:cNvPr id="6" name="Rectangle 5">
            <a:extLst>
              <a:ext uri="{FF2B5EF4-FFF2-40B4-BE49-F238E27FC236}">
                <a16:creationId xmlns:a16="http://schemas.microsoft.com/office/drawing/2014/main" id="{55EE3D5C-E058-1563-83B8-3BE6F152AD5F}"/>
              </a:ext>
            </a:extLst>
          </p:cNvPr>
          <p:cNvSpPr/>
          <p:nvPr/>
        </p:nvSpPr>
        <p:spPr>
          <a:xfrm>
            <a:off x="260278" y="750624"/>
            <a:ext cx="11671443" cy="599067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0" u="none" strike="noStrike" kern="1200" cap="none" spc="0" normalizeH="0" baseline="0" noProof="0">
                <a:ln>
                  <a:noFill/>
                </a:ln>
                <a:solidFill>
                  <a:schemeClr val="tx1"/>
                </a:solidFill>
                <a:effectLst/>
                <a:uLnTx/>
                <a:uFillTx/>
                <a:latin typeface="Calibri" panose="020F0502020204030204"/>
                <a:ea typeface="+mn-ea"/>
                <a:cs typeface="+mn-cs"/>
              </a:rPr>
              <a:t>Measure ADM.01.3:</a:t>
            </a:r>
            <a:r>
              <a:rPr lang="en-US" b="1" noProof="0">
                <a:solidFill>
                  <a:schemeClr val="tx1"/>
                </a:solidFill>
                <a:latin typeface="Calibri" panose="020F0502020204030204"/>
              </a:rPr>
              <a:t> </a:t>
            </a:r>
            <a:r>
              <a:rPr lang="en-US">
                <a:solidFill>
                  <a:schemeClr val="tx1"/>
                </a:solidFill>
              </a:rPr>
              <a:t>Disclosure of Conflict-of-Interest Policy and associated documentation, including Governing Body.</a:t>
            </a:r>
          </a:p>
          <a:p>
            <a:pPr lvl="0">
              <a:defRPr/>
            </a:pPr>
            <a:endParaRPr kumimoji="0" lang="en-US" sz="1800" b="1" i="0" u="none" strike="noStrike" kern="1200" cap="none" spc="0" normalizeH="0" baseline="0" noProof="0">
              <a:ln>
                <a:noFill/>
              </a:ln>
              <a:solidFill>
                <a:prstClr val="black"/>
              </a:solidFill>
              <a:effectLst/>
              <a:uLnTx/>
              <a:uFillTx/>
              <a:latin typeface="Calibri" panose="020F0502020204030204"/>
              <a:ea typeface="+mn-ea"/>
              <a:cs typeface="+mn-cs"/>
            </a:endParaRPr>
          </a:p>
          <a:p>
            <a:pPr lvl="0">
              <a:defRPr/>
            </a:pPr>
            <a:r>
              <a:rPr kumimoji="0" lang="en-US" sz="1800" b="1" i="1" u="none" strike="noStrike" kern="1200" cap="none" spc="0" normalizeH="0" baseline="0" noProof="0">
                <a:ln>
                  <a:noFill/>
                </a:ln>
                <a:solidFill>
                  <a:prstClr val="black"/>
                </a:solidFill>
                <a:effectLst/>
                <a:uLnTx/>
                <a:uFillTx/>
                <a:latin typeface="Calibri" panose="020F0502020204030204"/>
                <a:ea typeface="+mn-ea"/>
                <a:cs typeface="+mn-cs"/>
              </a:rPr>
              <a:t>Question </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P-S-CE </a:t>
            </a:r>
            <a:r>
              <a:rPr lang="en-US" b="1" i="1">
                <a:solidFill>
                  <a:schemeClr val="tx1"/>
                </a:solidFill>
              </a:rPr>
              <a:t>(CE-Both, CE-M, CE-DD)</a:t>
            </a:r>
            <a:r>
              <a:rPr kumimoji="0" lang="en-US" sz="1800" b="1" i="1" u="none" strike="noStrike" kern="1200" cap="none" spc="0" normalizeH="0" baseline="0" noProof="0">
                <a:ln>
                  <a:noFill/>
                </a:ln>
                <a:solidFill>
                  <a:schemeClr val="tx1"/>
                </a:solidFill>
                <a:effectLst/>
                <a:uLnTx/>
                <a:uFillTx/>
                <a:latin typeface="Calibri" panose="020F0502020204030204"/>
                <a:ea typeface="+mn-ea"/>
                <a:cs typeface="+mn-cs"/>
              </a:rPr>
              <a:t>: </a:t>
            </a:r>
            <a:r>
              <a:rPr kumimoji="0" lang="en-US" sz="1800" u="none" strike="noStrike" kern="1200" cap="none" spc="0" normalizeH="0" baseline="0" noProof="0">
                <a:ln>
                  <a:noFill/>
                </a:ln>
                <a:solidFill>
                  <a:schemeClr val="tx1"/>
                </a:solidFill>
                <a:effectLst/>
                <a:uLnTx/>
                <a:uFillTx/>
                <a:latin typeface="Calibri" panose="020F0502020204030204"/>
                <a:ea typeface="+mn-ea"/>
                <a:cs typeface="+mn-cs"/>
              </a:rPr>
              <a:t>Was the provider’s Conflict-of-Interest Policy violated during Calendar Year 2025? </a:t>
            </a:r>
            <a:endParaRPr lang="en-US" b="1" i="1" noProof="0">
              <a:solidFill>
                <a:schemeClr val="tx1"/>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kumimoji="0" lang="en-US" sz="1800" b="0" i="1" u="none" strike="noStrike" kern="1200" cap="none" spc="0" normalizeH="0" baseline="0" noProof="0">
              <a:ln>
                <a:noFill/>
              </a:ln>
              <a:solidFill>
                <a:schemeClr val="tx1"/>
              </a:solidFill>
              <a:effectLst/>
              <a:uLnTx/>
              <a:uFillTx/>
              <a:latin typeface="Calibri" panose="020F0502020204030204"/>
              <a:ea typeface="+mn-ea"/>
              <a:cs typeface="+mn-cs"/>
            </a:endParaRPr>
          </a:p>
          <a:p>
            <a:pPr>
              <a:defRPr/>
            </a:pPr>
            <a:endParaRPr lang="en-US" i="1" noProof="0">
              <a:solidFill>
                <a:schemeClr val="tx1"/>
              </a:solidFill>
              <a:latin typeface="Calibri" panose="020F0502020204030204"/>
            </a:endParaRPr>
          </a:p>
          <a:p>
            <a:pPr>
              <a:defRPr/>
            </a:pPr>
            <a:r>
              <a:rPr lang="en-US" b="1" i="1" noProof="0">
                <a:solidFill>
                  <a:schemeClr val="tx1"/>
                </a:solidFill>
                <a:latin typeface="Calibri" panose="020F0502020204030204"/>
              </a:rPr>
              <a:t>[If Yes] </a:t>
            </a:r>
            <a:r>
              <a:rPr lang="en-US" b="1" i="1">
                <a:solidFill>
                  <a:schemeClr val="tx1"/>
                </a:solidFill>
              </a:rPr>
              <a:t>Question P-S-CE (CE-Both, CE-M, CE-DD)</a:t>
            </a:r>
            <a:r>
              <a:rPr lang="en-US" b="1" i="1" noProof="0">
                <a:solidFill>
                  <a:schemeClr val="tx1"/>
                </a:solidFill>
                <a:latin typeface="Calibri" panose="020F0502020204030204"/>
              </a:rPr>
              <a:t>:</a:t>
            </a:r>
            <a:r>
              <a:rPr lang="en-US" noProof="0">
                <a:solidFill>
                  <a:schemeClr val="tx1"/>
                </a:solidFill>
                <a:latin typeface="Calibri" panose="020F0502020204030204"/>
              </a:rPr>
              <a:t> Indicate how the Conflict-of-Interest Policy was violated during Calendar Year 2025, including actions taken by the agency.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noProof="0">
              <a:solidFill>
                <a:prstClr val="black"/>
              </a:solidFill>
              <a:latin typeface="Calibri" panose="020F0502020204030204"/>
            </a:endParaRPr>
          </a:p>
        </p:txBody>
      </p:sp>
      <p:sp>
        <p:nvSpPr>
          <p:cNvPr id="9" name="Rectangle 8">
            <a:extLst>
              <a:ext uri="{FF2B5EF4-FFF2-40B4-BE49-F238E27FC236}">
                <a16:creationId xmlns:a16="http://schemas.microsoft.com/office/drawing/2014/main" id="{7E41346A-6801-D863-CA01-8962EF3942BF}"/>
              </a:ext>
            </a:extLst>
          </p:cNvPr>
          <p:cNvSpPr/>
          <p:nvPr/>
        </p:nvSpPr>
        <p:spPr>
          <a:xfrm>
            <a:off x="349321" y="852755"/>
            <a:ext cx="6298059" cy="5753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Performance Area: Administration</a:t>
            </a:r>
          </a:p>
        </p:txBody>
      </p:sp>
      <p:sp>
        <p:nvSpPr>
          <p:cNvPr id="2" name="Oval 1">
            <a:extLst>
              <a:ext uri="{FF2B5EF4-FFF2-40B4-BE49-F238E27FC236}">
                <a16:creationId xmlns:a16="http://schemas.microsoft.com/office/drawing/2014/main" id="{A78284C0-F1CE-101D-CE6F-47080FEA8655}"/>
              </a:ext>
            </a:extLst>
          </p:cNvPr>
          <p:cNvSpPr/>
          <p:nvPr/>
        </p:nvSpPr>
        <p:spPr>
          <a:xfrm>
            <a:off x="415769" y="2643936"/>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4" name="TextBox 3">
            <a:extLst>
              <a:ext uri="{FF2B5EF4-FFF2-40B4-BE49-F238E27FC236}">
                <a16:creationId xmlns:a16="http://schemas.microsoft.com/office/drawing/2014/main" id="{B008BEAF-6251-D8E5-795B-CB7E06ABBDFB}"/>
              </a:ext>
            </a:extLst>
          </p:cNvPr>
          <p:cNvSpPr txBox="1"/>
          <p:nvPr/>
        </p:nvSpPr>
        <p:spPr>
          <a:xfrm>
            <a:off x="675261" y="2589016"/>
            <a:ext cx="2458995" cy="369332"/>
          </a:xfrm>
          <a:prstGeom prst="rect">
            <a:avLst/>
          </a:prstGeom>
          <a:noFill/>
        </p:spPr>
        <p:txBody>
          <a:bodyPr wrap="square" rtlCol="0">
            <a:spAutoFit/>
          </a:bodyPr>
          <a:lstStyle/>
          <a:p>
            <a:r>
              <a:rPr lang="en-US" noProof="0"/>
              <a:t>Yes</a:t>
            </a:r>
          </a:p>
        </p:txBody>
      </p:sp>
      <p:sp>
        <p:nvSpPr>
          <p:cNvPr id="8" name="Oval 7">
            <a:extLst>
              <a:ext uri="{FF2B5EF4-FFF2-40B4-BE49-F238E27FC236}">
                <a16:creationId xmlns:a16="http://schemas.microsoft.com/office/drawing/2014/main" id="{4338FC6B-46A9-06BC-2459-B095BC3EECBB}"/>
              </a:ext>
            </a:extLst>
          </p:cNvPr>
          <p:cNvSpPr/>
          <p:nvPr/>
        </p:nvSpPr>
        <p:spPr>
          <a:xfrm>
            <a:off x="415769" y="3120521"/>
            <a:ext cx="259492" cy="259492"/>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0" name="TextBox 9">
            <a:extLst>
              <a:ext uri="{FF2B5EF4-FFF2-40B4-BE49-F238E27FC236}">
                <a16:creationId xmlns:a16="http://schemas.microsoft.com/office/drawing/2014/main" id="{609F785A-1451-A8E5-8E11-94AA02D9867E}"/>
              </a:ext>
            </a:extLst>
          </p:cNvPr>
          <p:cNvSpPr txBox="1"/>
          <p:nvPr/>
        </p:nvSpPr>
        <p:spPr>
          <a:xfrm>
            <a:off x="675261" y="3065601"/>
            <a:ext cx="2458995" cy="369332"/>
          </a:xfrm>
          <a:prstGeom prst="rect">
            <a:avLst/>
          </a:prstGeom>
          <a:noFill/>
        </p:spPr>
        <p:txBody>
          <a:bodyPr wrap="square" rtlCol="0">
            <a:spAutoFit/>
          </a:bodyPr>
          <a:lstStyle/>
          <a:p>
            <a:r>
              <a:rPr lang="en-US" noProof="0"/>
              <a:t>No</a:t>
            </a:r>
          </a:p>
        </p:txBody>
      </p:sp>
      <p:sp>
        <p:nvSpPr>
          <p:cNvPr id="11" name="Rectangle: Rounded Corners 10">
            <a:extLst>
              <a:ext uri="{FF2B5EF4-FFF2-40B4-BE49-F238E27FC236}">
                <a16:creationId xmlns:a16="http://schemas.microsoft.com/office/drawing/2014/main" id="{65C6255E-C5D0-C423-191D-6C916B0D327E}"/>
              </a:ext>
            </a:extLst>
          </p:cNvPr>
          <p:cNvSpPr/>
          <p:nvPr/>
        </p:nvSpPr>
        <p:spPr bwMode="gray">
          <a:xfrm>
            <a:off x="1318053" y="284303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600" b="1" noProof="0">
                <a:solidFill>
                  <a:prstClr val="white"/>
                </a:solidFill>
                <a:latin typeface="Calibri" panose="020F0502020204030204"/>
              </a:rPr>
              <a:t>6</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Arrow: Pentagon 2">
            <a:extLst>
              <a:ext uri="{FF2B5EF4-FFF2-40B4-BE49-F238E27FC236}">
                <a16:creationId xmlns:a16="http://schemas.microsoft.com/office/drawing/2014/main" id="{0605ABD7-5FCD-EBE3-F0A1-2DC4A186AA9E}"/>
              </a:ext>
            </a:extLst>
          </p:cNvPr>
          <p:cNvSpPr/>
          <p:nvPr/>
        </p:nvSpPr>
        <p:spPr>
          <a:xfrm rot="5400000">
            <a:off x="10664964" y="131519"/>
            <a:ext cx="627321" cy="369332"/>
          </a:xfrm>
          <a:prstGeom prst="homePlate">
            <a:avLst/>
          </a:prstGeom>
          <a:solidFill>
            <a:srgbClr val="00B0F0"/>
          </a:solidFill>
          <a:ln>
            <a:solidFill>
              <a:srgbClr val="008E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aphicFrame>
        <p:nvGraphicFramePr>
          <p:cNvPr id="14" name="Table 13">
            <a:extLst>
              <a:ext uri="{FF2B5EF4-FFF2-40B4-BE49-F238E27FC236}">
                <a16:creationId xmlns:a16="http://schemas.microsoft.com/office/drawing/2014/main" id="{E8FA83B5-4DDB-7E30-B89D-1D48C456969F}"/>
              </a:ext>
            </a:extLst>
          </p:cNvPr>
          <p:cNvGraphicFramePr>
            <a:graphicFrameLocks noGrp="1"/>
          </p:cNvGraphicFramePr>
          <p:nvPr>
            <p:extLst>
              <p:ext uri="{D42A27DB-BD31-4B8C-83A1-F6EECF244321}">
                <p14:modId xmlns:p14="http://schemas.microsoft.com/office/powerpoint/2010/main" val="4103788028"/>
              </p:ext>
            </p:extLst>
          </p:nvPr>
        </p:nvGraphicFramePr>
        <p:xfrm>
          <a:off x="8407698" y="5588802"/>
          <a:ext cx="3426452" cy="1005840"/>
        </p:xfrm>
        <a:graphic>
          <a:graphicData uri="http://schemas.openxmlformats.org/drawingml/2006/table">
            <a:tbl>
              <a:tblPr firstRow="1" bandRow="1">
                <a:tableStyleId>{8EC20E35-A176-4012-BC5E-935CFFF8708E}</a:tableStyleId>
              </a:tblPr>
              <a:tblGrid>
                <a:gridCol w="863365">
                  <a:extLst>
                    <a:ext uri="{9D8B030D-6E8A-4147-A177-3AD203B41FA5}">
                      <a16:colId xmlns:a16="http://schemas.microsoft.com/office/drawing/2014/main" val="1768430671"/>
                    </a:ext>
                  </a:extLst>
                </a:gridCol>
                <a:gridCol w="2563087">
                  <a:extLst>
                    <a:ext uri="{9D8B030D-6E8A-4147-A177-3AD203B41FA5}">
                      <a16:colId xmlns:a16="http://schemas.microsoft.com/office/drawing/2014/main" val="4078199070"/>
                    </a:ext>
                  </a:extLst>
                </a:gridCol>
              </a:tblGrid>
              <a:tr h="274320">
                <a:tc>
                  <a:txBody>
                    <a:bodyPr/>
                    <a:lstStyle/>
                    <a:p>
                      <a:r>
                        <a:rPr lang="en-US" sz="1200" noProof="0"/>
                        <a:t>Element</a:t>
                      </a:r>
                    </a:p>
                  </a:txBody>
                  <a:tcPr/>
                </a:tc>
                <a:tc>
                  <a:txBody>
                    <a:bodyPr/>
                    <a:lstStyle/>
                    <a:p>
                      <a:r>
                        <a:rPr lang="en-US" sz="1200" noProof="0"/>
                        <a:t>Description</a:t>
                      </a:r>
                    </a:p>
                  </a:txBody>
                  <a:tcPr/>
                </a:tc>
                <a:extLst>
                  <a:ext uri="{0D108BD9-81ED-4DB2-BD59-A6C34878D82A}">
                    <a16:rowId xmlns:a16="http://schemas.microsoft.com/office/drawing/2014/main" val="699962989"/>
                  </a:ext>
                </a:extLst>
              </a:tr>
              <a:tr h="365760">
                <a:tc>
                  <a:txBody>
                    <a:bodyPr/>
                    <a:lstStyle/>
                    <a:p>
                      <a:r>
                        <a:rPr lang="en-US" sz="1200" noProof="0"/>
                        <a:t>6</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en-US" sz="1200" noProof="0"/>
                        <a:t>Single Choice</a:t>
                      </a:r>
                    </a:p>
                  </a:txBody>
                  <a:tcPr>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0283792"/>
                  </a:ext>
                </a:extLst>
              </a:tr>
              <a:tr h="365760">
                <a:tc>
                  <a:txBody>
                    <a:bodyPr/>
                    <a:lstStyle/>
                    <a:p>
                      <a:r>
                        <a:rPr lang="en-US" sz="1200" strike="noStrike" noProof="0">
                          <a:solidFill>
                            <a:schemeClr val="tx1"/>
                          </a:solidFill>
                        </a:rPr>
                        <a:t>4</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tc>
                  <a:txBody>
                    <a:bodyPr/>
                    <a:lstStyle/>
                    <a:p>
                      <a:r>
                        <a:rPr lang="en-US" sz="1200" strike="noStrike" noProof="0">
                          <a:solidFill>
                            <a:schemeClr val="tx1"/>
                          </a:solidFill>
                        </a:rPr>
                        <a:t>Open Response (long)</a:t>
                      </a:r>
                    </a:p>
                  </a:txBody>
                  <a:tcPr>
                    <a:lnT w="9525" cap="flat" cmpd="sng" algn="ctr">
                      <a:solidFill>
                        <a:schemeClr val="tx1">
                          <a:lumMod val="85000"/>
                          <a:lumOff val="1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417516223"/>
                  </a:ext>
                </a:extLst>
              </a:tr>
            </a:tbl>
          </a:graphicData>
        </a:graphic>
      </p:graphicFrame>
      <p:sp>
        <p:nvSpPr>
          <p:cNvPr id="15" name="Rectangle 14">
            <a:extLst>
              <a:ext uri="{FF2B5EF4-FFF2-40B4-BE49-F238E27FC236}">
                <a16:creationId xmlns:a16="http://schemas.microsoft.com/office/drawing/2014/main" id="{2B1FFBED-28E5-B189-AAA3-ECE3718A497F}"/>
              </a:ext>
            </a:extLst>
          </p:cNvPr>
          <p:cNvSpPr/>
          <p:nvPr/>
        </p:nvSpPr>
        <p:spPr>
          <a:xfrm>
            <a:off x="349321" y="4516835"/>
            <a:ext cx="5890115" cy="83775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48ED8E63-1867-1B13-9E56-03B32E6F8D36}"/>
              </a:ext>
            </a:extLst>
          </p:cNvPr>
          <p:cNvSpPr/>
          <p:nvPr/>
        </p:nvSpPr>
        <p:spPr bwMode="gray">
          <a:xfrm>
            <a:off x="6071636" y="4751048"/>
            <a:ext cx="884402" cy="369332"/>
          </a:xfrm>
          <a:prstGeom prst="roundRect">
            <a:avLst/>
          </a:prstGeom>
          <a:solidFill>
            <a:schemeClr val="accent1">
              <a:lumMod val="5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1200" cap="none" spc="0" normalizeH="0" baseline="0" noProof="0">
                <a:ln>
                  <a:noFill/>
                </a:ln>
                <a:solidFill>
                  <a:schemeClr val="bg1"/>
                </a:solidFill>
                <a:effectLst/>
                <a:uLnTx/>
                <a:uFillTx/>
                <a:latin typeface="Calibri" panose="020F0502020204030204"/>
                <a:ea typeface="+mn-ea"/>
                <a:cs typeface="+mn-cs"/>
              </a:rPr>
              <a:t>4</a:t>
            </a:r>
          </a:p>
        </p:txBody>
      </p:sp>
    </p:spTree>
    <p:extLst>
      <p:ext uri="{BB962C8B-B14F-4D97-AF65-F5344CB8AC3E}">
        <p14:creationId xmlns:p14="http://schemas.microsoft.com/office/powerpoint/2010/main" val="1276766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324D6C226F484395CDA35DD60A62E4" ma:contentTypeVersion="16" ma:contentTypeDescription="Create a new document." ma:contentTypeScope="" ma:versionID="bbe57ff660fa86b2dde294085e1f28f3">
  <xsd:schema xmlns:xsd="http://www.w3.org/2001/XMLSchema" xmlns:xs="http://www.w3.org/2001/XMLSchema" xmlns:p="http://schemas.microsoft.com/office/2006/metadata/properties" xmlns:ns2="a1d4faf6-8f64-41a6-9d54-ad31d2306983" xmlns:ns3="fdb29aed-a677-44aa-baf0-9bfeced25df1" targetNamespace="http://schemas.microsoft.com/office/2006/metadata/properties" ma:root="true" ma:fieldsID="e8e57678534b608b63174b0cccb6bf9d" ns2:_="" ns3:_="">
    <xsd:import namespace="a1d4faf6-8f64-41a6-9d54-ad31d2306983"/>
    <xsd:import namespace="fdb29aed-a677-44aa-baf0-9bfeced25df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d4faf6-8f64-41a6-9d54-ad31d23069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b29aed-a677-44aa-baf0-9bfeced25df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2ca737c-6ba3-4383-9a78-0e4786a081d5}" ma:internalName="TaxCatchAll" ma:showField="CatchAllData" ma:web="fdb29aed-a677-44aa-baf0-9bfeced25d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1d4faf6-8f64-41a6-9d54-ad31d2306983">
      <Terms xmlns="http://schemas.microsoft.com/office/infopath/2007/PartnerControls"/>
    </lcf76f155ced4ddcb4097134ff3c332f>
    <TaxCatchAll xmlns="fdb29aed-a677-44aa-baf0-9bfeced25df1" xsi:nil="true"/>
  </documentManagement>
</p:properties>
</file>

<file path=customXml/itemProps1.xml><?xml version="1.0" encoding="utf-8"?>
<ds:datastoreItem xmlns:ds="http://schemas.openxmlformats.org/officeDocument/2006/customXml" ds:itemID="{F11D4620-B6E4-4E58-A8B6-9A20313CEA9F}">
  <ds:schemaRefs>
    <ds:schemaRef ds:uri="http://schemas.microsoft.com/sharepoint/v3/contenttype/forms"/>
  </ds:schemaRefs>
</ds:datastoreItem>
</file>

<file path=customXml/itemProps2.xml><?xml version="1.0" encoding="utf-8"?>
<ds:datastoreItem xmlns:ds="http://schemas.openxmlformats.org/officeDocument/2006/customXml" ds:itemID="{4B732C5F-A9AD-40CA-8198-AB88F5CFE903}">
  <ds:schemaRefs>
    <ds:schemaRef ds:uri="a1d4faf6-8f64-41a6-9d54-ad31d2306983"/>
    <ds:schemaRef ds:uri="fdb29aed-a677-44aa-baf0-9bfeced25df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37AAA29-2B06-4A29-BBA5-CD696FA27C1A}">
  <ds:schemaRefs>
    <ds:schemaRef ds:uri="a1d4faf6-8f64-41a6-9d54-ad31d2306983"/>
    <ds:schemaRef ds:uri="fdb29aed-a677-44aa-baf0-9bfeced25df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57</Slides>
  <Notes>56</Notes>
  <HiddenSlides>0</HiddenSlide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PBC Residential Portal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Shome, Owen</dc:creator>
  <cp:revision>2</cp:revision>
  <dcterms:created xsi:type="dcterms:W3CDTF">2025-06-02T13:51:31Z</dcterms:created>
  <dcterms:modified xsi:type="dcterms:W3CDTF">2026-01-30T21:19:11Z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0x01010019324D6C226F484395CDA35DD60A62E4</vt:lpwstr>
  </property>
  <property fmtid="{D5CDD505-2E9C-101B-9397-08002B2CF9AE}" pid="3" name="MediaServiceImageTags">
    <vt:lpwstr/>
  </property>
</Properties>
</file>