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88" r:id="rId5"/>
    <p:sldMasterId id="2147483794" r:id="rId6"/>
  </p:sldMasterIdLst>
  <p:notesMasterIdLst>
    <p:notesMasterId r:id="rId35"/>
  </p:notesMasterIdLst>
  <p:handoutMasterIdLst>
    <p:handoutMasterId r:id="rId36"/>
  </p:handoutMasterIdLst>
  <p:sldIdLst>
    <p:sldId id="266" r:id="rId7"/>
    <p:sldId id="272" r:id="rId8"/>
    <p:sldId id="262" r:id="rId9"/>
    <p:sldId id="273" r:id="rId10"/>
    <p:sldId id="274" r:id="rId11"/>
    <p:sldId id="278" r:id="rId12"/>
    <p:sldId id="276" r:id="rId13"/>
    <p:sldId id="275" r:id="rId14"/>
    <p:sldId id="285" r:id="rId15"/>
    <p:sldId id="279" r:id="rId16"/>
    <p:sldId id="280" r:id="rId17"/>
    <p:sldId id="281" r:id="rId18"/>
    <p:sldId id="282" r:id="rId19"/>
    <p:sldId id="283" r:id="rId20"/>
    <p:sldId id="284" r:id="rId21"/>
    <p:sldId id="256" r:id="rId22"/>
    <p:sldId id="257" r:id="rId23"/>
    <p:sldId id="258" r:id="rId24"/>
    <p:sldId id="259" r:id="rId25"/>
    <p:sldId id="260" r:id="rId26"/>
    <p:sldId id="261" r:id="rId27"/>
    <p:sldId id="286" r:id="rId28"/>
    <p:sldId id="263" r:id="rId29"/>
    <p:sldId id="264" r:id="rId30"/>
    <p:sldId id="265" r:id="rId31"/>
    <p:sldId id="287" r:id="rId32"/>
    <p:sldId id="267" r:id="rId33"/>
    <p:sldId id="288"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D60"/>
    <a:srgbClr val="C0C0C0"/>
    <a:srgbClr val="E42D1A"/>
    <a:srgbClr val="F5B0A9"/>
    <a:srgbClr val="E7B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ED9BC-7DFB-44B2-ADEF-258C5E0320A3}" v="14" dt="2025-07-02T18:05:05.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24" autoAdjust="0"/>
  </p:normalViewPr>
  <p:slideViewPr>
    <p:cSldViewPr snapToGrid="0">
      <p:cViewPr varScale="1">
        <p:scale>
          <a:sx n="102" d="100"/>
          <a:sy n="102" d="100"/>
        </p:scale>
        <p:origin x="188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t, Joseph" userId="acf3a47d-5659-4f5b-9479-6f38cfd46b82" providerId="ADAL" clId="{300ED9BC-7DFB-44B2-ADEF-258C5E0320A3}"/>
    <pc:docChg chg="undo custSel addSld delSld modSld sldOrd">
      <pc:chgData name="Hart, Joseph" userId="acf3a47d-5659-4f5b-9479-6f38cfd46b82" providerId="ADAL" clId="{300ED9BC-7DFB-44B2-ADEF-258C5E0320A3}" dt="2025-07-02T18:05:55.854" v="75" actId="20577"/>
      <pc:docMkLst>
        <pc:docMk/>
      </pc:docMkLst>
      <pc:sldChg chg="del">
        <pc:chgData name="Hart, Joseph" userId="acf3a47d-5659-4f5b-9479-6f38cfd46b82" providerId="ADAL" clId="{300ED9BC-7DFB-44B2-ADEF-258C5E0320A3}" dt="2025-07-02T17:35:48.059" v="1" actId="47"/>
        <pc:sldMkLst>
          <pc:docMk/>
          <pc:sldMk cId="1869701373" sldId="265"/>
        </pc:sldMkLst>
      </pc:sldChg>
      <pc:sldChg chg="del">
        <pc:chgData name="Hart, Joseph" userId="acf3a47d-5659-4f5b-9479-6f38cfd46b82" providerId="ADAL" clId="{300ED9BC-7DFB-44B2-ADEF-258C5E0320A3}" dt="2025-07-02T17:35:42.875" v="0" actId="47"/>
        <pc:sldMkLst>
          <pc:docMk/>
          <pc:sldMk cId="1250306927" sldId="267"/>
        </pc:sldMkLst>
      </pc:sldChg>
      <pc:sldChg chg="del">
        <pc:chgData name="Hart, Joseph" userId="acf3a47d-5659-4f5b-9479-6f38cfd46b82" providerId="ADAL" clId="{300ED9BC-7DFB-44B2-ADEF-258C5E0320A3}" dt="2025-07-02T17:36:09.582" v="2" actId="47"/>
        <pc:sldMkLst>
          <pc:docMk/>
          <pc:sldMk cId="2999190276" sldId="268"/>
        </pc:sldMkLst>
      </pc:sldChg>
      <pc:sldChg chg="del">
        <pc:chgData name="Hart, Joseph" userId="acf3a47d-5659-4f5b-9479-6f38cfd46b82" providerId="ADAL" clId="{300ED9BC-7DFB-44B2-ADEF-258C5E0320A3}" dt="2025-07-02T17:36:15.525" v="3" actId="47"/>
        <pc:sldMkLst>
          <pc:docMk/>
          <pc:sldMk cId="4219762349" sldId="269"/>
        </pc:sldMkLst>
      </pc:sldChg>
      <pc:sldChg chg="del">
        <pc:chgData name="Hart, Joseph" userId="acf3a47d-5659-4f5b-9479-6f38cfd46b82" providerId="ADAL" clId="{300ED9BC-7DFB-44B2-ADEF-258C5E0320A3}" dt="2025-07-02T17:36:26.603" v="4" actId="47"/>
        <pc:sldMkLst>
          <pc:docMk/>
          <pc:sldMk cId="1200992755" sldId="270"/>
        </pc:sldMkLst>
      </pc:sldChg>
      <pc:sldChg chg="del">
        <pc:chgData name="Hart, Joseph" userId="acf3a47d-5659-4f5b-9479-6f38cfd46b82" providerId="ADAL" clId="{300ED9BC-7DFB-44B2-ADEF-258C5E0320A3}" dt="2025-07-02T17:36:46.814" v="5" actId="47"/>
        <pc:sldMkLst>
          <pc:docMk/>
          <pc:sldMk cId="1927422148" sldId="271"/>
        </pc:sldMkLst>
      </pc:sldChg>
      <pc:sldChg chg="del">
        <pc:chgData name="Hart, Joseph" userId="acf3a47d-5659-4f5b-9479-6f38cfd46b82" providerId="ADAL" clId="{300ED9BC-7DFB-44B2-ADEF-258C5E0320A3}" dt="2025-07-02T18:05:21.357" v="68" actId="2696"/>
        <pc:sldMkLst>
          <pc:docMk/>
          <pc:sldMk cId="438384093" sldId="277"/>
        </pc:sldMkLst>
      </pc:sldChg>
      <pc:sldChg chg="addSp delSp modSp new mod ord">
        <pc:chgData name="Hart, Joseph" userId="acf3a47d-5659-4f5b-9479-6f38cfd46b82" providerId="ADAL" clId="{300ED9BC-7DFB-44B2-ADEF-258C5E0320A3}" dt="2025-07-02T17:49:03.172" v="66" actId="20577"/>
        <pc:sldMkLst>
          <pc:docMk/>
          <pc:sldMk cId="1036481078" sldId="285"/>
        </pc:sldMkLst>
        <pc:spChg chg="mod">
          <ac:chgData name="Hart, Joseph" userId="acf3a47d-5659-4f5b-9479-6f38cfd46b82" providerId="ADAL" clId="{300ED9BC-7DFB-44B2-ADEF-258C5E0320A3}" dt="2025-07-02T17:49:03.172" v="66" actId="20577"/>
          <ac:spMkLst>
            <pc:docMk/>
            <pc:sldMk cId="1036481078" sldId="285"/>
            <ac:spMk id="4" creationId="{57F99373-FCEE-A6C4-C83C-D2E48764EDA3}"/>
          </ac:spMkLst>
        </pc:spChg>
        <pc:spChg chg="mod">
          <ac:chgData name="Hart, Joseph" userId="acf3a47d-5659-4f5b-9479-6f38cfd46b82" providerId="ADAL" clId="{300ED9BC-7DFB-44B2-ADEF-258C5E0320A3}" dt="2025-07-02T17:42:38.436" v="19" actId="20577"/>
          <ac:spMkLst>
            <pc:docMk/>
            <pc:sldMk cId="1036481078" sldId="285"/>
            <ac:spMk id="5" creationId="{294D7A23-E4EB-449B-E169-FB5BF1170B7E}"/>
          </ac:spMkLst>
        </pc:spChg>
        <pc:spChg chg="add del mod">
          <ac:chgData name="Hart, Joseph" userId="acf3a47d-5659-4f5b-9479-6f38cfd46b82" providerId="ADAL" clId="{300ED9BC-7DFB-44B2-ADEF-258C5E0320A3}" dt="2025-07-02T17:44:52.696" v="41" actId="22"/>
          <ac:spMkLst>
            <pc:docMk/>
            <pc:sldMk cId="1036481078" sldId="285"/>
            <ac:spMk id="9" creationId="{7D69F081-5B10-AAE9-C771-2815E3B360ED}"/>
          </ac:spMkLst>
        </pc:spChg>
        <pc:picChg chg="add mod">
          <ac:chgData name="Hart, Joseph" userId="acf3a47d-5659-4f5b-9479-6f38cfd46b82" providerId="ADAL" clId="{300ED9BC-7DFB-44B2-ADEF-258C5E0320A3}" dt="2025-07-02T17:44:10.025" v="34" actId="1076"/>
          <ac:picMkLst>
            <pc:docMk/>
            <pc:sldMk cId="1036481078" sldId="285"/>
            <ac:picMk id="7" creationId="{B7027ED7-4851-5088-13B9-FE88A76B1EB9}"/>
          </ac:picMkLst>
        </pc:picChg>
        <pc:picChg chg="add mod">
          <ac:chgData name="Hart, Joseph" userId="acf3a47d-5659-4f5b-9479-6f38cfd46b82" providerId="ADAL" clId="{300ED9BC-7DFB-44B2-ADEF-258C5E0320A3}" dt="2025-07-02T17:47:54.086" v="47" actId="962"/>
          <ac:picMkLst>
            <pc:docMk/>
            <pc:sldMk cId="1036481078" sldId="285"/>
            <ac:picMk id="11" creationId="{D69F302F-4EE2-5463-EF0F-DBC2E09B4A78}"/>
          </ac:picMkLst>
        </pc:picChg>
      </pc:sldChg>
      <pc:sldChg chg="modSp add mod">
        <pc:chgData name="Hart, Joseph" userId="acf3a47d-5659-4f5b-9479-6f38cfd46b82" providerId="ADAL" clId="{300ED9BC-7DFB-44B2-ADEF-258C5E0320A3}" dt="2025-07-02T18:05:55.854" v="75" actId="20577"/>
        <pc:sldMkLst>
          <pc:docMk/>
          <pc:sldMk cId="3161796963" sldId="288"/>
        </pc:sldMkLst>
        <pc:spChg chg="mod">
          <ac:chgData name="Hart, Joseph" userId="acf3a47d-5659-4f5b-9479-6f38cfd46b82" providerId="ADAL" clId="{300ED9BC-7DFB-44B2-ADEF-258C5E0320A3}" dt="2025-07-02T18:05:55.854" v="75" actId="20577"/>
          <ac:spMkLst>
            <pc:docMk/>
            <pc:sldMk cId="3161796963" sldId="288"/>
            <ac:spMk id="2" creationId="{892E9963-4F63-4A81-0D25-460D48D2060C}"/>
          </ac:spMkLst>
        </pc:spChg>
      </pc:sldChg>
    </pc:docChg>
  </pc:docChgLst>
  <pc:docChgLst>
    <pc:chgData name="Hart, Joseph" userId="acf3a47d-5659-4f5b-9479-6f38cfd46b82" providerId="ADAL" clId="{4260AEC7-671F-48C0-9816-BCE3C0D75DB0}"/>
    <pc:docChg chg="delSld">
      <pc:chgData name="Hart, Joseph" userId="acf3a47d-5659-4f5b-9479-6f38cfd46b82" providerId="ADAL" clId="{4260AEC7-671F-48C0-9816-BCE3C0D75DB0}" dt="2025-07-02T14:53:35.589" v="0" actId="47"/>
      <pc:docMkLst>
        <pc:docMk/>
      </pc:docMkLst>
      <pc:sldChg chg="del">
        <pc:chgData name="Hart, Joseph" userId="acf3a47d-5659-4f5b-9479-6f38cfd46b82" providerId="ADAL" clId="{4260AEC7-671F-48C0-9816-BCE3C0D75DB0}" dt="2025-07-02T14:53:35.589" v="0" actId="47"/>
        <pc:sldMkLst>
          <pc:docMk/>
          <pc:sldMk cId="2265485697" sldId="2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111" charset="-128"/>
                <a:cs typeface="+mn-cs"/>
              </a:defRPr>
            </a:lvl1pPr>
          </a:lstStyle>
          <a:p>
            <a:pPr>
              <a:defRPr/>
            </a:pPr>
            <a:fld id="{79EAAEE2-EF17-4381-885C-0F07DAAE8632}" type="datetime1">
              <a:rPr lang="en-US"/>
              <a:pPr>
                <a:defRPr/>
              </a:pPr>
              <a:t>7/2/2025</a:t>
            </a:fld>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111" charset="-128"/>
                <a:cs typeface="+mn-cs"/>
              </a:defRPr>
            </a:lvl1pPr>
          </a:lstStyle>
          <a:p>
            <a:pPr>
              <a:defRPr/>
            </a:pPr>
            <a:fld id="{BF4B9AA9-325B-4486-BFB9-0FF604F36F42}" type="slidenum">
              <a:rPr lang="en-US"/>
              <a:pPr>
                <a:defRPr/>
              </a:pPr>
              <a:t>‹#›</a:t>
            </a:fld>
            <a:endParaRPr lang="en-US"/>
          </a:p>
        </p:txBody>
      </p:sp>
    </p:spTree>
    <p:extLst>
      <p:ext uri="{BB962C8B-B14F-4D97-AF65-F5344CB8AC3E}">
        <p14:creationId xmlns:p14="http://schemas.microsoft.com/office/powerpoint/2010/main" val="3032166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E4752-ECAB-48C3-8D6F-DC9CEFBC6603}" type="datetimeFigureOut">
              <a:rPr lang="en-US" smtClean="0"/>
              <a:t>7/2/2025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6F0693-D3C7-444A-8D46-0A423A4F1B04}" type="slidenum">
              <a:rPr lang="en-US" smtClean="0"/>
              <a:t>‹#›</a:t>
            </a:fld>
            <a:endParaRPr lang="en-US"/>
          </a:p>
        </p:txBody>
      </p:sp>
    </p:spTree>
    <p:extLst>
      <p:ext uri="{BB962C8B-B14F-4D97-AF65-F5344CB8AC3E}">
        <p14:creationId xmlns:p14="http://schemas.microsoft.com/office/powerpoint/2010/main" val="124046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 am a Nursing administrator with ODP and currently serve as the lead for State Health Initiatives. I’ve been with ODP for 13 years. I spent 11 of those at Polk Center in various roles such as staff RN, RNS, Nurse Manager and Director of Clinical Services. Prior to that I worked as an RN in long-term care and hospice.</a:t>
            </a: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1</a:t>
            </a:fld>
            <a:endParaRPr lang="en-US"/>
          </a:p>
        </p:txBody>
      </p:sp>
    </p:spTree>
    <p:extLst>
      <p:ext uri="{BB962C8B-B14F-4D97-AF65-F5344CB8AC3E}">
        <p14:creationId xmlns:p14="http://schemas.microsoft.com/office/powerpoint/2010/main" val="148517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Planning for STAT began before I started in my current role but based on my experience in the years at Polk Center, I understand why a service like were going to talk about today is so very important.</a:t>
            </a:r>
          </a:p>
          <a:p>
            <a:endParaRPr lang="en-US" dirty="0"/>
          </a:p>
          <a:p>
            <a:r>
              <a:rPr lang="en-US" dirty="0"/>
              <a:t>Transition into many people with IDA contributing reasons and 4 points on slide.</a:t>
            </a: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2</a:t>
            </a:fld>
            <a:endParaRPr lang="en-US"/>
          </a:p>
        </p:txBody>
      </p:sp>
    </p:spTree>
    <p:extLst>
      <p:ext uri="{BB962C8B-B14F-4D97-AF65-F5344CB8AC3E}">
        <p14:creationId xmlns:p14="http://schemas.microsoft.com/office/powerpoint/2010/main" val="68463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it is very important to get care at the ER when needed and when necessary to go, however we know that individuals with IDA going to the ER can be more complicated. Not only the individuals themselves but family members and caregivers.</a:t>
            </a: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3</a:t>
            </a:fld>
            <a:endParaRPr lang="en-US"/>
          </a:p>
        </p:txBody>
      </p:sp>
    </p:spTree>
    <p:extLst>
      <p:ext uri="{BB962C8B-B14F-4D97-AF65-F5344CB8AC3E}">
        <p14:creationId xmlns:p14="http://schemas.microsoft.com/office/powerpoint/2010/main" val="4096975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 what stat is, is a 24/7 telehealth service that provides what we call right on time health assessments. This service is consultative and provides disability specific advice. Of when to best seek additional or in person medical treatment for the participants.</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 this is a service that can occur in the participants of private home or residential home to help assess their need for medical attention and as part of this it would include the availability of support and consultation to both paid and unpaid caregivers to build their capacity to better understand the best approaches for supporting the individual depending on their symptom, presentation.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4</a:t>
            </a:fld>
            <a:endParaRPr lang="en-US"/>
          </a:p>
        </p:txBody>
      </p:sp>
    </p:spTree>
    <p:extLst>
      <p:ext uri="{BB962C8B-B14F-4D97-AF65-F5344CB8AC3E}">
        <p14:creationId xmlns:p14="http://schemas.microsoft.com/office/powerpoint/2010/main" val="1943537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It's written into the service definition that this is not intended to duplicate any service that is available through the state plan, and very importantly, this service is not intended to replace in person exams. The goal is not to prevent people from going to the emergency room or seeing a physician in person when needed. It is a support that can help to alleviate the burden of all those things that we discussed when it isn't absolutely necessary for the individual to be seen in person. This is a service that will be provided as a monthly service and billed in monthly units. One unit equals one month at 55 dollars a unit.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5</a:t>
            </a:fld>
            <a:endParaRPr lang="en-US"/>
          </a:p>
        </p:txBody>
      </p:sp>
    </p:spTree>
    <p:extLst>
      <p:ext uri="{BB962C8B-B14F-4D97-AF65-F5344CB8AC3E}">
        <p14:creationId xmlns:p14="http://schemas.microsoft.com/office/powerpoint/2010/main" val="557234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 all individuals that are involved in an IDA waiver, so Person Family Directed support, the community living and the consolidated waivers are eligible for this service. Available for all ages and all living situations as long as they are Enrolled in one of the IDA waivers. In order to access this service, stat must be added to the ISP and via a critical revision or at the time of the annual ISP and must be authorized by the administrative entity prior to the service being used. Stat costs will be included in the annual limit for PFTS and Community Living waiver. That's a question that's come up a bit is, is this cost that would live outside of the waiver limits, and it is not, it will be included in the annual limits, so guidance for enrolling individuals in stat has already been sent to the SCO and the administrative entities.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6</a:t>
            </a:fld>
            <a:endParaRPr lang="en-US"/>
          </a:p>
        </p:txBody>
      </p:sp>
    </p:spTree>
    <p:extLst>
      <p:ext uri="{BB962C8B-B14F-4D97-AF65-F5344CB8AC3E}">
        <p14:creationId xmlns:p14="http://schemas.microsoft.com/office/powerpoint/2010/main" val="126703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know just a few more things about stat service that make it unique and </a:t>
            </a:r>
            <a:r>
              <a:rPr lang="en-US"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a:t>
            </a: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why it is. A service that we think will be really beneficial. </a:t>
            </a:r>
            <a:r>
              <a:rPr lang="en-US"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odp</a:t>
            </a: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made very high standards for providers to become qualified to provide this service, you know is the goal is truly a specialized care specialized. So that physicians should provide this service, must have access to and be familiar with clinical guidelines for the provision of health care to individuals with intellectual and developmental disabilities. But this isn't just that, it's something that anybody telehealth service that anybody can provide really requires expertise. Now these clinical guidelines must be based on evidence based practices and clinical expertise both and </a:t>
            </a:r>
            <a:r>
              <a:rPr lang="en-US"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a:t>
            </a: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serve to inform the healthcare decisions and recommendations. All staff who will render the service must have completed a specialized training curriculum on how to provide medical assessment on treatment interventions. And recommendations regarding the statistical healthcare needs of individuals with intellectual disabilities, developmental disabilities, or autism.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7</a:t>
            </a:fld>
            <a:endParaRPr lang="en-US"/>
          </a:p>
        </p:txBody>
      </p:sp>
    </p:spTree>
    <p:extLst>
      <p:ext uri="{BB962C8B-B14F-4D97-AF65-F5344CB8AC3E}">
        <p14:creationId xmlns:p14="http://schemas.microsoft.com/office/powerpoint/2010/main" val="3169630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0"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0" dirty="0">
                <a:solidFill>
                  <a:srgbClr val="000000"/>
                </a:solidFill>
                <a:effectLst/>
                <a:latin typeface="+mn-lt"/>
                <a:ea typeface="Times New Roman" panose="02020603050405020304" pitchFamily="18" charset="0"/>
                <a:cs typeface="Times New Roman" panose="02020603050405020304" pitchFamily="18" charset="0"/>
              </a:rPr>
              <a:t>And then finally, this service must be provided, overseen by physicians who are licensed to practice medicine in the Commonwealth of Pennsylvania or have an appropriate reciprocity, meaning that they're permitted to serve and then they must be board certified or board. Eligible with the American Board of Medical Specialties now any functions which will be overseen by the physician who meets those above qualifications. Umm. Must be provided by a registered Nurse, a certified registered nurse practitioner or physicians assistant. Got all, of course, acting within the scope of their practice. Station MD became a qualified provider for the stat service a little bit earlier this month, which means that they met the rigorous expectations of the state in order to. provide the support</a:t>
            </a:r>
            <a:endParaRPr lang="en-US" sz="2000" kern="100" dirty="0">
              <a:effectLst/>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8</a:t>
            </a:fld>
            <a:endParaRPr lang="en-US"/>
          </a:p>
        </p:txBody>
      </p:sp>
    </p:spTree>
    <p:extLst>
      <p:ext uri="{BB962C8B-B14F-4D97-AF65-F5344CB8AC3E}">
        <p14:creationId xmlns:p14="http://schemas.microsoft.com/office/powerpoint/2010/main" val="2697488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1"/>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lang="en-US" sz="2400" dirty="0">
                <a:solidFill>
                  <a:schemeClr val="bg1">
                    <a:lumMod val="50000"/>
                  </a:schemeClr>
                </a:solidFill>
                <a:latin typeface="+mn-lt"/>
                <a:ea typeface="ＭＳ Ｐゴシック" pitchFamily="-111" charset="-128"/>
                <a:cs typeface="ＭＳ Ｐゴシック" pitchFamily="-111"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a:p>
        </p:txBody>
      </p:sp>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93560E47-ADE0-4457-8144-78E9C645F93A}" type="datetime1">
              <a:rPr lang="en-US" smtClean="0"/>
              <a:t>7/2/2025</a:t>
            </a:fld>
            <a:endParaRPr lang="en-US"/>
          </a:p>
        </p:txBody>
      </p:sp>
    </p:spTree>
    <p:extLst>
      <p:ext uri="{BB962C8B-B14F-4D97-AF65-F5344CB8AC3E}">
        <p14:creationId xmlns:p14="http://schemas.microsoft.com/office/powerpoint/2010/main" val="99406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80814" y="314007"/>
            <a:ext cx="6096953" cy="623248"/>
          </a:xfrm>
        </p:spPr>
        <p:txBody>
          <a:bodyPr lIns="0" tIns="0" rIns="0" bIns="0"/>
          <a:lstStyle>
            <a:lvl1pPr>
              <a:defRPr sz="4050" b="0" i="0">
                <a:solidFill>
                  <a:srgbClr val="4471C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15691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89384" y="309626"/>
            <a:ext cx="3408045" cy="657225"/>
          </a:xfrm>
          <a:custGeom>
            <a:avLst/>
            <a:gdLst/>
            <a:ahLst/>
            <a:cxnLst/>
            <a:rect l="l" t="t" r="r" b="b"/>
            <a:pathLst>
              <a:path w="4544060" h="657225">
                <a:moveTo>
                  <a:pt x="4214812" y="0"/>
                </a:moveTo>
                <a:lnTo>
                  <a:pt x="0" y="0"/>
                </a:lnTo>
                <a:lnTo>
                  <a:pt x="0" y="657225"/>
                </a:lnTo>
                <a:lnTo>
                  <a:pt x="4214812" y="657225"/>
                </a:lnTo>
                <a:lnTo>
                  <a:pt x="4543488" y="328549"/>
                </a:lnTo>
                <a:lnTo>
                  <a:pt x="4214812" y="0"/>
                </a:lnTo>
                <a:close/>
              </a:path>
            </a:pathLst>
          </a:custGeom>
          <a:solidFill>
            <a:srgbClr val="DEEAF6"/>
          </a:solidFill>
        </p:spPr>
        <p:txBody>
          <a:bodyPr wrap="square" lIns="0" tIns="0" rIns="0" bIns="0" rtlCol="0"/>
          <a:lstStyle/>
          <a:p>
            <a:endParaRPr/>
          </a:p>
        </p:txBody>
      </p:sp>
      <p:sp>
        <p:nvSpPr>
          <p:cNvPr id="17" name="bg object 17"/>
          <p:cNvSpPr/>
          <p:nvPr/>
        </p:nvSpPr>
        <p:spPr>
          <a:xfrm>
            <a:off x="789384" y="309626"/>
            <a:ext cx="3408045" cy="657225"/>
          </a:xfrm>
          <a:custGeom>
            <a:avLst/>
            <a:gdLst/>
            <a:ahLst/>
            <a:cxnLst/>
            <a:rect l="l" t="t" r="r" b="b"/>
            <a:pathLst>
              <a:path w="4544060" h="657225">
                <a:moveTo>
                  <a:pt x="0" y="0"/>
                </a:moveTo>
                <a:lnTo>
                  <a:pt x="4214812" y="0"/>
                </a:lnTo>
                <a:lnTo>
                  <a:pt x="4543488" y="328549"/>
                </a:lnTo>
                <a:lnTo>
                  <a:pt x="4214812" y="657225"/>
                </a:lnTo>
                <a:lnTo>
                  <a:pt x="0" y="657225"/>
                </a:lnTo>
                <a:lnTo>
                  <a:pt x="0" y="0"/>
                </a:lnTo>
                <a:close/>
              </a:path>
            </a:pathLst>
          </a:custGeom>
          <a:ln w="12700">
            <a:solidFill>
              <a:srgbClr val="DEEAF6"/>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67515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1"/>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lang="en-US" sz="2400" dirty="0">
                <a:solidFill>
                  <a:schemeClr val="bg1">
                    <a:lumMod val="50000"/>
                  </a:schemeClr>
                </a:solidFill>
                <a:latin typeface="+mn-lt"/>
                <a:ea typeface="ＭＳ Ｐゴシック" pitchFamily="-111" charset="-128"/>
                <a:cs typeface="ＭＳ Ｐゴシック" pitchFamily="-111"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a:p>
        </p:txBody>
      </p:sp>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93560E47-ADE0-4457-8144-78E9C645F93A}" type="datetime1">
              <a:rPr lang="en-US" smtClean="0"/>
              <a:t>7/2/2025</a:t>
            </a:fld>
            <a:endParaRPr lang="en-US"/>
          </a:p>
        </p:txBody>
      </p:sp>
    </p:spTree>
    <p:extLst>
      <p:ext uri="{BB962C8B-B14F-4D97-AF65-F5344CB8AC3E}">
        <p14:creationId xmlns:p14="http://schemas.microsoft.com/office/powerpoint/2010/main" val="1800965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5D3DA26C-6B63-49B3-AD9F-F13B143260BF}" type="datetime1">
              <a:rPr lang="en-US" smtClean="0"/>
              <a:t>7/2/2025</a:t>
            </a:fld>
            <a:endParaRPr lang="en-US"/>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a:p>
        </p:txBody>
      </p:sp>
      <p:sp>
        <p:nvSpPr>
          <p:cNvPr id="8" name="Content Placeholder 7"/>
          <p:cNvSpPr>
            <a:spLocks noGrp="1"/>
          </p:cNvSpPr>
          <p:nvPr>
            <p:ph sz="quarter" idx="13"/>
          </p:nvPr>
        </p:nvSpPr>
        <p:spPr>
          <a:xfrm>
            <a:off x="457200" y="1143000"/>
            <a:ext cx="8153400" cy="4724400"/>
          </a:xfrm>
          <a:prstGeom prst="rect">
            <a:avLst/>
          </a:prstGeom>
        </p:spPr>
        <p:txBody>
          <a:bodyPr/>
          <a:lstStyle>
            <a:lvl1pPr>
              <a:buClrTx/>
              <a:defRPr sz="2400"/>
            </a:lvl1pPr>
            <a:lvl2pPr>
              <a:buClrTx/>
              <a:defRPr sz="2000"/>
            </a:lvl2pPr>
            <a:lvl3pPr>
              <a:buClrTx/>
              <a:defRPr sz="1800"/>
            </a:lvl3pPr>
            <a:lvl4pPr>
              <a:buClrTx/>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22493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A52C94A9-8929-47B3-B64E-1F51C0B872E6}" type="datetime1">
              <a:rPr lang="en-US" smtClean="0"/>
              <a:t>7/2/2025</a:t>
            </a:fld>
            <a:endParaRPr lang="en-US"/>
          </a:p>
        </p:txBody>
      </p:sp>
      <p:sp>
        <p:nvSpPr>
          <p:cNvPr id="9"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720705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2D98F12D-D076-45E8-8F9A-FD86AE2319F6}" type="datetime1">
              <a:rPr lang="en-US" smtClean="0"/>
              <a:t>7/2/2025</a:t>
            </a:fld>
            <a:endParaRPr lang="en-US"/>
          </a:p>
        </p:txBody>
      </p:sp>
      <p:sp>
        <p:nvSpPr>
          <p:cNvPr id="11"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a:p>
        </p:txBody>
      </p:sp>
      <p:sp>
        <p:nvSpPr>
          <p:cNvPr id="9"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461812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A7909104-38BC-4695-9167-5FEAF36FB956}" type="datetime1">
              <a:rPr lang="en-US" smtClean="0"/>
              <a:t>7/2/2025</a:t>
            </a:fld>
            <a:endParaRPr lang="en-US"/>
          </a:p>
        </p:txBody>
      </p:sp>
      <p:sp>
        <p:nvSpPr>
          <p:cNvPr id="7"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a:p>
        </p:txBody>
      </p:sp>
      <p:sp>
        <p:nvSpPr>
          <p:cNvPr id="5"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827053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899045AE-2C19-40B9-B3C3-BE3F81C28963}" type="datetime1">
              <a:rPr lang="en-US" smtClean="0"/>
              <a:t>7/2/2025</a:t>
            </a:fld>
            <a:endParaRPr lang="en-US"/>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a:p>
        </p:txBody>
      </p:sp>
    </p:spTree>
    <p:extLst>
      <p:ext uri="{BB962C8B-B14F-4D97-AF65-F5344CB8AC3E}">
        <p14:creationId xmlns:p14="http://schemas.microsoft.com/office/powerpoint/2010/main" val="16129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5D3DA26C-6B63-49B3-AD9F-F13B143260BF}" type="datetime1">
              <a:rPr lang="en-US" smtClean="0"/>
              <a:t>7/2/2025</a:t>
            </a:fld>
            <a:endParaRPr lang="en-US"/>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a:p>
        </p:txBody>
      </p:sp>
      <p:sp>
        <p:nvSpPr>
          <p:cNvPr id="8" name="Content Placeholder 7"/>
          <p:cNvSpPr>
            <a:spLocks noGrp="1"/>
          </p:cNvSpPr>
          <p:nvPr>
            <p:ph sz="quarter" idx="13"/>
          </p:nvPr>
        </p:nvSpPr>
        <p:spPr>
          <a:xfrm>
            <a:off x="457200" y="1143000"/>
            <a:ext cx="8153400" cy="4724400"/>
          </a:xfrm>
          <a:prstGeom prst="rect">
            <a:avLst/>
          </a:prstGeom>
        </p:spPr>
        <p:txBody>
          <a:bodyPr/>
          <a:lstStyle>
            <a:lvl1pPr>
              <a:buClrTx/>
              <a:defRPr sz="2400"/>
            </a:lvl1pPr>
            <a:lvl2pPr>
              <a:buClrTx/>
              <a:defRPr sz="2000"/>
            </a:lvl2pPr>
            <a:lvl3pPr>
              <a:buClrTx/>
              <a:defRPr sz="1800"/>
            </a:lvl3pPr>
            <a:lvl4pPr>
              <a:buClrTx/>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960423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A52C94A9-8929-47B3-B64E-1F51C0B872E6}" type="datetime1">
              <a:rPr lang="en-US" smtClean="0"/>
              <a:t>7/2/2025</a:t>
            </a:fld>
            <a:endParaRPr lang="en-US"/>
          </a:p>
        </p:txBody>
      </p:sp>
      <p:sp>
        <p:nvSpPr>
          <p:cNvPr id="9"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63221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2D98F12D-D076-45E8-8F9A-FD86AE2319F6}" type="datetime1">
              <a:rPr lang="en-US" smtClean="0"/>
              <a:t>7/2/2025</a:t>
            </a:fld>
            <a:endParaRPr lang="en-US"/>
          </a:p>
        </p:txBody>
      </p:sp>
      <p:sp>
        <p:nvSpPr>
          <p:cNvPr id="11"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a:p>
        </p:txBody>
      </p:sp>
      <p:sp>
        <p:nvSpPr>
          <p:cNvPr id="9"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00097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A7909104-38BC-4695-9167-5FEAF36FB956}" type="datetime1">
              <a:rPr lang="en-US" smtClean="0"/>
              <a:t>7/2/2025</a:t>
            </a:fld>
            <a:endParaRPr lang="en-US"/>
          </a:p>
        </p:txBody>
      </p:sp>
      <p:sp>
        <p:nvSpPr>
          <p:cNvPr id="7"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a:p>
        </p:txBody>
      </p:sp>
      <p:sp>
        <p:nvSpPr>
          <p:cNvPr id="5"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4953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899045AE-2C19-40B9-B3C3-BE3F81C28963}" type="datetime1">
              <a:rPr lang="en-US" smtClean="0"/>
              <a:t>7/2/2025</a:t>
            </a:fld>
            <a:endParaRPr lang="en-US"/>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a:p>
        </p:txBody>
      </p:sp>
    </p:spTree>
    <p:extLst>
      <p:ext uri="{BB962C8B-B14F-4D97-AF65-F5344CB8AC3E}">
        <p14:creationId xmlns:p14="http://schemas.microsoft.com/office/powerpoint/2010/main" val="332554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623248"/>
          </a:xfrm>
          <a:prstGeom prst="rect">
            <a:avLst/>
          </a:prstGeom>
        </p:spPr>
        <p:txBody>
          <a:bodyPr wrap="square" lIns="0" tIns="0" rIns="0" bIns="0">
            <a:spAutoFit/>
          </a:bodyPr>
          <a:lstStyle>
            <a:lvl1pPr>
              <a:defRPr sz="4050" b="0" i="0">
                <a:solidFill>
                  <a:srgbClr val="4471C4"/>
                </a:solidFill>
                <a:latin typeface="Calibri"/>
                <a:cs typeface="Calibri"/>
              </a:defRPr>
            </a:lvl1pPr>
          </a:lstStyle>
          <a:p>
            <a:endParaRPr/>
          </a:p>
        </p:txBody>
      </p:sp>
      <p:sp>
        <p:nvSpPr>
          <p:cNvPr id="3" name="Holder 3"/>
          <p:cNvSpPr>
            <a:spLocks noGrp="1"/>
          </p:cNvSpPr>
          <p:nvPr>
            <p:ph type="subTitle" idx="4"/>
          </p:nvPr>
        </p:nvSpPr>
        <p:spPr>
          <a:xfrm>
            <a:off x="1371600" y="3840480"/>
            <a:ext cx="6400800" cy="311624"/>
          </a:xfrm>
          <a:prstGeom prst="rect">
            <a:avLst/>
          </a:prstGeom>
        </p:spPr>
        <p:txBody>
          <a:bodyPr wrap="square" lIns="0" tIns="0" rIns="0" bIns="0">
            <a:spAutoFit/>
          </a:bodyPr>
          <a:lstStyle>
            <a:lvl1pPr>
              <a:defRPr sz="2025" b="0" i="0">
                <a:solidFill>
                  <a:srgbClr val="40404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3388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80814" y="314007"/>
            <a:ext cx="6096953" cy="623248"/>
          </a:xfrm>
        </p:spPr>
        <p:txBody>
          <a:bodyPr lIns="0" tIns="0" rIns="0" bIns="0"/>
          <a:lstStyle>
            <a:lvl1pPr>
              <a:defRPr sz="4050" b="0" i="0">
                <a:solidFill>
                  <a:srgbClr val="4471C4"/>
                </a:solidFill>
                <a:latin typeface="Calibri"/>
                <a:cs typeface="Calibri"/>
              </a:defRPr>
            </a:lvl1pPr>
          </a:lstStyle>
          <a:p>
            <a:endParaRPr/>
          </a:p>
        </p:txBody>
      </p:sp>
      <p:sp>
        <p:nvSpPr>
          <p:cNvPr id="3" name="Holder 3"/>
          <p:cNvSpPr>
            <a:spLocks noGrp="1"/>
          </p:cNvSpPr>
          <p:nvPr>
            <p:ph type="body" idx="1"/>
          </p:nvPr>
        </p:nvSpPr>
        <p:spPr>
          <a:xfrm>
            <a:off x="540544" y="1841104"/>
            <a:ext cx="6827044" cy="311624"/>
          </a:xfrm>
        </p:spPr>
        <p:txBody>
          <a:bodyPr lIns="0" tIns="0" rIns="0" bIns="0"/>
          <a:lstStyle>
            <a:lvl1pPr>
              <a:defRPr sz="2025" b="0" i="0">
                <a:solidFill>
                  <a:srgbClr val="40404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01178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180814" y="314007"/>
            <a:ext cx="6096953" cy="623248"/>
          </a:xfrm>
        </p:spPr>
        <p:txBody>
          <a:bodyPr lIns="0" tIns="0" rIns="0" bIns="0"/>
          <a:lstStyle>
            <a:lvl1pPr>
              <a:defRPr sz="4050" b="0" i="0">
                <a:solidFill>
                  <a:srgbClr val="4471C4"/>
                </a:solidFill>
                <a:latin typeface="Calibri"/>
                <a:cs typeface="Calibri"/>
              </a:defRPr>
            </a:lvl1pPr>
          </a:lstStyle>
          <a:p>
            <a:endParaRPr/>
          </a:p>
        </p:txBody>
      </p:sp>
      <p:sp>
        <p:nvSpPr>
          <p:cNvPr id="3" name="Holder 3"/>
          <p:cNvSpPr>
            <a:spLocks noGrp="1"/>
          </p:cNvSpPr>
          <p:nvPr>
            <p:ph sz="half" idx="2"/>
          </p:nvPr>
        </p:nvSpPr>
        <p:spPr>
          <a:xfrm>
            <a:off x="457200" y="1577340"/>
            <a:ext cx="3977640" cy="4154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154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6386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4572000" y="76200"/>
            <a:ext cx="4648200" cy="307975"/>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endParaRPr lang="en-US" sz="1400" b="1">
              <a:latin typeface="Verdana" pitchFamily="34" charset="0"/>
            </a:endParaRPr>
          </a:p>
        </p:txBody>
      </p:sp>
      <p:sp>
        <p:nvSpPr>
          <p:cNvPr id="1033" name="Rectangle 8"/>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chemeClr val="bg1"/>
                </a:solidFill>
                <a:latin typeface="Verdana" pitchFamily="-106" charset="0"/>
              </a:rPr>
              <a:t> &gt;</a:t>
            </a:r>
          </a:p>
        </p:txBody>
      </p:sp>
      <p:sp>
        <p:nvSpPr>
          <p:cNvPr id="1034" name="Rectangle 1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r>
              <a:rPr lang="en-US" altLang="en-US" sz="1400">
                <a:solidFill>
                  <a:schemeClr val="bg1"/>
                </a:solidFill>
                <a:latin typeface="Verdana" pitchFamily="-106" charset="0"/>
              </a:rPr>
              <a:t>www.dpw.state.pa.us </a:t>
            </a:r>
          </a:p>
        </p:txBody>
      </p:sp>
      <p:sp>
        <p:nvSpPr>
          <p:cNvPr id="1035" name="Rectangle 19"/>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chemeClr val="bg1"/>
                </a:solidFill>
                <a:latin typeface="Verdana" pitchFamily="-106" charset="0"/>
              </a:rPr>
              <a:t> &gt;</a:t>
            </a:r>
          </a:p>
        </p:txBody>
      </p:sp>
      <p:sp>
        <p:nvSpPr>
          <p:cNvPr id="1036" name="Rectangle 2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endParaRPr lang="en-US" altLang="en-US" sz="1400">
              <a:solidFill>
                <a:schemeClr val="bg1"/>
              </a:solidFill>
              <a:latin typeface="Verdana" pitchFamily="-106" charset="0"/>
            </a:endParaRPr>
          </a:p>
        </p:txBody>
      </p:sp>
      <p:sp>
        <p:nvSpPr>
          <p:cNvPr id="14" name="Date Placeholder 3"/>
          <p:cNvSpPr>
            <a:spLocks noGrp="1"/>
          </p:cNvSpPr>
          <p:nvPr>
            <p:ph type="dt" sz="half" idx="2"/>
          </p:nvPr>
        </p:nvSpPr>
        <p:spPr>
          <a:xfrm>
            <a:off x="457200" y="6096000"/>
            <a:ext cx="2133600" cy="384175"/>
          </a:xfrm>
          <a:prstGeom prst="rect">
            <a:avLst/>
          </a:prstGeom>
        </p:spPr>
        <p:txBody>
          <a:bodyPr anchor="ctr"/>
          <a:lstStyle>
            <a:lvl1pPr>
              <a:defRPr sz="1400">
                <a:solidFill>
                  <a:schemeClr val="bg1"/>
                </a:solidFill>
              </a:defRPr>
            </a:lvl1pPr>
          </a:lstStyle>
          <a:p>
            <a:pPr>
              <a:defRPr/>
            </a:pPr>
            <a:fld id="{B3E5B076-8C7A-4028-906E-852BFAD97291}" type="datetime1">
              <a:rPr lang="en-US" smtClean="0"/>
              <a:t>7/2/2025</a:t>
            </a:fld>
            <a:endParaRPr lang="en-US"/>
          </a:p>
        </p:txBody>
      </p:sp>
      <p:sp>
        <p:nvSpPr>
          <p:cNvPr id="15" name="Slide Number Placeholder 5"/>
          <p:cNvSpPr>
            <a:spLocks noGrp="1"/>
          </p:cNvSpPr>
          <p:nvPr>
            <p:ph type="sldNum" sz="quarter" idx="4"/>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4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a:p>
        </p:txBody>
      </p:sp>
      <p:grpSp>
        <p:nvGrpSpPr>
          <p:cNvPr id="17" name="Group 16"/>
          <p:cNvGrpSpPr/>
          <p:nvPr/>
        </p:nvGrpSpPr>
        <p:grpSpPr>
          <a:xfrm>
            <a:off x="457200" y="6096000"/>
            <a:ext cx="8229600" cy="400050"/>
            <a:chOff x="457200" y="5562600"/>
            <a:chExt cx="8229600" cy="400050"/>
          </a:xfrm>
        </p:grpSpPr>
        <p:sp>
          <p:nvSpPr>
            <p:cNvPr id="19" name="Rectangle 18"/>
            <p:cNvSpPr/>
            <p:nvPr userDrawn="1"/>
          </p:nvSpPr>
          <p:spPr>
            <a:xfrm>
              <a:off x="7696200" y="5562600"/>
              <a:ext cx="990600" cy="400050"/>
            </a:xfrm>
            <a:prstGeom prst="rect">
              <a:avLst/>
            </a:prstGeom>
            <a:solidFill>
              <a:srgbClr val="80AED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5562600"/>
              <a:ext cx="82296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457200" y="6172200"/>
            <a:ext cx="8229600" cy="276999"/>
          </a:xfrm>
          <a:prstGeom prst="rect">
            <a:avLst/>
          </a:prstGeom>
          <a:noFill/>
        </p:spPr>
        <p:txBody>
          <a:bodyPr wrap="square" rtlCol="0">
            <a:spAutoFit/>
          </a:bodyPr>
          <a:lstStyle/>
          <a:p>
            <a:pPr algn="ctr"/>
            <a:r>
              <a:rPr lang="en-US" sz="1200">
                <a:solidFill>
                  <a:schemeClr val="bg1"/>
                </a:solidFill>
              </a:rPr>
              <a:t>www.dhs.pa.gov</a:t>
            </a:r>
          </a:p>
        </p:txBody>
      </p:sp>
      <p:grpSp>
        <p:nvGrpSpPr>
          <p:cNvPr id="25" name="Group 24"/>
          <p:cNvGrpSpPr/>
          <p:nvPr userDrawn="1"/>
        </p:nvGrpSpPr>
        <p:grpSpPr>
          <a:xfrm>
            <a:off x="457200" y="457200"/>
            <a:ext cx="8434717" cy="685800"/>
            <a:chOff x="457200" y="304800"/>
            <a:chExt cx="8434717" cy="685800"/>
          </a:xfrm>
        </p:grpSpPr>
        <p:pic>
          <p:nvPicPr>
            <p:cNvPr id="26" name="Picture 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992483" y="350851"/>
              <a:ext cx="2899434" cy="59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304800"/>
              <a:ext cx="5410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4" r:id="rId3"/>
    <p:sldLayoutId id="2147483785" r:id="rId4"/>
    <p:sldLayoutId id="2147483786" r:id="rId5"/>
    <p:sldLayoutId id="2147483787" r:id="rId6"/>
  </p:sldLayoutIdLst>
  <p:hf hdr="0" ftr="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80814" y="314007"/>
            <a:ext cx="6096953" cy="849630"/>
          </a:xfrm>
          <a:prstGeom prst="rect">
            <a:avLst/>
          </a:prstGeom>
        </p:spPr>
        <p:txBody>
          <a:bodyPr wrap="square" lIns="0" tIns="0" rIns="0" bIns="0">
            <a:spAutoFit/>
          </a:bodyPr>
          <a:lstStyle>
            <a:lvl1pPr>
              <a:defRPr sz="5400" b="0" i="0">
                <a:solidFill>
                  <a:srgbClr val="4471C4"/>
                </a:solidFill>
                <a:latin typeface="Calibri"/>
                <a:cs typeface="Calibri"/>
              </a:defRPr>
            </a:lvl1pPr>
          </a:lstStyle>
          <a:p>
            <a:endParaRPr/>
          </a:p>
        </p:txBody>
      </p:sp>
      <p:sp>
        <p:nvSpPr>
          <p:cNvPr id="3" name="Holder 3"/>
          <p:cNvSpPr>
            <a:spLocks noGrp="1"/>
          </p:cNvSpPr>
          <p:nvPr>
            <p:ph type="body" idx="1"/>
          </p:nvPr>
        </p:nvSpPr>
        <p:spPr>
          <a:xfrm>
            <a:off x="540544" y="1841104"/>
            <a:ext cx="6827044" cy="415498"/>
          </a:xfrm>
          <a:prstGeom prst="rect">
            <a:avLst/>
          </a:prstGeom>
        </p:spPr>
        <p:txBody>
          <a:bodyPr wrap="square" lIns="0" tIns="0" rIns="0" bIns="0">
            <a:spAutoFit/>
          </a:bodyPr>
          <a:lstStyle>
            <a:lvl1pPr>
              <a:defRPr sz="2700" b="0" i="0">
                <a:solidFill>
                  <a:srgbClr val="404040"/>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7/2/2025</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4848408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4572000" y="76200"/>
            <a:ext cx="4648200" cy="307975"/>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endParaRPr lang="en-US" sz="1400" b="1">
              <a:latin typeface="Verdana" pitchFamily="34" charset="0"/>
            </a:endParaRPr>
          </a:p>
        </p:txBody>
      </p:sp>
      <p:sp>
        <p:nvSpPr>
          <p:cNvPr id="1033" name="Rectangle 8"/>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chemeClr val="bg1"/>
                </a:solidFill>
                <a:latin typeface="Verdana" pitchFamily="-106" charset="0"/>
              </a:rPr>
              <a:t> &gt;</a:t>
            </a:r>
          </a:p>
        </p:txBody>
      </p:sp>
      <p:sp>
        <p:nvSpPr>
          <p:cNvPr id="1034" name="Rectangle 1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r>
              <a:rPr lang="en-US" altLang="en-US" sz="1400">
                <a:solidFill>
                  <a:schemeClr val="bg1"/>
                </a:solidFill>
                <a:latin typeface="Verdana" pitchFamily="-106" charset="0"/>
              </a:rPr>
              <a:t>www.dpw.state.pa.us </a:t>
            </a:r>
          </a:p>
        </p:txBody>
      </p:sp>
      <p:sp>
        <p:nvSpPr>
          <p:cNvPr id="1035" name="Rectangle 19"/>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chemeClr val="bg1"/>
                </a:solidFill>
                <a:latin typeface="Verdana" pitchFamily="-106" charset="0"/>
              </a:rPr>
              <a:t> &gt;</a:t>
            </a:r>
          </a:p>
        </p:txBody>
      </p:sp>
      <p:sp>
        <p:nvSpPr>
          <p:cNvPr id="1036" name="Rectangle 2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endParaRPr lang="en-US" altLang="en-US" sz="1400">
              <a:solidFill>
                <a:schemeClr val="bg1"/>
              </a:solidFill>
              <a:latin typeface="Verdana" pitchFamily="-106" charset="0"/>
            </a:endParaRPr>
          </a:p>
        </p:txBody>
      </p:sp>
      <p:sp>
        <p:nvSpPr>
          <p:cNvPr id="14" name="Date Placeholder 3"/>
          <p:cNvSpPr>
            <a:spLocks noGrp="1"/>
          </p:cNvSpPr>
          <p:nvPr>
            <p:ph type="dt" sz="half" idx="2"/>
          </p:nvPr>
        </p:nvSpPr>
        <p:spPr>
          <a:xfrm>
            <a:off x="457200" y="6096000"/>
            <a:ext cx="2133600" cy="384175"/>
          </a:xfrm>
          <a:prstGeom prst="rect">
            <a:avLst/>
          </a:prstGeom>
        </p:spPr>
        <p:txBody>
          <a:bodyPr anchor="ctr"/>
          <a:lstStyle>
            <a:lvl1pPr>
              <a:defRPr sz="1400">
                <a:solidFill>
                  <a:schemeClr val="bg1"/>
                </a:solidFill>
              </a:defRPr>
            </a:lvl1pPr>
          </a:lstStyle>
          <a:p>
            <a:pPr>
              <a:defRPr/>
            </a:pPr>
            <a:fld id="{B3E5B076-8C7A-4028-906E-852BFAD97291}" type="datetime1">
              <a:rPr lang="en-US" smtClean="0"/>
              <a:t>7/2/2025</a:t>
            </a:fld>
            <a:endParaRPr lang="en-US"/>
          </a:p>
        </p:txBody>
      </p:sp>
      <p:sp>
        <p:nvSpPr>
          <p:cNvPr id="15" name="Slide Number Placeholder 5"/>
          <p:cNvSpPr>
            <a:spLocks noGrp="1"/>
          </p:cNvSpPr>
          <p:nvPr>
            <p:ph type="sldNum" sz="quarter" idx="4"/>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4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a:p>
        </p:txBody>
      </p:sp>
      <p:grpSp>
        <p:nvGrpSpPr>
          <p:cNvPr id="17" name="Group 16"/>
          <p:cNvGrpSpPr/>
          <p:nvPr/>
        </p:nvGrpSpPr>
        <p:grpSpPr>
          <a:xfrm>
            <a:off x="457200" y="6096000"/>
            <a:ext cx="8229600" cy="400050"/>
            <a:chOff x="457200" y="5562600"/>
            <a:chExt cx="8229600" cy="400050"/>
          </a:xfrm>
        </p:grpSpPr>
        <p:sp>
          <p:nvSpPr>
            <p:cNvPr id="19" name="Rectangle 18"/>
            <p:cNvSpPr/>
            <p:nvPr userDrawn="1"/>
          </p:nvSpPr>
          <p:spPr>
            <a:xfrm>
              <a:off x="7696200" y="5562600"/>
              <a:ext cx="990600" cy="400050"/>
            </a:xfrm>
            <a:prstGeom prst="rect">
              <a:avLst/>
            </a:prstGeom>
            <a:solidFill>
              <a:srgbClr val="80AED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5562600"/>
              <a:ext cx="82296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457200" y="6172200"/>
            <a:ext cx="8229600" cy="276999"/>
          </a:xfrm>
          <a:prstGeom prst="rect">
            <a:avLst/>
          </a:prstGeom>
          <a:noFill/>
        </p:spPr>
        <p:txBody>
          <a:bodyPr wrap="square" rtlCol="0">
            <a:spAutoFit/>
          </a:bodyPr>
          <a:lstStyle/>
          <a:p>
            <a:pPr algn="ctr"/>
            <a:r>
              <a:rPr lang="en-US" sz="1200">
                <a:solidFill>
                  <a:schemeClr val="bg1"/>
                </a:solidFill>
              </a:rPr>
              <a:t>www.dhs.pa.gov</a:t>
            </a:r>
          </a:p>
        </p:txBody>
      </p:sp>
      <p:sp>
        <p:nvSpPr>
          <p:cNvPr id="7" name="Rectangle 6">
            <a:extLst>
              <a:ext uri="{FF2B5EF4-FFF2-40B4-BE49-F238E27FC236}">
                <a16:creationId xmlns:a16="http://schemas.microsoft.com/office/drawing/2014/main" id="{E5F552E3-1099-AC89-0D9F-7FBB38B080CA}"/>
              </a:ext>
            </a:extLst>
          </p:cNvPr>
          <p:cNvSpPr/>
          <p:nvPr userDrawn="1"/>
        </p:nvSpPr>
        <p:spPr>
          <a:xfrm>
            <a:off x="457199" y="1037428"/>
            <a:ext cx="8434718" cy="119858"/>
          </a:xfrm>
          <a:prstGeom prst="rect">
            <a:avLst/>
          </a:prstGeom>
          <a:solidFill>
            <a:srgbClr val="73ADD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8" name="Picture 4">
            <a:extLst>
              <a:ext uri="{FF2B5EF4-FFF2-40B4-BE49-F238E27FC236}">
                <a16:creationId xmlns:a16="http://schemas.microsoft.com/office/drawing/2014/main" id="{F5F0C789-AA65-B0A7-29C1-A1A8EAEA0B60}"/>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199" y="457200"/>
            <a:ext cx="5410200" cy="46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315FDCD8-815F-EFD3-C47A-226BF0C09D83}"/>
              </a:ext>
            </a:extLst>
          </p:cNvPr>
          <p:cNvPicPr>
            <a:picLocks noChangeAspect="1" noChangeArrowheads="1"/>
          </p:cNvPicPr>
          <p:nvPr userDrawn="1"/>
        </p:nvPicPr>
        <p:blipFill>
          <a:blip r:embed="rId9"/>
          <a:srcRect/>
          <a:stretch/>
        </p:blipFill>
        <p:spPr bwMode="auto">
          <a:xfrm>
            <a:off x="5992483" y="477778"/>
            <a:ext cx="2899434" cy="38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88685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Lst>
  <p:hf hdr="0" ftr="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hello@Senacare.com"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png"/><Relationship Id="rId12" Type="http://schemas.openxmlformats.org/officeDocument/2006/relationships/image" Target="../media/image39.jp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8.jpg"/><Relationship Id="rId5" Type="http://schemas.openxmlformats.org/officeDocument/2006/relationships/image" Target="../media/image32.png"/><Relationship Id="rId10" Type="http://schemas.openxmlformats.org/officeDocument/2006/relationships/image" Target="../media/image37.jpg"/><Relationship Id="rId4" Type="http://schemas.openxmlformats.org/officeDocument/2006/relationships/image" Target="../media/image31.jpg"/><Relationship Id="rId9" Type="http://schemas.openxmlformats.org/officeDocument/2006/relationships/image" Target="../media/image36.jpg"/></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mailto:hello@Senacare.com" TargetMode="External"/><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3F475-9B9C-EB22-DDF9-FFCA76B6E382}"/>
              </a:ext>
            </a:extLst>
          </p:cNvPr>
          <p:cNvSpPr>
            <a:spLocks noGrp="1"/>
          </p:cNvSpPr>
          <p:nvPr>
            <p:ph type="dt" sz="half" idx="10"/>
          </p:nvPr>
        </p:nvSpPr>
        <p:spPr/>
        <p:txBody>
          <a:bodyPr/>
          <a:lstStyle/>
          <a:p>
            <a:pPr>
              <a:defRPr/>
            </a:pPr>
            <a:fld id="{5D3DA26C-6B63-49B3-AD9F-F13B143260BF}" type="datetime1">
              <a:rPr lang="en-US" smtClean="0"/>
              <a:t>7/2/2025</a:t>
            </a:fld>
            <a:endParaRPr lang="en-US"/>
          </a:p>
        </p:txBody>
      </p:sp>
      <p:sp>
        <p:nvSpPr>
          <p:cNvPr id="3" name="Slide Number Placeholder 2">
            <a:extLst>
              <a:ext uri="{FF2B5EF4-FFF2-40B4-BE49-F238E27FC236}">
                <a16:creationId xmlns:a16="http://schemas.microsoft.com/office/drawing/2014/main" id="{AD1D419B-ED6E-DBFA-328C-760A2DD9E96E}"/>
              </a:ext>
            </a:extLst>
          </p:cNvPr>
          <p:cNvSpPr>
            <a:spLocks noGrp="1"/>
          </p:cNvSpPr>
          <p:nvPr>
            <p:ph type="sldNum" sz="quarter" idx="12"/>
          </p:nvPr>
        </p:nvSpPr>
        <p:spPr/>
        <p:txBody>
          <a:bodyPr/>
          <a:lstStyle/>
          <a:p>
            <a:pPr>
              <a:defRPr/>
            </a:pPr>
            <a:fld id="{9C10EB89-1475-4332-AC66-2657F847E4F2}" type="slidenum">
              <a:rPr lang="en-US" smtClean="0"/>
              <a:pPr>
                <a:defRPr/>
              </a:pPr>
              <a:t>1</a:t>
            </a:fld>
            <a:endParaRPr lang="en-US"/>
          </a:p>
        </p:txBody>
      </p:sp>
      <p:sp>
        <p:nvSpPr>
          <p:cNvPr id="4" name="Content Placeholder 3">
            <a:extLst>
              <a:ext uri="{FF2B5EF4-FFF2-40B4-BE49-F238E27FC236}">
                <a16:creationId xmlns:a16="http://schemas.microsoft.com/office/drawing/2014/main" id="{FE6CB4EC-88A7-AADE-FA79-6D683EE1CB18}"/>
              </a:ext>
            </a:extLst>
          </p:cNvPr>
          <p:cNvSpPr>
            <a:spLocks noGrp="1"/>
          </p:cNvSpPr>
          <p:nvPr>
            <p:ph sz="quarter" idx="13"/>
          </p:nvPr>
        </p:nvSpPr>
        <p:spPr/>
        <p:txBody>
          <a:bodyPr/>
          <a:lstStyle/>
          <a:p>
            <a:endParaRPr lang="en-US"/>
          </a:p>
        </p:txBody>
      </p:sp>
      <p:pic>
        <p:nvPicPr>
          <p:cNvPr id="6" name="Picture 5">
            <a:extLst>
              <a:ext uri="{FF2B5EF4-FFF2-40B4-BE49-F238E27FC236}">
                <a16:creationId xmlns:a16="http://schemas.microsoft.com/office/drawing/2014/main" id="{8E11A931-3AE3-DC27-8D4A-90AA758A73B0}"/>
              </a:ext>
            </a:extLst>
          </p:cNvPr>
          <p:cNvPicPr>
            <a:picLocks noChangeAspect="1"/>
          </p:cNvPicPr>
          <p:nvPr/>
        </p:nvPicPr>
        <p:blipFill>
          <a:blip r:embed="rId3"/>
          <a:stretch>
            <a:fillRect/>
          </a:stretch>
        </p:blipFill>
        <p:spPr>
          <a:xfrm>
            <a:off x="417216" y="1219200"/>
            <a:ext cx="8309568" cy="4648200"/>
          </a:xfrm>
          <a:prstGeom prst="rect">
            <a:avLst/>
          </a:prstGeom>
        </p:spPr>
      </p:pic>
    </p:spTree>
    <p:extLst>
      <p:ext uri="{BB962C8B-B14F-4D97-AF65-F5344CB8AC3E}">
        <p14:creationId xmlns:p14="http://schemas.microsoft.com/office/powerpoint/2010/main" val="2758411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2FFF4E-D67C-C942-8C6A-341DE4535542}"/>
              </a:ext>
            </a:extLst>
          </p:cNvPr>
          <p:cNvSpPr>
            <a:spLocks noGrp="1"/>
          </p:cNvSpPr>
          <p:nvPr>
            <p:ph type="dt" sz="half" idx="10"/>
          </p:nvPr>
        </p:nvSpPr>
        <p:spPr/>
        <p:txBody>
          <a:bodyPr/>
          <a:lstStyle/>
          <a:p>
            <a:pPr>
              <a:defRPr/>
            </a:pPr>
            <a:fld id="{5D3DA26C-6B63-49B3-AD9F-F13B143260BF}" type="datetime1">
              <a:rPr lang="en-US" smtClean="0"/>
              <a:t>7/2/2025</a:t>
            </a:fld>
            <a:endParaRPr lang="en-US"/>
          </a:p>
        </p:txBody>
      </p:sp>
      <p:sp>
        <p:nvSpPr>
          <p:cNvPr id="3" name="Slide Number Placeholder 2">
            <a:extLst>
              <a:ext uri="{FF2B5EF4-FFF2-40B4-BE49-F238E27FC236}">
                <a16:creationId xmlns:a16="http://schemas.microsoft.com/office/drawing/2014/main" id="{384949EC-195C-07E3-5131-1A288F0A63AC}"/>
              </a:ext>
            </a:extLst>
          </p:cNvPr>
          <p:cNvSpPr>
            <a:spLocks noGrp="1"/>
          </p:cNvSpPr>
          <p:nvPr>
            <p:ph type="sldNum" sz="quarter" idx="12"/>
          </p:nvPr>
        </p:nvSpPr>
        <p:spPr/>
        <p:txBody>
          <a:bodyPr/>
          <a:lstStyle/>
          <a:p>
            <a:pPr>
              <a:defRPr/>
            </a:pPr>
            <a:fld id="{9C10EB89-1475-4332-AC66-2657F847E4F2}" type="slidenum">
              <a:rPr lang="en-US" smtClean="0"/>
              <a:pPr>
                <a:defRPr/>
              </a:pPr>
              <a:t>10</a:t>
            </a:fld>
            <a:endParaRPr lang="en-US"/>
          </a:p>
        </p:txBody>
      </p:sp>
      <p:pic>
        <p:nvPicPr>
          <p:cNvPr id="6" name="Content Placeholder 5">
            <a:extLst>
              <a:ext uri="{FF2B5EF4-FFF2-40B4-BE49-F238E27FC236}">
                <a16:creationId xmlns:a16="http://schemas.microsoft.com/office/drawing/2014/main" id="{7503AE31-EA55-011C-B3EB-BEE8122E5F9D}"/>
              </a:ext>
            </a:extLst>
          </p:cNvPr>
          <p:cNvPicPr>
            <a:picLocks noGrp="1" noChangeAspect="1"/>
          </p:cNvPicPr>
          <p:nvPr>
            <p:ph sz="quarter" idx="13"/>
          </p:nvPr>
        </p:nvPicPr>
        <p:blipFill>
          <a:blip r:embed="rId2"/>
          <a:stretch>
            <a:fillRect/>
          </a:stretch>
        </p:blipFill>
        <p:spPr>
          <a:xfrm>
            <a:off x="830728" y="1140025"/>
            <a:ext cx="7477941" cy="4727375"/>
          </a:xfrm>
        </p:spPr>
      </p:pic>
      <p:sp>
        <p:nvSpPr>
          <p:cNvPr id="5" name="Title 4">
            <a:extLst>
              <a:ext uri="{FF2B5EF4-FFF2-40B4-BE49-F238E27FC236}">
                <a16:creationId xmlns:a16="http://schemas.microsoft.com/office/drawing/2014/main" id="{C93F670A-EB64-DC7D-EF76-697D9DEDD485}"/>
              </a:ext>
            </a:extLst>
          </p:cNvPr>
          <p:cNvSpPr>
            <a:spLocks noGrp="1"/>
          </p:cNvSpPr>
          <p:nvPr>
            <p:ph type="title"/>
          </p:nvPr>
        </p:nvSpPr>
        <p:spPr>
          <a:xfrm>
            <a:off x="457200" y="377826"/>
            <a:ext cx="5410200" cy="612774"/>
          </a:xfrm>
        </p:spPr>
        <p:txBody>
          <a:bodyPr/>
          <a:lstStyle/>
          <a:p>
            <a:pPr algn="ctr"/>
            <a:r>
              <a:rPr lang="en-US" sz="3600">
                <a:solidFill>
                  <a:schemeClr val="bg1"/>
                </a:solidFill>
              </a:rPr>
              <a:t>STAT</a:t>
            </a:r>
            <a:br>
              <a:rPr lang="en-US" sz="2800">
                <a:solidFill>
                  <a:schemeClr val="bg1"/>
                </a:solidFill>
              </a:rPr>
            </a:br>
            <a:endParaRPr lang="en-US"/>
          </a:p>
        </p:txBody>
      </p:sp>
    </p:spTree>
    <p:extLst>
      <p:ext uri="{BB962C8B-B14F-4D97-AF65-F5344CB8AC3E}">
        <p14:creationId xmlns:p14="http://schemas.microsoft.com/office/powerpoint/2010/main" val="3192372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AC40D5-71C5-70BF-9E28-BCCDB022C73A}"/>
              </a:ext>
            </a:extLst>
          </p:cNvPr>
          <p:cNvSpPr>
            <a:spLocks noGrp="1"/>
          </p:cNvSpPr>
          <p:nvPr>
            <p:ph type="dt" sz="half" idx="10"/>
          </p:nvPr>
        </p:nvSpPr>
        <p:spPr/>
        <p:txBody>
          <a:bodyPr/>
          <a:lstStyle/>
          <a:p>
            <a:pPr>
              <a:defRPr/>
            </a:pPr>
            <a:fld id="{5D3DA26C-6B63-49B3-AD9F-F13B143260BF}" type="datetime1">
              <a:rPr lang="en-US" smtClean="0"/>
              <a:t>7/2/2025</a:t>
            </a:fld>
            <a:endParaRPr lang="en-US"/>
          </a:p>
        </p:txBody>
      </p:sp>
      <p:sp>
        <p:nvSpPr>
          <p:cNvPr id="3" name="Slide Number Placeholder 2">
            <a:extLst>
              <a:ext uri="{FF2B5EF4-FFF2-40B4-BE49-F238E27FC236}">
                <a16:creationId xmlns:a16="http://schemas.microsoft.com/office/drawing/2014/main" id="{2184F24B-AED0-7547-6BAE-87F596178023}"/>
              </a:ext>
            </a:extLst>
          </p:cNvPr>
          <p:cNvSpPr>
            <a:spLocks noGrp="1"/>
          </p:cNvSpPr>
          <p:nvPr>
            <p:ph type="sldNum" sz="quarter" idx="12"/>
          </p:nvPr>
        </p:nvSpPr>
        <p:spPr/>
        <p:txBody>
          <a:bodyPr/>
          <a:lstStyle/>
          <a:p>
            <a:pPr>
              <a:defRPr/>
            </a:pPr>
            <a:fld id="{9C10EB89-1475-4332-AC66-2657F847E4F2}" type="slidenum">
              <a:rPr lang="en-US" smtClean="0"/>
              <a:pPr>
                <a:defRPr/>
              </a:pPr>
              <a:t>11</a:t>
            </a:fld>
            <a:endParaRPr lang="en-US"/>
          </a:p>
        </p:txBody>
      </p:sp>
      <p:pic>
        <p:nvPicPr>
          <p:cNvPr id="6" name="Content Placeholder 5">
            <a:extLst>
              <a:ext uri="{FF2B5EF4-FFF2-40B4-BE49-F238E27FC236}">
                <a16:creationId xmlns:a16="http://schemas.microsoft.com/office/drawing/2014/main" id="{B9A08DF9-1C7F-4999-C039-565D06158340}"/>
              </a:ext>
            </a:extLst>
          </p:cNvPr>
          <p:cNvPicPr>
            <a:picLocks noGrp="1" noChangeAspect="1"/>
          </p:cNvPicPr>
          <p:nvPr>
            <p:ph sz="quarter" idx="13"/>
          </p:nvPr>
        </p:nvPicPr>
        <p:blipFill>
          <a:blip r:embed="rId2"/>
          <a:stretch>
            <a:fillRect/>
          </a:stretch>
        </p:blipFill>
        <p:spPr>
          <a:xfrm>
            <a:off x="509814" y="1247702"/>
            <a:ext cx="7873668" cy="4619698"/>
          </a:xfrm>
        </p:spPr>
      </p:pic>
      <p:sp>
        <p:nvSpPr>
          <p:cNvPr id="5" name="Title 4">
            <a:extLst>
              <a:ext uri="{FF2B5EF4-FFF2-40B4-BE49-F238E27FC236}">
                <a16:creationId xmlns:a16="http://schemas.microsoft.com/office/drawing/2014/main" id="{79D1DB10-08D0-BC2A-3BA9-E3858C022FB6}"/>
              </a:ext>
            </a:extLst>
          </p:cNvPr>
          <p:cNvSpPr>
            <a:spLocks noGrp="1"/>
          </p:cNvSpPr>
          <p:nvPr>
            <p:ph type="title"/>
          </p:nvPr>
        </p:nvSpPr>
        <p:spPr>
          <a:xfrm>
            <a:off x="457200" y="377825"/>
            <a:ext cx="5410200" cy="460375"/>
          </a:xfrm>
        </p:spPr>
        <p:txBody>
          <a:bodyPr/>
          <a:lstStyle/>
          <a:p>
            <a:pPr algn="ctr"/>
            <a:r>
              <a:rPr lang="en-US" sz="3600">
                <a:solidFill>
                  <a:schemeClr val="bg1"/>
                </a:solidFill>
              </a:rPr>
              <a:t>STAT</a:t>
            </a:r>
            <a:br>
              <a:rPr lang="en-US" sz="2800">
                <a:solidFill>
                  <a:schemeClr val="bg1"/>
                </a:solidFill>
              </a:rPr>
            </a:br>
            <a:endParaRPr lang="en-US"/>
          </a:p>
        </p:txBody>
      </p:sp>
    </p:spTree>
    <p:extLst>
      <p:ext uri="{BB962C8B-B14F-4D97-AF65-F5344CB8AC3E}">
        <p14:creationId xmlns:p14="http://schemas.microsoft.com/office/powerpoint/2010/main" val="3270407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827403-AD54-C88E-4196-F6EA611EFB17}"/>
              </a:ext>
            </a:extLst>
          </p:cNvPr>
          <p:cNvSpPr>
            <a:spLocks noGrp="1"/>
          </p:cNvSpPr>
          <p:nvPr>
            <p:ph type="dt" sz="half" idx="10"/>
          </p:nvPr>
        </p:nvSpPr>
        <p:spPr/>
        <p:txBody>
          <a:bodyPr/>
          <a:lstStyle/>
          <a:p>
            <a:pPr>
              <a:defRPr/>
            </a:pPr>
            <a:fld id="{5D3DA26C-6B63-49B3-AD9F-F13B143260BF}" type="datetime1">
              <a:rPr lang="en-US" smtClean="0"/>
              <a:t>7/2/2025</a:t>
            </a:fld>
            <a:endParaRPr lang="en-US"/>
          </a:p>
        </p:txBody>
      </p:sp>
      <p:sp>
        <p:nvSpPr>
          <p:cNvPr id="3" name="Slide Number Placeholder 2">
            <a:extLst>
              <a:ext uri="{FF2B5EF4-FFF2-40B4-BE49-F238E27FC236}">
                <a16:creationId xmlns:a16="http://schemas.microsoft.com/office/drawing/2014/main" id="{246D47DD-583E-8CAD-4E61-9FB651842F39}"/>
              </a:ext>
            </a:extLst>
          </p:cNvPr>
          <p:cNvSpPr>
            <a:spLocks noGrp="1"/>
          </p:cNvSpPr>
          <p:nvPr>
            <p:ph type="sldNum" sz="quarter" idx="12"/>
          </p:nvPr>
        </p:nvSpPr>
        <p:spPr/>
        <p:txBody>
          <a:bodyPr/>
          <a:lstStyle/>
          <a:p>
            <a:pPr>
              <a:defRPr/>
            </a:pPr>
            <a:fld id="{9C10EB89-1475-4332-AC66-2657F847E4F2}" type="slidenum">
              <a:rPr lang="en-US" smtClean="0"/>
              <a:pPr>
                <a:defRPr/>
              </a:pPr>
              <a:t>12</a:t>
            </a:fld>
            <a:endParaRPr lang="en-US"/>
          </a:p>
        </p:txBody>
      </p:sp>
      <p:pic>
        <p:nvPicPr>
          <p:cNvPr id="6" name="Content Placeholder 5">
            <a:extLst>
              <a:ext uri="{FF2B5EF4-FFF2-40B4-BE49-F238E27FC236}">
                <a16:creationId xmlns:a16="http://schemas.microsoft.com/office/drawing/2014/main" id="{8BDC60D4-A76E-7887-0E1A-0CBF5872CCAF}"/>
              </a:ext>
            </a:extLst>
          </p:cNvPr>
          <p:cNvPicPr>
            <a:picLocks noGrp="1" noChangeAspect="1"/>
          </p:cNvPicPr>
          <p:nvPr>
            <p:ph sz="quarter" idx="13"/>
          </p:nvPr>
        </p:nvPicPr>
        <p:blipFill>
          <a:blip r:embed="rId2"/>
          <a:stretch>
            <a:fillRect/>
          </a:stretch>
        </p:blipFill>
        <p:spPr>
          <a:xfrm>
            <a:off x="685050" y="1204076"/>
            <a:ext cx="7601722" cy="4663324"/>
          </a:xfrm>
        </p:spPr>
      </p:pic>
      <p:sp>
        <p:nvSpPr>
          <p:cNvPr id="5" name="Title 4">
            <a:extLst>
              <a:ext uri="{FF2B5EF4-FFF2-40B4-BE49-F238E27FC236}">
                <a16:creationId xmlns:a16="http://schemas.microsoft.com/office/drawing/2014/main" id="{B6E42E98-10FA-CDB9-6CDC-469ADE7FA263}"/>
              </a:ext>
            </a:extLst>
          </p:cNvPr>
          <p:cNvSpPr>
            <a:spLocks noGrp="1"/>
          </p:cNvSpPr>
          <p:nvPr>
            <p:ph type="title"/>
          </p:nvPr>
        </p:nvSpPr>
        <p:spPr>
          <a:xfrm>
            <a:off x="457200" y="377825"/>
            <a:ext cx="5410200" cy="460375"/>
          </a:xfrm>
        </p:spPr>
        <p:txBody>
          <a:bodyPr/>
          <a:lstStyle/>
          <a:p>
            <a:pPr algn="ctr"/>
            <a:r>
              <a:rPr lang="en-US" sz="3600">
                <a:solidFill>
                  <a:schemeClr val="bg1"/>
                </a:solidFill>
              </a:rPr>
              <a:t>STAT</a:t>
            </a:r>
            <a:br>
              <a:rPr lang="en-US" sz="2800">
                <a:solidFill>
                  <a:schemeClr val="bg1"/>
                </a:solidFill>
              </a:rPr>
            </a:br>
            <a:endParaRPr lang="en-US"/>
          </a:p>
        </p:txBody>
      </p:sp>
    </p:spTree>
    <p:extLst>
      <p:ext uri="{BB962C8B-B14F-4D97-AF65-F5344CB8AC3E}">
        <p14:creationId xmlns:p14="http://schemas.microsoft.com/office/powerpoint/2010/main" val="1484300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AD2DC0-E267-42C5-B194-8B82FB852DF4}"/>
              </a:ext>
            </a:extLst>
          </p:cNvPr>
          <p:cNvSpPr>
            <a:spLocks noGrp="1"/>
          </p:cNvSpPr>
          <p:nvPr>
            <p:ph type="dt" sz="half" idx="10"/>
          </p:nvPr>
        </p:nvSpPr>
        <p:spPr/>
        <p:txBody>
          <a:bodyPr/>
          <a:lstStyle/>
          <a:p>
            <a:pPr>
              <a:defRPr/>
            </a:pPr>
            <a:fld id="{5D3DA26C-6B63-49B3-AD9F-F13B143260BF}" type="datetime1">
              <a:rPr lang="en-US" smtClean="0"/>
              <a:t>7/2/2025</a:t>
            </a:fld>
            <a:endParaRPr lang="en-US"/>
          </a:p>
        </p:txBody>
      </p:sp>
      <p:sp>
        <p:nvSpPr>
          <p:cNvPr id="3" name="Slide Number Placeholder 2">
            <a:extLst>
              <a:ext uri="{FF2B5EF4-FFF2-40B4-BE49-F238E27FC236}">
                <a16:creationId xmlns:a16="http://schemas.microsoft.com/office/drawing/2014/main" id="{7C354E53-6901-DF99-1E9E-F7169B0339C1}"/>
              </a:ext>
            </a:extLst>
          </p:cNvPr>
          <p:cNvSpPr>
            <a:spLocks noGrp="1"/>
          </p:cNvSpPr>
          <p:nvPr>
            <p:ph type="sldNum" sz="quarter" idx="12"/>
          </p:nvPr>
        </p:nvSpPr>
        <p:spPr/>
        <p:txBody>
          <a:bodyPr/>
          <a:lstStyle/>
          <a:p>
            <a:pPr>
              <a:defRPr/>
            </a:pPr>
            <a:fld id="{9C10EB89-1475-4332-AC66-2657F847E4F2}" type="slidenum">
              <a:rPr lang="en-US" smtClean="0"/>
              <a:pPr>
                <a:defRPr/>
              </a:pPr>
              <a:t>13</a:t>
            </a:fld>
            <a:endParaRPr lang="en-US"/>
          </a:p>
        </p:txBody>
      </p:sp>
      <p:pic>
        <p:nvPicPr>
          <p:cNvPr id="6" name="Content Placeholder 5">
            <a:extLst>
              <a:ext uri="{FF2B5EF4-FFF2-40B4-BE49-F238E27FC236}">
                <a16:creationId xmlns:a16="http://schemas.microsoft.com/office/drawing/2014/main" id="{83354262-8D89-2F58-FA03-1837E961B55C}"/>
              </a:ext>
            </a:extLst>
          </p:cNvPr>
          <p:cNvPicPr>
            <a:picLocks noGrp="1" noChangeAspect="1"/>
          </p:cNvPicPr>
          <p:nvPr>
            <p:ph sz="quarter" idx="13"/>
          </p:nvPr>
        </p:nvPicPr>
        <p:blipFill>
          <a:blip r:embed="rId2"/>
          <a:stretch>
            <a:fillRect/>
          </a:stretch>
        </p:blipFill>
        <p:spPr>
          <a:xfrm>
            <a:off x="637736" y="1265153"/>
            <a:ext cx="7582923" cy="4724400"/>
          </a:xfrm>
        </p:spPr>
      </p:pic>
      <p:sp>
        <p:nvSpPr>
          <p:cNvPr id="5" name="Title 4">
            <a:extLst>
              <a:ext uri="{FF2B5EF4-FFF2-40B4-BE49-F238E27FC236}">
                <a16:creationId xmlns:a16="http://schemas.microsoft.com/office/drawing/2014/main" id="{90418281-DB6F-B13B-EBFB-88AA8754B92F}"/>
              </a:ext>
            </a:extLst>
          </p:cNvPr>
          <p:cNvSpPr>
            <a:spLocks noGrp="1"/>
          </p:cNvSpPr>
          <p:nvPr>
            <p:ph type="title"/>
          </p:nvPr>
        </p:nvSpPr>
        <p:spPr>
          <a:xfrm>
            <a:off x="457200" y="377825"/>
            <a:ext cx="5410200" cy="460375"/>
          </a:xfrm>
        </p:spPr>
        <p:txBody>
          <a:bodyPr/>
          <a:lstStyle/>
          <a:p>
            <a:pPr algn="ctr"/>
            <a:r>
              <a:rPr lang="en-US" sz="3600">
                <a:solidFill>
                  <a:schemeClr val="bg1"/>
                </a:solidFill>
              </a:rPr>
              <a:t>STAT</a:t>
            </a:r>
            <a:br>
              <a:rPr lang="en-US" sz="2800">
                <a:solidFill>
                  <a:schemeClr val="bg1"/>
                </a:solidFill>
              </a:rPr>
            </a:br>
            <a:endParaRPr lang="en-US"/>
          </a:p>
        </p:txBody>
      </p:sp>
    </p:spTree>
    <p:extLst>
      <p:ext uri="{BB962C8B-B14F-4D97-AF65-F5344CB8AC3E}">
        <p14:creationId xmlns:p14="http://schemas.microsoft.com/office/powerpoint/2010/main" val="839020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F5A5E3-7056-CA87-07EF-A5D1D523E4B9}"/>
              </a:ext>
            </a:extLst>
          </p:cNvPr>
          <p:cNvSpPr>
            <a:spLocks noGrp="1"/>
          </p:cNvSpPr>
          <p:nvPr>
            <p:ph type="dt" sz="half" idx="10"/>
          </p:nvPr>
        </p:nvSpPr>
        <p:spPr/>
        <p:txBody>
          <a:bodyPr/>
          <a:lstStyle/>
          <a:p>
            <a:pPr>
              <a:defRPr/>
            </a:pPr>
            <a:fld id="{5D3DA26C-6B63-49B3-AD9F-F13B143260BF}" type="datetime1">
              <a:rPr lang="en-US" smtClean="0"/>
              <a:t>7/2/2025</a:t>
            </a:fld>
            <a:endParaRPr lang="en-US"/>
          </a:p>
        </p:txBody>
      </p:sp>
      <p:sp>
        <p:nvSpPr>
          <p:cNvPr id="3" name="Slide Number Placeholder 2">
            <a:extLst>
              <a:ext uri="{FF2B5EF4-FFF2-40B4-BE49-F238E27FC236}">
                <a16:creationId xmlns:a16="http://schemas.microsoft.com/office/drawing/2014/main" id="{EF27B354-2E67-9AB3-6615-BABBC16D520A}"/>
              </a:ext>
            </a:extLst>
          </p:cNvPr>
          <p:cNvSpPr>
            <a:spLocks noGrp="1"/>
          </p:cNvSpPr>
          <p:nvPr>
            <p:ph type="sldNum" sz="quarter" idx="12"/>
          </p:nvPr>
        </p:nvSpPr>
        <p:spPr/>
        <p:txBody>
          <a:bodyPr/>
          <a:lstStyle/>
          <a:p>
            <a:pPr>
              <a:defRPr/>
            </a:pPr>
            <a:fld id="{9C10EB89-1475-4332-AC66-2657F847E4F2}" type="slidenum">
              <a:rPr lang="en-US" smtClean="0"/>
              <a:pPr>
                <a:defRPr/>
              </a:pPr>
              <a:t>14</a:t>
            </a:fld>
            <a:endParaRPr lang="en-US"/>
          </a:p>
        </p:txBody>
      </p:sp>
      <p:pic>
        <p:nvPicPr>
          <p:cNvPr id="6" name="Content Placeholder 5">
            <a:extLst>
              <a:ext uri="{FF2B5EF4-FFF2-40B4-BE49-F238E27FC236}">
                <a16:creationId xmlns:a16="http://schemas.microsoft.com/office/drawing/2014/main" id="{D88CF074-4981-8797-85DB-4B5F3A9CE949}"/>
              </a:ext>
            </a:extLst>
          </p:cNvPr>
          <p:cNvPicPr>
            <a:picLocks noGrp="1" noChangeAspect="1"/>
          </p:cNvPicPr>
          <p:nvPr>
            <p:ph sz="quarter" idx="13"/>
          </p:nvPr>
        </p:nvPicPr>
        <p:blipFill>
          <a:blip r:embed="rId2"/>
          <a:stretch>
            <a:fillRect/>
          </a:stretch>
        </p:blipFill>
        <p:spPr>
          <a:xfrm>
            <a:off x="1230417" y="1143000"/>
            <a:ext cx="6606965" cy="4724400"/>
          </a:xfrm>
        </p:spPr>
      </p:pic>
      <p:sp>
        <p:nvSpPr>
          <p:cNvPr id="5" name="Title 4">
            <a:extLst>
              <a:ext uri="{FF2B5EF4-FFF2-40B4-BE49-F238E27FC236}">
                <a16:creationId xmlns:a16="http://schemas.microsoft.com/office/drawing/2014/main" id="{A249D18A-6BA6-57A8-F446-F1E253AA3174}"/>
              </a:ext>
            </a:extLst>
          </p:cNvPr>
          <p:cNvSpPr>
            <a:spLocks noGrp="1"/>
          </p:cNvSpPr>
          <p:nvPr>
            <p:ph type="title"/>
          </p:nvPr>
        </p:nvSpPr>
        <p:spPr>
          <a:xfrm>
            <a:off x="457200" y="377825"/>
            <a:ext cx="5410200" cy="460375"/>
          </a:xfrm>
        </p:spPr>
        <p:txBody>
          <a:bodyPr/>
          <a:lstStyle/>
          <a:p>
            <a:pPr algn="ctr"/>
            <a:r>
              <a:rPr lang="en-US" sz="3600">
                <a:solidFill>
                  <a:schemeClr val="bg1"/>
                </a:solidFill>
              </a:rPr>
              <a:t>STAT</a:t>
            </a:r>
            <a:br>
              <a:rPr lang="en-US" sz="2800">
                <a:solidFill>
                  <a:schemeClr val="bg1"/>
                </a:solidFill>
              </a:rPr>
            </a:br>
            <a:endParaRPr lang="en-US"/>
          </a:p>
        </p:txBody>
      </p:sp>
    </p:spTree>
    <p:extLst>
      <p:ext uri="{BB962C8B-B14F-4D97-AF65-F5344CB8AC3E}">
        <p14:creationId xmlns:p14="http://schemas.microsoft.com/office/powerpoint/2010/main" val="246329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33842-EFF5-D601-9E81-71F5C42EF780}"/>
              </a:ext>
            </a:extLst>
          </p:cNvPr>
          <p:cNvSpPr>
            <a:spLocks noGrp="1"/>
          </p:cNvSpPr>
          <p:nvPr>
            <p:ph type="dt" sz="half" idx="10"/>
          </p:nvPr>
        </p:nvSpPr>
        <p:spPr/>
        <p:txBody>
          <a:bodyPr/>
          <a:lstStyle/>
          <a:p>
            <a:pPr>
              <a:defRPr/>
            </a:pPr>
            <a:fld id="{5D3DA26C-6B63-49B3-AD9F-F13B143260BF}" type="datetime1">
              <a:rPr lang="en-US" smtClean="0"/>
              <a:t>7/2/2025</a:t>
            </a:fld>
            <a:endParaRPr lang="en-US"/>
          </a:p>
        </p:txBody>
      </p:sp>
      <p:sp>
        <p:nvSpPr>
          <p:cNvPr id="3" name="Slide Number Placeholder 2">
            <a:extLst>
              <a:ext uri="{FF2B5EF4-FFF2-40B4-BE49-F238E27FC236}">
                <a16:creationId xmlns:a16="http://schemas.microsoft.com/office/drawing/2014/main" id="{C21C54AB-681A-311A-D594-9D6EF5D92D02}"/>
              </a:ext>
            </a:extLst>
          </p:cNvPr>
          <p:cNvSpPr>
            <a:spLocks noGrp="1"/>
          </p:cNvSpPr>
          <p:nvPr>
            <p:ph type="sldNum" sz="quarter" idx="12"/>
          </p:nvPr>
        </p:nvSpPr>
        <p:spPr/>
        <p:txBody>
          <a:bodyPr/>
          <a:lstStyle/>
          <a:p>
            <a:pPr>
              <a:defRPr/>
            </a:pPr>
            <a:fld id="{9C10EB89-1475-4332-AC66-2657F847E4F2}" type="slidenum">
              <a:rPr lang="en-US" smtClean="0"/>
              <a:pPr>
                <a:defRPr/>
              </a:pPr>
              <a:t>15</a:t>
            </a:fld>
            <a:endParaRPr lang="en-US"/>
          </a:p>
        </p:txBody>
      </p:sp>
      <p:pic>
        <p:nvPicPr>
          <p:cNvPr id="6" name="Content Placeholder 5">
            <a:extLst>
              <a:ext uri="{FF2B5EF4-FFF2-40B4-BE49-F238E27FC236}">
                <a16:creationId xmlns:a16="http://schemas.microsoft.com/office/drawing/2014/main" id="{DB57E4C2-C29F-E11B-9004-1D9128DB4098}"/>
              </a:ext>
            </a:extLst>
          </p:cNvPr>
          <p:cNvPicPr>
            <a:picLocks noGrp="1" noChangeAspect="1"/>
          </p:cNvPicPr>
          <p:nvPr>
            <p:ph sz="quarter" idx="13"/>
          </p:nvPr>
        </p:nvPicPr>
        <p:blipFill>
          <a:blip r:embed="rId2"/>
          <a:stretch>
            <a:fillRect/>
          </a:stretch>
        </p:blipFill>
        <p:spPr>
          <a:xfrm>
            <a:off x="457200" y="1717637"/>
            <a:ext cx="8153400" cy="3575126"/>
          </a:xfrm>
        </p:spPr>
      </p:pic>
      <p:sp>
        <p:nvSpPr>
          <p:cNvPr id="5" name="Title 4">
            <a:extLst>
              <a:ext uri="{FF2B5EF4-FFF2-40B4-BE49-F238E27FC236}">
                <a16:creationId xmlns:a16="http://schemas.microsoft.com/office/drawing/2014/main" id="{234FDA73-84F7-9A56-4213-C180F3816890}"/>
              </a:ext>
            </a:extLst>
          </p:cNvPr>
          <p:cNvSpPr>
            <a:spLocks noGrp="1"/>
          </p:cNvSpPr>
          <p:nvPr>
            <p:ph type="title"/>
          </p:nvPr>
        </p:nvSpPr>
        <p:spPr>
          <a:xfrm>
            <a:off x="457200" y="377825"/>
            <a:ext cx="5410200" cy="460376"/>
          </a:xfrm>
        </p:spPr>
        <p:txBody>
          <a:bodyPr/>
          <a:lstStyle/>
          <a:p>
            <a:pPr algn="ctr"/>
            <a:r>
              <a:rPr lang="en-US" sz="3600">
                <a:solidFill>
                  <a:schemeClr val="bg1"/>
                </a:solidFill>
              </a:rPr>
              <a:t>STAT</a:t>
            </a:r>
            <a:br>
              <a:rPr lang="en-US" sz="2800">
                <a:solidFill>
                  <a:schemeClr val="bg1"/>
                </a:solidFill>
              </a:rPr>
            </a:br>
            <a:endParaRPr lang="en-US"/>
          </a:p>
        </p:txBody>
      </p:sp>
    </p:spTree>
    <p:extLst>
      <p:ext uri="{BB962C8B-B14F-4D97-AF65-F5344CB8AC3E}">
        <p14:creationId xmlns:p14="http://schemas.microsoft.com/office/powerpoint/2010/main" val="3765401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41646" y="3218783"/>
            <a:ext cx="5839301" cy="2357569"/>
          </a:xfrm>
          <a:prstGeom prst="rect">
            <a:avLst/>
          </a:prstGeom>
        </p:spPr>
        <p:txBody>
          <a:bodyPr vert="horz" wrap="square" lIns="0" tIns="8573" rIns="0" bIns="0" rtlCol="0">
            <a:spAutoFit/>
          </a:bodyPr>
          <a:lstStyle/>
          <a:p>
            <a:pPr marL="9525" marR="3810" indent="-9525" algn="ctr" defTabSz="685800" fontAlgn="auto">
              <a:lnSpc>
                <a:spcPct val="100400"/>
              </a:lnSpc>
              <a:spcBef>
                <a:spcPts val="68"/>
              </a:spcBef>
              <a:spcAft>
                <a:spcPts val="0"/>
              </a:spcAft>
            </a:pPr>
            <a:r>
              <a:rPr kern="0" spc="-8" dirty="0">
                <a:solidFill>
                  <a:sysClr val="windowText" lastClr="000000"/>
                </a:solidFill>
                <a:latin typeface="Calibri"/>
                <a:cs typeface="Calibri"/>
              </a:rPr>
              <a:t>Comprehensive</a:t>
            </a:r>
            <a:r>
              <a:rPr kern="0" spc="-38" dirty="0">
                <a:solidFill>
                  <a:sysClr val="windowText" lastClr="000000"/>
                </a:solidFill>
                <a:latin typeface="Calibri"/>
                <a:cs typeface="Calibri"/>
              </a:rPr>
              <a:t> </a:t>
            </a:r>
            <a:r>
              <a:rPr kern="0" dirty="0">
                <a:solidFill>
                  <a:sysClr val="windowText" lastClr="000000"/>
                </a:solidFill>
                <a:latin typeface="Calibri"/>
                <a:cs typeface="Calibri"/>
              </a:rPr>
              <a:t>medical</a:t>
            </a:r>
            <a:r>
              <a:rPr kern="0" spc="-8" dirty="0">
                <a:solidFill>
                  <a:sysClr val="windowText" lastClr="000000"/>
                </a:solidFill>
                <a:latin typeface="Calibri"/>
                <a:cs typeface="Calibri"/>
              </a:rPr>
              <a:t> services</a:t>
            </a:r>
            <a:r>
              <a:rPr kern="0" spc="-64" dirty="0">
                <a:solidFill>
                  <a:sysClr val="windowText" lastClr="000000"/>
                </a:solidFill>
                <a:latin typeface="Calibri"/>
                <a:cs typeface="Calibri"/>
              </a:rPr>
              <a:t> </a:t>
            </a:r>
            <a:r>
              <a:rPr kern="0" dirty="0">
                <a:solidFill>
                  <a:sysClr val="windowText" lastClr="000000"/>
                </a:solidFill>
                <a:latin typeface="Calibri"/>
                <a:cs typeface="Calibri"/>
              </a:rPr>
              <a:t>&amp;</a:t>
            </a:r>
            <a:r>
              <a:rPr kern="0" spc="-34" dirty="0">
                <a:solidFill>
                  <a:sysClr val="windowText" lastClr="000000"/>
                </a:solidFill>
                <a:latin typeface="Calibri"/>
                <a:cs typeface="Calibri"/>
              </a:rPr>
              <a:t> </a:t>
            </a:r>
            <a:r>
              <a:rPr kern="0" dirty="0">
                <a:solidFill>
                  <a:sysClr val="windowText" lastClr="000000"/>
                </a:solidFill>
                <a:latin typeface="Calibri"/>
                <a:cs typeface="Calibri"/>
              </a:rPr>
              <a:t>support</a:t>
            </a:r>
            <a:r>
              <a:rPr kern="0" spc="-26" dirty="0">
                <a:solidFill>
                  <a:sysClr val="windowText" lastClr="000000"/>
                </a:solidFill>
                <a:latin typeface="Calibri"/>
                <a:cs typeface="Calibri"/>
              </a:rPr>
              <a:t> </a:t>
            </a:r>
            <a:r>
              <a:rPr kern="0" dirty="0">
                <a:solidFill>
                  <a:sysClr val="windowText" lastClr="000000"/>
                </a:solidFill>
                <a:latin typeface="Calibri"/>
                <a:cs typeface="Calibri"/>
              </a:rPr>
              <a:t>to</a:t>
            </a:r>
            <a:r>
              <a:rPr kern="0" spc="-34" dirty="0">
                <a:solidFill>
                  <a:sysClr val="windowText" lastClr="000000"/>
                </a:solidFill>
                <a:latin typeface="Calibri"/>
                <a:cs typeface="Calibri"/>
              </a:rPr>
              <a:t> </a:t>
            </a:r>
            <a:r>
              <a:rPr kern="0" dirty="0">
                <a:solidFill>
                  <a:sysClr val="windowText" lastClr="000000"/>
                </a:solidFill>
                <a:latin typeface="Calibri"/>
                <a:cs typeface="Calibri"/>
              </a:rPr>
              <a:t>partnering</a:t>
            </a:r>
            <a:r>
              <a:rPr kern="0" spc="-41" dirty="0">
                <a:solidFill>
                  <a:sysClr val="windowText" lastClr="000000"/>
                </a:solidFill>
                <a:latin typeface="Calibri"/>
                <a:cs typeface="Calibri"/>
              </a:rPr>
              <a:t> </a:t>
            </a:r>
            <a:r>
              <a:rPr kern="0" spc="-15" dirty="0">
                <a:solidFill>
                  <a:sysClr val="windowText" lastClr="000000"/>
                </a:solidFill>
                <a:latin typeface="Calibri"/>
                <a:cs typeface="Calibri"/>
              </a:rPr>
              <a:t>I/DD </a:t>
            </a:r>
            <a:r>
              <a:rPr kern="0" spc="-8" dirty="0">
                <a:solidFill>
                  <a:sysClr val="windowText" lastClr="000000"/>
                </a:solidFill>
                <a:latin typeface="Calibri"/>
                <a:cs typeface="Calibri"/>
              </a:rPr>
              <a:t>organizations</a:t>
            </a:r>
            <a:r>
              <a:rPr kern="0" spc="-11" dirty="0">
                <a:solidFill>
                  <a:sysClr val="windowText" lastClr="000000"/>
                </a:solidFill>
                <a:latin typeface="Calibri"/>
                <a:cs typeface="Calibri"/>
              </a:rPr>
              <a:t> </a:t>
            </a:r>
            <a:r>
              <a:rPr kern="0" dirty="0">
                <a:solidFill>
                  <a:sysClr val="windowText" lastClr="000000"/>
                </a:solidFill>
                <a:latin typeface="Calibri"/>
                <a:cs typeface="Calibri"/>
              </a:rPr>
              <a:t>with</a:t>
            </a:r>
            <a:r>
              <a:rPr kern="0" spc="-30" dirty="0">
                <a:solidFill>
                  <a:sysClr val="windowText" lastClr="000000"/>
                </a:solidFill>
                <a:latin typeface="Calibri"/>
                <a:cs typeface="Calibri"/>
              </a:rPr>
              <a:t> </a:t>
            </a:r>
            <a:r>
              <a:rPr kern="0" dirty="0">
                <a:solidFill>
                  <a:sysClr val="windowText" lastClr="000000"/>
                </a:solidFill>
                <a:latin typeface="Calibri"/>
                <a:cs typeface="Calibri"/>
              </a:rPr>
              <a:t>24/7/365</a:t>
            </a:r>
            <a:r>
              <a:rPr kern="0" spc="4" dirty="0">
                <a:solidFill>
                  <a:sysClr val="windowText" lastClr="000000"/>
                </a:solidFill>
                <a:latin typeface="Calibri"/>
                <a:cs typeface="Calibri"/>
              </a:rPr>
              <a:t> </a:t>
            </a:r>
            <a:r>
              <a:rPr kern="0" spc="-19" dirty="0">
                <a:solidFill>
                  <a:sysClr val="windowText" lastClr="000000"/>
                </a:solidFill>
                <a:latin typeface="Calibri"/>
                <a:cs typeface="Calibri"/>
              </a:rPr>
              <a:t>Telemedicine</a:t>
            </a:r>
            <a:r>
              <a:rPr kern="0" spc="-30" dirty="0">
                <a:solidFill>
                  <a:sysClr val="windowText" lastClr="000000"/>
                </a:solidFill>
                <a:latin typeface="Calibri"/>
                <a:cs typeface="Calibri"/>
              </a:rPr>
              <a:t> </a:t>
            </a:r>
            <a:r>
              <a:rPr kern="0" dirty="0">
                <a:solidFill>
                  <a:sysClr val="windowText" lastClr="000000"/>
                </a:solidFill>
                <a:latin typeface="Calibri"/>
                <a:cs typeface="Calibri"/>
              </a:rPr>
              <a:t>services</a:t>
            </a:r>
            <a:r>
              <a:rPr kern="0" spc="-60" dirty="0">
                <a:solidFill>
                  <a:sysClr val="windowText" lastClr="000000"/>
                </a:solidFill>
                <a:latin typeface="Calibri"/>
                <a:cs typeface="Calibri"/>
              </a:rPr>
              <a:t> </a:t>
            </a:r>
            <a:r>
              <a:rPr kern="0" dirty="0">
                <a:solidFill>
                  <a:sysClr val="windowText" lastClr="000000"/>
                </a:solidFill>
                <a:latin typeface="Calibri"/>
                <a:cs typeface="Calibri"/>
              </a:rPr>
              <a:t>via</a:t>
            </a:r>
            <a:r>
              <a:rPr kern="0" spc="-4" dirty="0">
                <a:solidFill>
                  <a:sysClr val="windowText" lastClr="000000"/>
                </a:solidFill>
                <a:latin typeface="Calibri"/>
                <a:cs typeface="Calibri"/>
              </a:rPr>
              <a:t> </a:t>
            </a:r>
            <a:r>
              <a:rPr kern="0" dirty="0">
                <a:solidFill>
                  <a:sysClr val="windowText" lastClr="000000"/>
                </a:solidFill>
                <a:latin typeface="Calibri"/>
                <a:cs typeface="Calibri"/>
              </a:rPr>
              <a:t>an</a:t>
            </a:r>
            <a:r>
              <a:rPr kern="0" spc="-30" dirty="0">
                <a:solidFill>
                  <a:sysClr val="windowText" lastClr="000000"/>
                </a:solidFill>
                <a:latin typeface="Calibri"/>
                <a:cs typeface="Calibri"/>
              </a:rPr>
              <a:t> </a:t>
            </a:r>
            <a:r>
              <a:rPr kern="0" spc="-15" dirty="0">
                <a:solidFill>
                  <a:sysClr val="windowText" lastClr="000000"/>
                </a:solidFill>
                <a:latin typeface="Calibri"/>
                <a:cs typeface="Calibri"/>
              </a:rPr>
              <a:t>ODP- </a:t>
            </a:r>
            <a:r>
              <a:rPr kern="0" dirty="0">
                <a:solidFill>
                  <a:sysClr val="windowText" lastClr="000000"/>
                </a:solidFill>
                <a:latin typeface="Calibri"/>
                <a:cs typeface="Calibri"/>
              </a:rPr>
              <a:t>approved</a:t>
            </a:r>
            <a:r>
              <a:rPr kern="0" spc="-56" dirty="0">
                <a:solidFill>
                  <a:sysClr val="windowText" lastClr="000000"/>
                </a:solidFill>
                <a:latin typeface="Calibri"/>
                <a:cs typeface="Calibri"/>
              </a:rPr>
              <a:t> </a:t>
            </a:r>
            <a:r>
              <a:rPr kern="0" spc="-90" dirty="0">
                <a:solidFill>
                  <a:sysClr val="windowText" lastClr="000000"/>
                </a:solidFill>
                <a:latin typeface="Calibri"/>
                <a:cs typeface="Calibri"/>
              </a:rPr>
              <a:t>STAT</a:t>
            </a:r>
            <a:r>
              <a:rPr kern="0" spc="-11" dirty="0">
                <a:solidFill>
                  <a:sysClr val="windowText" lastClr="000000"/>
                </a:solidFill>
                <a:latin typeface="Calibri"/>
                <a:cs typeface="Calibri"/>
              </a:rPr>
              <a:t> </a:t>
            </a:r>
            <a:r>
              <a:rPr kern="0" dirty="0">
                <a:solidFill>
                  <a:sysClr val="windowText" lastClr="000000"/>
                </a:solidFill>
                <a:latin typeface="Calibri"/>
                <a:cs typeface="Calibri"/>
              </a:rPr>
              <a:t>waiver </a:t>
            </a:r>
            <a:r>
              <a:rPr kern="0" spc="-15" dirty="0">
                <a:solidFill>
                  <a:sysClr val="windowText" lastClr="000000"/>
                </a:solidFill>
                <a:latin typeface="Calibri"/>
                <a:cs typeface="Calibri"/>
              </a:rPr>
              <a:t>program</a:t>
            </a:r>
            <a:r>
              <a:rPr kern="0" spc="-79" dirty="0">
                <a:solidFill>
                  <a:sysClr val="windowText" lastClr="000000"/>
                </a:solidFill>
                <a:latin typeface="Calibri"/>
                <a:cs typeface="Calibri"/>
              </a:rPr>
              <a:t> </a:t>
            </a:r>
            <a:r>
              <a:rPr kern="0" dirty="0">
                <a:solidFill>
                  <a:sysClr val="windowText" lastClr="000000"/>
                </a:solidFill>
                <a:latin typeface="Calibri"/>
                <a:cs typeface="Calibri"/>
              </a:rPr>
              <a:t>in</a:t>
            </a:r>
            <a:r>
              <a:rPr kern="0" spc="-41" dirty="0">
                <a:solidFill>
                  <a:sysClr val="windowText" lastClr="000000"/>
                </a:solidFill>
                <a:latin typeface="Calibri"/>
                <a:cs typeface="Calibri"/>
              </a:rPr>
              <a:t> </a:t>
            </a:r>
            <a:r>
              <a:rPr kern="0" spc="-8" dirty="0">
                <a:solidFill>
                  <a:sysClr val="windowText" lastClr="000000"/>
                </a:solidFill>
                <a:latin typeface="Calibri"/>
                <a:cs typeface="Calibri"/>
              </a:rPr>
              <a:t>Pennsylvania</a:t>
            </a:r>
            <a:endParaRPr kern="0">
              <a:solidFill>
                <a:sysClr val="windowText" lastClr="000000"/>
              </a:solidFill>
              <a:latin typeface="Calibri"/>
              <a:cs typeface="Calibri"/>
            </a:endParaRPr>
          </a:p>
          <a:p>
            <a:pPr defTabSz="685800" fontAlgn="auto">
              <a:spcBef>
                <a:spcPts val="225"/>
              </a:spcBef>
              <a:spcAft>
                <a:spcPts val="0"/>
              </a:spcAft>
            </a:pPr>
            <a:endParaRPr kern="0">
              <a:solidFill>
                <a:sysClr val="windowText" lastClr="000000"/>
              </a:solidFill>
              <a:latin typeface="Calibri"/>
              <a:cs typeface="Calibri"/>
            </a:endParaRPr>
          </a:p>
          <a:p>
            <a:pPr marR="168593" algn="ctr" defTabSz="685800" fontAlgn="auto">
              <a:spcBef>
                <a:spcPts val="0"/>
              </a:spcBef>
              <a:spcAft>
                <a:spcPts val="0"/>
              </a:spcAft>
            </a:pPr>
            <a:r>
              <a:rPr sz="1388" kern="0" spc="-8" dirty="0">
                <a:solidFill>
                  <a:sysClr val="windowText" lastClr="000000"/>
                </a:solidFill>
                <a:latin typeface="Calibri"/>
                <a:cs typeface="Calibri"/>
              </a:rPr>
              <a:t>Contact:</a:t>
            </a:r>
            <a:endParaRPr sz="1388" kern="0">
              <a:solidFill>
                <a:sysClr val="windowText" lastClr="000000"/>
              </a:solidFill>
              <a:latin typeface="Calibri"/>
              <a:cs typeface="Calibri"/>
            </a:endParaRPr>
          </a:p>
          <a:p>
            <a:pPr marL="2055971" marR="2228850" indent="5239" algn="ctr" defTabSz="685800" fontAlgn="auto">
              <a:lnSpc>
                <a:spcPct val="116700"/>
              </a:lnSpc>
              <a:spcBef>
                <a:spcPts val="30"/>
              </a:spcBef>
              <a:spcAft>
                <a:spcPts val="0"/>
              </a:spcAft>
            </a:pPr>
            <a:r>
              <a:rPr sz="1388" kern="0" dirty="0">
                <a:solidFill>
                  <a:sysClr val="windowText" lastClr="000000"/>
                </a:solidFill>
                <a:latin typeface="Calibri"/>
                <a:cs typeface="Calibri"/>
              </a:rPr>
              <a:t>Tim</a:t>
            </a:r>
            <a:r>
              <a:rPr sz="1388" kern="0" spc="38" dirty="0">
                <a:solidFill>
                  <a:sysClr val="windowText" lastClr="000000"/>
                </a:solidFill>
                <a:latin typeface="Calibri"/>
                <a:cs typeface="Calibri"/>
              </a:rPr>
              <a:t> </a:t>
            </a:r>
            <a:r>
              <a:rPr sz="1388" kern="0" spc="-8" dirty="0">
                <a:solidFill>
                  <a:sysClr val="windowText" lastClr="000000"/>
                </a:solidFill>
                <a:latin typeface="Calibri"/>
                <a:cs typeface="Calibri"/>
              </a:rPr>
              <a:t>Ortiz </a:t>
            </a:r>
            <a:r>
              <a:rPr sz="1388" u="heavy" kern="0" spc="-8" dirty="0">
                <a:solidFill>
                  <a:srgbClr val="0462C1"/>
                </a:solidFill>
                <a:uFill>
                  <a:solidFill>
                    <a:srgbClr val="0462C1"/>
                  </a:solidFill>
                </a:uFill>
                <a:latin typeface="Calibri"/>
                <a:cs typeface="Calibri"/>
                <a:hlinkClick r:id="rId2"/>
              </a:rPr>
              <a:t>hello@Senacare.com</a:t>
            </a:r>
            <a:r>
              <a:rPr sz="1388" kern="0" spc="-8" dirty="0">
                <a:solidFill>
                  <a:srgbClr val="0462C1"/>
                </a:solidFill>
                <a:latin typeface="Calibri"/>
                <a:cs typeface="Calibri"/>
              </a:rPr>
              <a:t> </a:t>
            </a:r>
            <a:r>
              <a:rPr sz="1388" kern="0" dirty="0">
                <a:solidFill>
                  <a:sysClr val="windowText" lastClr="000000"/>
                </a:solidFill>
                <a:latin typeface="Calibri"/>
                <a:cs typeface="Calibri"/>
              </a:rPr>
              <a:t>609-455-</a:t>
            </a:r>
            <a:r>
              <a:rPr sz="1388" kern="0" spc="-15" dirty="0">
                <a:solidFill>
                  <a:sysClr val="windowText" lastClr="000000"/>
                </a:solidFill>
                <a:latin typeface="Calibri"/>
                <a:cs typeface="Calibri"/>
              </a:rPr>
              <a:t>1576</a:t>
            </a:r>
            <a:endParaRPr sz="1388" kern="0">
              <a:solidFill>
                <a:sysClr val="windowText" lastClr="000000"/>
              </a:solidFill>
              <a:latin typeface="Calibri"/>
              <a:cs typeface="Calibri"/>
            </a:endParaRPr>
          </a:p>
          <a:p>
            <a:pPr marR="170497" algn="ctr" defTabSz="685800" fontAlgn="auto">
              <a:spcBef>
                <a:spcPts val="251"/>
              </a:spcBef>
              <a:spcAft>
                <a:spcPts val="0"/>
              </a:spcAft>
            </a:pPr>
            <a:r>
              <a:rPr sz="1388" kern="0" dirty="0">
                <a:solidFill>
                  <a:sysClr val="windowText" lastClr="000000"/>
                </a:solidFill>
                <a:latin typeface="Calibri"/>
                <a:cs typeface="Calibri"/>
              </a:rPr>
              <a:t>Philadelphia,</a:t>
            </a:r>
            <a:r>
              <a:rPr sz="1388" kern="0" spc="49" dirty="0">
                <a:solidFill>
                  <a:sysClr val="windowText" lastClr="000000"/>
                </a:solidFill>
                <a:latin typeface="Calibri"/>
                <a:cs typeface="Calibri"/>
              </a:rPr>
              <a:t> </a:t>
            </a:r>
            <a:r>
              <a:rPr sz="1388" kern="0" spc="-23" dirty="0">
                <a:solidFill>
                  <a:sysClr val="windowText" lastClr="000000"/>
                </a:solidFill>
                <a:latin typeface="Calibri"/>
                <a:cs typeface="Calibri"/>
              </a:rPr>
              <a:t>PA</a:t>
            </a:r>
            <a:r>
              <a:rPr sz="1388" kern="0" spc="38" dirty="0">
                <a:solidFill>
                  <a:sysClr val="windowText" lastClr="000000"/>
                </a:solidFill>
                <a:latin typeface="Calibri"/>
                <a:cs typeface="Calibri"/>
              </a:rPr>
              <a:t> </a:t>
            </a:r>
            <a:r>
              <a:rPr sz="1388" kern="0" dirty="0">
                <a:solidFill>
                  <a:sysClr val="windowText" lastClr="000000"/>
                </a:solidFill>
                <a:latin typeface="Calibri"/>
                <a:cs typeface="Calibri"/>
              </a:rPr>
              <a:t>|</a:t>
            </a:r>
            <a:r>
              <a:rPr sz="1388" kern="0" spc="94" dirty="0">
                <a:solidFill>
                  <a:sysClr val="windowText" lastClr="000000"/>
                </a:solidFill>
                <a:latin typeface="Calibri"/>
                <a:cs typeface="Calibri"/>
              </a:rPr>
              <a:t> </a:t>
            </a:r>
            <a:r>
              <a:rPr sz="1388" kern="0" dirty="0">
                <a:solidFill>
                  <a:sysClr val="windowText" lastClr="000000"/>
                </a:solidFill>
                <a:latin typeface="Calibri"/>
                <a:cs typeface="Calibri"/>
              </a:rPr>
              <a:t>Mickleton,</a:t>
            </a:r>
            <a:r>
              <a:rPr sz="1388" kern="0" spc="53" dirty="0">
                <a:solidFill>
                  <a:sysClr val="windowText" lastClr="000000"/>
                </a:solidFill>
                <a:latin typeface="Calibri"/>
                <a:cs typeface="Calibri"/>
              </a:rPr>
              <a:t> </a:t>
            </a:r>
            <a:r>
              <a:rPr sz="1388" kern="0" spc="-19" dirty="0">
                <a:solidFill>
                  <a:sysClr val="windowText" lastClr="000000"/>
                </a:solidFill>
                <a:latin typeface="Calibri"/>
                <a:cs typeface="Calibri"/>
              </a:rPr>
              <a:t>NJ</a:t>
            </a:r>
            <a:endParaRPr sz="1388" kern="0">
              <a:solidFill>
                <a:sysClr val="windowText" lastClr="000000"/>
              </a:solidFill>
              <a:latin typeface="Calibri"/>
              <a:cs typeface="Calibri"/>
            </a:endParaRPr>
          </a:p>
        </p:txBody>
      </p:sp>
      <p:pic>
        <p:nvPicPr>
          <p:cNvPr id="3" name="object 3"/>
          <p:cNvPicPr/>
          <p:nvPr/>
        </p:nvPicPr>
        <p:blipFill>
          <a:blip r:embed="rId3" cstate="print"/>
          <a:stretch>
            <a:fillRect/>
          </a:stretch>
        </p:blipFill>
        <p:spPr>
          <a:xfrm>
            <a:off x="1621631" y="2228850"/>
            <a:ext cx="5900738" cy="83581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84622" y="1084707"/>
            <a:ext cx="2817495" cy="502444"/>
            <a:chOff x="1046162" y="303275"/>
            <a:chExt cx="3756660" cy="669925"/>
          </a:xfrm>
        </p:grpSpPr>
        <p:sp>
          <p:nvSpPr>
            <p:cNvPr id="3" name="object 3"/>
            <p:cNvSpPr/>
            <p:nvPr/>
          </p:nvSpPr>
          <p:spPr>
            <a:xfrm>
              <a:off x="1052512" y="309625"/>
              <a:ext cx="3743960" cy="657225"/>
            </a:xfrm>
            <a:custGeom>
              <a:avLst/>
              <a:gdLst/>
              <a:ahLst/>
              <a:cxnLst/>
              <a:rect l="l" t="t" r="r" b="b"/>
              <a:pathLst>
                <a:path w="3743960" h="657225">
                  <a:moveTo>
                    <a:pt x="3414712" y="0"/>
                  </a:moveTo>
                  <a:lnTo>
                    <a:pt x="0" y="0"/>
                  </a:lnTo>
                  <a:lnTo>
                    <a:pt x="0" y="657225"/>
                  </a:lnTo>
                  <a:lnTo>
                    <a:pt x="3414712" y="657225"/>
                  </a:lnTo>
                  <a:lnTo>
                    <a:pt x="3743388" y="328549"/>
                  </a:lnTo>
                  <a:lnTo>
                    <a:pt x="3414712" y="0"/>
                  </a:lnTo>
                  <a:close/>
                </a:path>
              </a:pathLst>
            </a:custGeom>
            <a:solidFill>
              <a:srgbClr val="DEEAF6"/>
            </a:solidFill>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sp>
          <p:nvSpPr>
            <p:cNvPr id="4" name="object 4"/>
            <p:cNvSpPr/>
            <p:nvPr/>
          </p:nvSpPr>
          <p:spPr>
            <a:xfrm>
              <a:off x="1052512" y="309625"/>
              <a:ext cx="3743960" cy="657225"/>
            </a:xfrm>
            <a:custGeom>
              <a:avLst/>
              <a:gdLst/>
              <a:ahLst/>
              <a:cxnLst/>
              <a:rect l="l" t="t" r="r" b="b"/>
              <a:pathLst>
                <a:path w="3743960" h="657225">
                  <a:moveTo>
                    <a:pt x="0" y="0"/>
                  </a:moveTo>
                  <a:lnTo>
                    <a:pt x="3414712" y="0"/>
                  </a:lnTo>
                  <a:lnTo>
                    <a:pt x="3743388" y="328549"/>
                  </a:lnTo>
                  <a:lnTo>
                    <a:pt x="3414712" y="657225"/>
                  </a:lnTo>
                  <a:lnTo>
                    <a:pt x="0" y="657225"/>
                  </a:lnTo>
                  <a:lnTo>
                    <a:pt x="0" y="0"/>
                  </a:lnTo>
                  <a:close/>
                </a:path>
              </a:pathLst>
            </a:custGeom>
            <a:ln w="12700">
              <a:solidFill>
                <a:srgbClr val="DEEAF6"/>
              </a:solidFill>
            </a:ln>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grpSp>
      <p:sp>
        <p:nvSpPr>
          <p:cNvPr id="5" name="object 5"/>
          <p:cNvSpPr txBox="1">
            <a:spLocks noGrp="1"/>
          </p:cNvSpPr>
          <p:nvPr>
            <p:ph type="title"/>
          </p:nvPr>
        </p:nvSpPr>
        <p:spPr>
          <a:xfrm>
            <a:off x="885611" y="1092756"/>
            <a:ext cx="4572715" cy="345720"/>
          </a:xfrm>
          <a:prstGeom prst="rect">
            <a:avLst/>
          </a:prstGeom>
        </p:spPr>
        <p:txBody>
          <a:bodyPr vert="horz" wrap="square" lIns="0" tIns="113776" rIns="0" bIns="0" rtlCol="0">
            <a:spAutoFit/>
          </a:bodyPr>
          <a:lstStyle/>
          <a:p>
            <a:pPr marL="286226">
              <a:spcBef>
                <a:spcPts val="98"/>
              </a:spcBef>
            </a:pPr>
            <a:r>
              <a:rPr sz="1500" b="1" spc="-94" dirty="0">
                <a:solidFill>
                  <a:srgbClr val="001F5F"/>
                </a:solidFill>
                <a:latin typeface="Arial"/>
                <a:cs typeface="Arial"/>
              </a:rPr>
              <a:t>SENA</a:t>
            </a:r>
            <a:r>
              <a:rPr sz="1500" b="1" spc="-38" dirty="0">
                <a:solidFill>
                  <a:srgbClr val="001F5F"/>
                </a:solidFill>
                <a:latin typeface="Arial"/>
                <a:cs typeface="Arial"/>
              </a:rPr>
              <a:t> </a:t>
            </a:r>
            <a:r>
              <a:rPr sz="1500" b="1" spc="-49" dirty="0">
                <a:solidFill>
                  <a:srgbClr val="001F5F"/>
                </a:solidFill>
                <a:latin typeface="Arial"/>
                <a:cs typeface="Arial"/>
              </a:rPr>
              <a:t>Overview</a:t>
            </a:r>
            <a:endParaRPr sz="1500">
              <a:latin typeface="Arial"/>
              <a:cs typeface="Arial"/>
            </a:endParaRPr>
          </a:p>
        </p:txBody>
      </p:sp>
      <p:grpSp>
        <p:nvGrpSpPr>
          <p:cNvPr id="6" name="object 6"/>
          <p:cNvGrpSpPr/>
          <p:nvPr/>
        </p:nvGrpSpPr>
        <p:grpSpPr>
          <a:xfrm>
            <a:off x="0" y="1006126"/>
            <a:ext cx="9144000" cy="4466273"/>
            <a:chOff x="0" y="198501"/>
            <a:chExt cx="12192000" cy="5955030"/>
          </a:xfrm>
        </p:grpSpPr>
        <p:sp>
          <p:nvSpPr>
            <p:cNvPr id="7" name="object 7"/>
            <p:cNvSpPr/>
            <p:nvPr/>
          </p:nvSpPr>
          <p:spPr>
            <a:xfrm>
              <a:off x="0" y="2305049"/>
              <a:ext cx="12192000" cy="3848100"/>
            </a:xfrm>
            <a:custGeom>
              <a:avLst/>
              <a:gdLst/>
              <a:ahLst/>
              <a:cxnLst/>
              <a:rect l="l" t="t" r="r" b="b"/>
              <a:pathLst>
                <a:path w="12192000" h="3848100">
                  <a:moveTo>
                    <a:pt x="12192000" y="0"/>
                  </a:moveTo>
                  <a:lnTo>
                    <a:pt x="0" y="0"/>
                  </a:lnTo>
                  <a:lnTo>
                    <a:pt x="0" y="3848100"/>
                  </a:lnTo>
                  <a:lnTo>
                    <a:pt x="12192000" y="3848100"/>
                  </a:lnTo>
                  <a:lnTo>
                    <a:pt x="12192000" y="0"/>
                  </a:lnTo>
                  <a:close/>
                </a:path>
              </a:pathLst>
            </a:custGeom>
            <a:solidFill>
              <a:srgbClr val="0D1E49"/>
            </a:solidFill>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pic>
          <p:nvPicPr>
            <p:cNvPr id="8" name="object 8"/>
            <p:cNvPicPr/>
            <p:nvPr/>
          </p:nvPicPr>
          <p:blipFill>
            <a:blip r:embed="rId2" cstate="print"/>
            <a:stretch>
              <a:fillRect/>
            </a:stretch>
          </p:blipFill>
          <p:spPr>
            <a:xfrm>
              <a:off x="841959" y="1076325"/>
              <a:ext cx="10412095" cy="2209800"/>
            </a:xfrm>
            <a:prstGeom prst="rect">
              <a:avLst/>
            </a:prstGeom>
          </p:spPr>
        </p:pic>
        <p:sp>
          <p:nvSpPr>
            <p:cNvPr id="9" name="object 9"/>
            <p:cNvSpPr/>
            <p:nvPr/>
          </p:nvSpPr>
          <p:spPr>
            <a:xfrm>
              <a:off x="242887" y="204851"/>
              <a:ext cx="990600" cy="828675"/>
            </a:xfrm>
            <a:custGeom>
              <a:avLst/>
              <a:gdLst/>
              <a:ahLst/>
              <a:cxnLst/>
              <a:rect l="l" t="t" r="r" b="b"/>
              <a:pathLst>
                <a:path w="990600" h="828675">
                  <a:moveTo>
                    <a:pt x="783437" y="0"/>
                  </a:moveTo>
                  <a:lnTo>
                    <a:pt x="207175" y="0"/>
                  </a:lnTo>
                  <a:lnTo>
                    <a:pt x="0" y="414274"/>
                  </a:lnTo>
                  <a:lnTo>
                    <a:pt x="207175" y="828675"/>
                  </a:lnTo>
                  <a:lnTo>
                    <a:pt x="783437" y="828675"/>
                  </a:lnTo>
                  <a:lnTo>
                    <a:pt x="990600" y="414274"/>
                  </a:lnTo>
                  <a:lnTo>
                    <a:pt x="783437" y="0"/>
                  </a:lnTo>
                  <a:close/>
                </a:path>
              </a:pathLst>
            </a:custGeom>
            <a:solidFill>
              <a:srgbClr val="233664"/>
            </a:solidFill>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sp>
          <p:nvSpPr>
            <p:cNvPr id="10" name="object 10"/>
            <p:cNvSpPr/>
            <p:nvPr/>
          </p:nvSpPr>
          <p:spPr>
            <a:xfrm>
              <a:off x="242887" y="204851"/>
              <a:ext cx="990600" cy="828675"/>
            </a:xfrm>
            <a:custGeom>
              <a:avLst/>
              <a:gdLst/>
              <a:ahLst/>
              <a:cxnLst/>
              <a:rect l="l" t="t" r="r" b="b"/>
              <a:pathLst>
                <a:path w="990600" h="828675">
                  <a:moveTo>
                    <a:pt x="0" y="414274"/>
                  </a:moveTo>
                  <a:lnTo>
                    <a:pt x="207175" y="0"/>
                  </a:lnTo>
                  <a:lnTo>
                    <a:pt x="783437" y="0"/>
                  </a:lnTo>
                  <a:lnTo>
                    <a:pt x="990600" y="414274"/>
                  </a:lnTo>
                  <a:lnTo>
                    <a:pt x="783437" y="828675"/>
                  </a:lnTo>
                  <a:lnTo>
                    <a:pt x="207175" y="828675"/>
                  </a:lnTo>
                  <a:lnTo>
                    <a:pt x="0" y="414274"/>
                  </a:lnTo>
                  <a:close/>
                </a:path>
              </a:pathLst>
            </a:custGeom>
            <a:ln w="12700">
              <a:solidFill>
                <a:srgbClr val="2E528F"/>
              </a:solidFill>
            </a:ln>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grpSp>
      <p:sp>
        <p:nvSpPr>
          <p:cNvPr id="11" name="object 11"/>
          <p:cNvSpPr txBox="1"/>
          <p:nvPr/>
        </p:nvSpPr>
        <p:spPr>
          <a:xfrm>
            <a:off x="2448878" y="3636883"/>
            <a:ext cx="1924050" cy="1563857"/>
          </a:xfrm>
          <a:prstGeom prst="rect">
            <a:avLst/>
          </a:prstGeom>
        </p:spPr>
        <p:txBody>
          <a:bodyPr vert="horz" wrap="square" lIns="0" tIns="36671" rIns="0" bIns="0" rtlCol="0">
            <a:spAutoFit/>
          </a:bodyPr>
          <a:lstStyle/>
          <a:p>
            <a:pPr marL="24765" marR="3810" defTabSz="685800" fontAlgn="auto">
              <a:lnSpc>
                <a:spcPct val="89200"/>
              </a:lnSpc>
              <a:spcBef>
                <a:spcPts val="289"/>
              </a:spcBef>
              <a:spcAft>
                <a:spcPts val="0"/>
              </a:spcAft>
            </a:pPr>
            <a:r>
              <a:rPr sz="1500" b="1" kern="0" dirty="0">
                <a:solidFill>
                  <a:srgbClr val="8FBCCF"/>
                </a:solidFill>
                <a:latin typeface="Calibri"/>
                <a:cs typeface="Calibri"/>
              </a:rPr>
              <a:t>24/7/365</a:t>
            </a:r>
            <a:r>
              <a:rPr sz="1500" b="1" kern="0" spc="-41" dirty="0">
                <a:solidFill>
                  <a:srgbClr val="8FBCCF"/>
                </a:solidFill>
                <a:latin typeface="Calibri"/>
                <a:cs typeface="Calibri"/>
              </a:rPr>
              <a:t> </a:t>
            </a:r>
            <a:r>
              <a:rPr sz="1500" b="1" kern="0" spc="-15" dirty="0">
                <a:solidFill>
                  <a:srgbClr val="8FBCCF"/>
                </a:solidFill>
                <a:latin typeface="Calibri"/>
                <a:cs typeface="Calibri"/>
              </a:rPr>
              <a:t>Care </a:t>
            </a:r>
            <a:r>
              <a:rPr sz="1500" b="1" kern="0" spc="-8" dirty="0">
                <a:solidFill>
                  <a:srgbClr val="8FBCCF"/>
                </a:solidFill>
                <a:latin typeface="Calibri"/>
                <a:cs typeface="Calibri"/>
              </a:rPr>
              <a:t>Coordination Command Center</a:t>
            </a:r>
            <a:endParaRPr sz="1500" kern="0">
              <a:solidFill>
                <a:sysClr val="windowText" lastClr="000000"/>
              </a:solidFill>
              <a:latin typeface="Calibri"/>
              <a:cs typeface="Calibri"/>
            </a:endParaRPr>
          </a:p>
          <a:p>
            <a:pPr marL="9525" marR="121920" defTabSz="685800" fontAlgn="auto">
              <a:lnSpc>
                <a:spcPts val="1298"/>
              </a:lnSpc>
              <a:spcBef>
                <a:spcPts val="570"/>
              </a:spcBef>
              <a:spcAft>
                <a:spcPts val="0"/>
              </a:spcAft>
            </a:pPr>
            <a:r>
              <a:rPr sz="1163" kern="0" spc="-86" dirty="0">
                <a:solidFill>
                  <a:srgbClr val="FFFFFF"/>
                </a:solidFill>
                <a:latin typeface="Arial"/>
                <a:cs typeface="Arial"/>
              </a:rPr>
              <a:t>We</a:t>
            </a:r>
            <a:r>
              <a:rPr sz="1163" kern="0" spc="64" dirty="0">
                <a:solidFill>
                  <a:srgbClr val="FFFFFF"/>
                </a:solidFill>
                <a:latin typeface="Arial"/>
                <a:cs typeface="Arial"/>
              </a:rPr>
              <a:t> </a:t>
            </a:r>
            <a:r>
              <a:rPr sz="1163" kern="0" dirty="0">
                <a:solidFill>
                  <a:srgbClr val="FFFFFF"/>
                </a:solidFill>
                <a:latin typeface="Arial"/>
                <a:cs typeface="Arial"/>
              </a:rPr>
              <a:t>help</a:t>
            </a:r>
            <a:r>
              <a:rPr sz="1163" kern="0" spc="53" dirty="0">
                <a:solidFill>
                  <a:srgbClr val="FFFFFF"/>
                </a:solidFill>
                <a:latin typeface="Arial"/>
                <a:cs typeface="Arial"/>
              </a:rPr>
              <a:t> </a:t>
            </a:r>
            <a:r>
              <a:rPr sz="1163" kern="0" dirty="0">
                <a:solidFill>
                  <a:srgbClr val="FFFFFF"/>
                </a:solidFill>
                <a:latin typeface="Arial"/>
                <a:cs typeface="Arial"/>
              </a:rPr>
              <a:t>people</a:t>
            </a:r>
            <a:r>
              <a:rPr sz="1163" kern="0" spc="68" dirty="0">
                <a:solidFill>
                  <a:srgbClr val="FFFFFF"/>
                </a:solidFill>
                <a:latin typeface="Arial"/>
                <a:cs typeface="Arial"/>
              </a:rPr>
              <a:t> </a:t>
            </a:r>
            <a:r>
              <a:rPr sz="1163" kern="0" dirty="0">
                <a:solidFill>
                  <a:srgbClr val="FFFFFF"/>
                </a:solidFill>
                <a:latin typeface="Arial"/>
                <a:cs typeface="Arial"/>
              </a:rPr>
              <a:t>access</a:t>
            </a:r>
            <a:r>
              <a:rPr sz="1163" kern="0" spc="90" dirty="0">
                <a:solidFill>
                  <a:srgbClr val="FFFFFF"/>
                </a:solidFill>
                <a:latin typeface="Arial"/>
                <a:cs typeface="Arial"/>
              </a:rPr>
              <a:t> </a:t>
            </a:r>
            <a:r>
              <a:rPr sz="1163" kern="0" spc="56" dirty="0">
                <a:solidFill>
                  <a:srgbClr val="FFFFFF"/>
                </a:solidFill>
                <a:latin typeface="Arial"/>
                <a:cs typeface="Arial"/>
              </a:rPr>
              <a:t>in- </a:t>
            </a:r>
            <a:r>
              <a:rPr sz="1163" kern="0" dirty="0">
                <a:solidFill>
                  <a:srgbClr val="FFFFFF"/>
                </a:solidFill>
                <a:latin typeface="Arial"/>
                <a:cs typeface="Arial"/>
              </a:rPr>
              <a:t>home</a:t>
            </a:r>
            <a:r>
              <a:rPr sz="1163" kern="0" spc="109" dirty="0">
                <a:solidFill>
                  <a:srgbClr val="FFFFFF"/>
                </a:solidFill>
                <a:latin typeface="Arial"/>
                <a:cs typeface="Arial"/>
              </a:rPr>
              <a:t> </a:t>
            </a:r>
            <a:r>
              <a:rPr sz="1163" kern="0" dirty="0">
                <a:solidFill>
                  <a:srgbClr val="FFFFFF"/>
                </a:solidFill>
                <a:latin typeface="Arial"/>
                <a:cs typeface="Arial"/>
              </a:rPr>
              <a:t>services</a:t>
            </a:r>
            <a:r>
              <a:rPr sz="1163" kern="0" spc="139" dirty="0">
                <a:solidFill>
                  <a:srgbClr val="FFFFFF"/>
                </a:solidFill>
                <a:latin typeface="Arial"/>
                <a:cs typeface="Arial"/>
              </a:rPr>
              <a:t> </a:t>
            </a:r>
            <a:r>
              <a:rPr sz="1163" kern="0" dirty="0">
                <a:solidFill>
                  <a:srgbClr val="FFFFFF"/>
                </a:solidFill>
                <a:latin typeface="Arial"/>
                <a:cs typeface="Arial"/>
              </a:rPr>
              <a:t>at</a:t>
            </a:r>
            <a:r>
              <a:rPr sz="1163" kern="0" spc="143" dirty="0">
                <a:solidFill>
                  <a:srgbClr val="FFFFFF"/>
                </a:solidFill>
                <a:latin typeface="Arial"/>
                <a:cs typeface="Arial"/>
              </a:rPr>
              <a:t> </a:t>
            </a:r>
            <a:r>
              <a:rPr sz="1163" kern="0" spc="-19" dirty="0">
                <a:solidFill>
                  <a:srgbClr val="FFFFFF"/>
                </a:solidFill>
                <a:latin typeface="Arial"/>
                <a:cs typeface="Arial"/>
              </a:rPr>
              <a:t>ANY </a:t>
            </a:r>
            <a:r>
              <a:rPr sz="1163" kern="0" dirty="0">
                <a:solidFill>
                  <a:srgbClr val="FFFFFF"/>
                </a:solidFill>
                <a:latin typeface="Arial"/>
                <a:cs typeface="Arial"/>
              </a:rPr>
              <a:t>time,</a:t>
            </a:r>
            <a:r>
              <a:rPr sz="1163" kern="0" spc="-11" dirty="0">
                <a:solidFill>
                  <a:srgbClr val="FFFFFF"/>
                </a:solidFill>
                <a:latin typeface="Arial"/>
                <a:cs typeface="Arial"/>
              </a:rPr>
              <a:t> </a:t>
            </a:r>
            <a:r>
              <a:rPr sz="1163" kern="0" spc="41" dirty="0">
                <a:solidFill>
                  <a:srgbClr val="FFFFFF"/>
                </a:solidFill>
                <a:latin typeface="Arial"/>
                <a:cs typeface="Arial"/>
              </a:rPr>
              <a:t>at</a:t>
            </a:r>
            <a:r>
              <a:rPr sz="1163" kern="0" spc="-15" dirty="0">
                <a:solidFill>
                  <a:srgbClr val="FFFFFF"/>
                </a:solidFill>
                <a:latin typeface="Arial"/>
                <a:cs typeface="Arial"/>
              </a:rPr>
              <a:t> </a:t>
            </a:r>
            <a:r>
              <a:rPr sz="1163" kern="0" dirty="0">
                <a:solidFill>
                  <a:srgbClr val="FFFFFF"/>
                </a:solidFill>
                <a:latin typeface="Arial"/>
                <a:cs typeface="Arial"/>
              </a:rPr>
              <a:t>a</a:t>
            </a:r>
            <a:r>
              <a:rPr sz="1163" kern="0" spc="23" dirty="0">
                <a:solidFill>
                  <a:srgbClr val="FFFFFF"/>
                </a:solidFill>
                <a:latin typeface="Arial"/>
                <a:cs typeface="Arial"/>
              </a:rPr>
              <a:t> </a:t>
            </a:r>
            <a:r>
              <a:rPr sz="1163" kern="0" spc="53" dirty="0">
                <a:solidFill>
                  <a:srgbClr val="FFFFFF"/>
                </a:solidFill>
                <a:latin typeface="Arial"/>
                <a:cs typeface="Arial"/>
              </a:rPr>
              <a:t>low</a:t>
            </a:r>
            <a:r>
              <a:rPr sz="1163" kern="0" spc="23" dirty="0">
                <a:solidFill>
                  <a:srgbClr val="FFFFFF"/>
                </a:solidFill>
                <a:latin typeface="Arial"/>
                <a:cs typeface="Arial"/>
              </a:rPr>
              <a:t> </a:t>
            </a:r>
            <a:r>
              <a:rPr sz="1163" kern="0" dirty="0">
                <a:solidFill>
                  <a:srgbClr val="FFFFFF"/>
                </a:solidFill>
                <a:latin typeface="Arial"/>
                <a:cs typeface="Arial"/>
              </a:rPr>
              <a:t>cost,</a:t>
            </a:r>
            <a:r>
              <a:rPr sz="1163" kern="0" spc="49" dirty="0">
                <a:solidFill>
                  <a:srgbClr val="FFFFFF"/>
                </a:solidFill>
                <a:latin typeface="Arial"/>
                <a:cs typeface="Arial"/>
              </a:rPr>
              <a:t> </a:t>
            </a:r>
            <a:r>
              <a:rPr sz="1163" kern="0" spc="-15" dirty="0">
                <a:solidFill>
                  <a:srgbClr val="FFFFFF"/>
                </a:solidFill>
                <a:latin typeface="Arial"/>
                <a:cs typeface="Arial"/>
              </a:rPr>
              <a:t>with </a:t>
            </a:r>
            <a:r>
              <a:rPr sz="1163" kern="0" dirty="0">
                <a:solidFill>
                  <a:srgbClr val="FFFFFF"/>
                </a:solidFill>
                <a:latin typeface="Arial"/>
                <a:cs typeface="Arial"/>
              </a:rPr>
              <a:t>speed</a:t>
            </a:r>
            <a:r>
              <a:rPr sz="1163" kern="0" spc="34" dirty="0">
                <a:solidFill>
                  <a:srgbClr val="FFFFFF"/>
                </a:solidFill>
                <a:latin typeface="Arial"/>
                <a:cs typeface="Arial"/>
              </a:rPr>
              <a:t> </a:t>
            </a:r>
            <a:r>
              <a:rPr sz="1163" kern="0" dirty="0">
                <a:solidFill>
                  <a:srgbClr val="FFFFFF"/>
                </a:solidFill>
                <a:latin typeface="Arial"/>
                <a:cs typeface="Arial"/>
              </a:rPr>
              <a:t>to</a:t>
            </a:r>
            <a:r>
              <a:rPr sz="1163" kern="0" spc="30" dirty="0">
                <a:solidFill>
                  <a:srgbClr val="FFFFFF"/>
                </a:solidFill>
                <a:latin typeface="Arial"/>
                <a:cs typeface="Arial"/>
              </a:rPr>
              <a:t> </a:t>
            </a:r>
            <a:r>
              <a:rPr sz="1163" kern="0" spc="26" dirty="0">
                <a:solidFill>
                  <a:srgbClr val="FFFFFF"/>
                </a:solidFill>
                <a:latin typeface="Arial"/>
                <a:cs typeface="Arial"/>
              </a:rPr>
              <a:t>market, </a:t>
            </a:r>
            <a:r>
              <a:rPr sz="1163" kern="0" dirty="0">
                <a:solidFill>
                  <a:srgbClr val="FFFFFF"/>
                </a:solidFill>
                <a:latin typeface="Arial"/>
                <a:cs typeface="Arial"/>
              </a:rPr>
              <a:t>leveraging</a:t>
            </a:r>
            <a:r>
              <a:rPr sz="1163" kern="0" spc="210" dirty="0">
                <a:solidFill>
                  <a:srgbClr val="FFFFFF"/>
                </a:solidFill>
                <a:latin typeface="Arial"/>
                <a:cs typeface="Arial"/>
              </a:rPr>
              <a:t> </a:t>
            </a:r>
            <a:r>
              <a:rPr sz="1163" kern="0" spc="-15" dirty="0">
                <a:solidFill>
                  <a:srgbClr val="FFFFFF"/>
                </a:solidFill>
                <a:latin typeface="Arial"/>
                <a:cs typeface="Arial"/>
              </a:rPr>
              <a:t>tech</a:t>
            </a:r>
            <a:endParaRPr sz="1163" kern="0">
              <a:solidFill>
                <a:sysClr val="windowText" lastClr="000000"/>
              </a:solidFill>
              <a:latin typeface="Arial"/>
              <a:cs typeface="Arial"/>
            </a:endParaRPr>
          </a:p>
        </p:txBody>
      </p:sp>
      <p:sp>
        <p:nvSpPr>
          <p:cNvPr id="12" name="object 12"/>
          <p:cNvSpPr txBox="1"/>
          <p:nvPr/>
        </p:nvSpPr>
        <p:spPr>
          <a:xfrm>
            <a:off x="4574382" y="3636883"/>
            <a:ext cx="1718786" cy="1242007"/>
          </a:xfrm>
          <a:prstGeom prst="rect">
            <a:avLst/>
          </a:prstGeom>
        </p:spPr>
        <p:txBody>
          <a:bodyPr vert="horz" wrap="square" lIns="0" tIns="36195" rIns="0" bIns="0" rtlCol="0">
            <a:spAutoFit/>
          </a:bodyPr>
          <a:lstStyle/>
          <a:p>
            <a:pPr marL="9525" marR="42386" defTabSz="685800" fontAlgn="auto">
              <a:lnSpc>
                <a:spcPts val="1635"/>
              </a:lnSpc>
              <a:spcBef>
                <a:spcPts val="285"/>
              </a:spcBef>
              <a:spcAft>
                <a:spcPts val="0"/>
              </a:spcAft>
            </a:pPr>
            <a:r>
              <a:rPr sz="1500" b="1" kern="0" spc="-8" dirty="0">
                <a:solidFill>
                  <a:srgbClr val="8FBCCF"/>
                </a:solidFill>
                <a:latin typeface="Calibri"/>
                <a:cs typeface="Calibri"/>
              </a:rPr>
              <a:t>Hospital-</a:t>
            </a:r>
            <a:r>
              <a:rPr sz="1500" b="1" kern="0" spc="-15" dirty="0">
                <a:solidFill>
                  <a:srgbClr val="8FBCCF"/>
                </a:solidFill>
                <a:latin typeface="Calibri"/>
                <a:cs typeface="Calibri"/>
              </a:rPr>
              <a:t>Level </a:t>
            </a:r>
            <a:r>
              <a:rPr sz="1500" b="1" kern="0" dirty="0">
                <a:solidFill>
                  <a:srgbClr val="8FBCCF"/>
                </a:solidFill>
                <a:latin typeface="Calibri"/>
                <a:cs typeface="Calibri"/>
              </a:rPr>
              <a:t>Services</a:t>
            </a:r>
            <a:r>
              <a:rPr sz="1500" b="1" kern="0" spc="-38" dirty="0">
                <a:solidFill>
                  <a:srgbClr val="8FBCCF"/>
                </a:solidFill>
                <a:latin typeface="Calibri"/>
                <a:cs typeface="Calibri"/>
              </a:rPr>
              <a:t> </a:t>
            </a:r>
            <a:r>
              <a:rPr sz="1500" b="1" kern="0" dirty="0">
                <a:solidFill>
                  <a:srgbClr val="8FBCCF"/>
                </a:solidFill>
                <a:latin typeface="Calibri"/>
                <a:cs typeface="Calibri"/>
              </a:rPr>
              <a:t>in</a:t>
            </a:r>
            <a:r>
              <a:rPr sz="1500" b="1" kern="0" spc="-15" dirty="0">
                <a:solidFill>
                  <a:srgbClr val="8FBCCF"/>
                </a:solidFill>
                <a:latin typeface="Calibri"/>
                <a:cs typeface="Calibri"/>
              </a:rPr>
              <a:t> </a:t>
            </a:r>
            <a:r>
              <a:rPr sz="1500" b="1" kern="0" dirty="0">
                <a:solidFill>
                  <a:srgbClr val="8FBCCF"/>
                </a:solidFill>
                <a:latin typeface="Calibri"/>
                <a:cs typeface="Calibri"/>
              </a:rPr>
              <a:t>the</a:t>
            </a:r>
            <a:r>
              <a:rPr sz="1500" b="1" kern="0" spc="-26" dirty="0">
                <a:solidFill>
                  <a:srgbClr val="8FBCCF"/>
                </a:solidFill>
                <a:latin typeface="Calibri"/>
                <a:cs typeface="Calibri"/>
              </a:rPr>
              <a:t> </a:t>
            </a:r>
            <a:r>
              <a:rPr sz="1500" b="1" kern="0" spc="-15" dirty="0">
                <a:solidFill>
                  <a:srgbClr val="8FBCCF"/>
                </a:solidFill>
                <a:latin typeface="Calibri"/>
                <a:cs typeface="Calibri"/>
              </a:rPr>
              <a:t>Home</a:t>
            </a:r>
            <a:endParaRPr sz="1500" kern="0">
              <a:solidFill>
                <a:sysClr val="windowText" lastClr="000000"/>
              </a:solidFill>
              <a:latin typeface="Calibri"/>
              <a:cs typeface="Calibri"/>
            </a:endParaRPr>
          </a:p>
          <a:p>
            <a:pPr marL="9525" marR="3810" defTabSz="685800" fontAlgn="auto">
              <a:lnSpc>
                <a:spcPts val="1298"/>
              </a:lnSpc>
              <a:spcBef>
                <a:spcPts val="982"/>
              </a:spcBef>
              <a:spcAft>
                <a:spcPts val="0"/>
              </a:spcAft>
            </a:pPr>
            <a:r>
              <a:rPr sz="1163" kern="0" spc="-86" dirty="0">
                <a:solidFill>
                  <a:srgbClr val="FFFFFF"/>
                </a:solidFill>
                <a:latin typeface="Arial"/>
                <a:cs typeface="Arial"/>
              </a:rPr>
              <a:t>We</a:t>
            </a:r>
            <a:r>
              <a:rPr sz="1163" kern="0" spc="23" dirty="0">
                <a:solidFill>
                  <a:srgbClr val="FFFFFF"/>
                </a:solidFill>
                <a:latin typeface="Arial"/>
                <a:cs typeface="Arial"/>
              </a:rPr>
              <a:t> </a:t>
            </a:r>
            <a:r>
              <a:rPr sz="1163" kern="0" spc="41" dirty="0">
                <a:solidFill>
                  <a:srgbClr val="FFFFFF"/>
                </a:solidFill>
                <a:latin typeface="Arial"/>
                <a:cs typeface="Arial"/>
              </a:rPr>
              <a:t>bring</a:t>
            </a:r>
            <a:r>
              <a:rPr sz="1163" kern="0" spc="19" dirty="0">
                <a:solidFill>
                  <a:srgbClr val="FFFFFF"/>
                </a:solidFill>
                <a:latin typeface="Arial"/>
                <a:cs typeface="Arial"/>
              </a:rPr>
              <a:t> </a:t>
            </a:r>
            <a:r>
              <a:rPr sz="1163" kern="0" dirty="0">
                <a:solidFill>
                  <a:srgbClr val="FFFFFF"/>
                </a:solidFill>
                <a:latin typeface="Arial"/>
                <a:cs typeface="Arial"/>
              </a:rPr>
              <a:t>up</a:t>
            </a:r>
            <a:r>
              <a:rPr sz="1163" kern="0" spc="11" dirty="0">
                <a:solidFill>
                  <a:srgbClr val="FFFFFF"/>
                </a:solidFill>
                <a:latin typeface="Arial"/>
                <a:cs typeface="Arial"/>
              </a:rPr>
              <a:t> </a:t>
            </a:r>
            <a:r>
              <a:rPr sz="1163" kern="0" dirty="0">
                <a:solidFill>
                  <a:srgbClr val="FFFFFF"/>
                </a:solidFill>
                <a:latin typeface="Arial"/>
                <a:cs typeface="Arial"/>
              </a:rPr>
              <a:t>to</a:t>
            </a:r>
            <a:r>
              <a:rPr sz="1163" kern="0" spc="11" dirty="0">
                <a:solidFill>
                  <a:srgbClr val="FFFFFF"/>
                </a:solidFill>
                <a:latin typeface="Arial"/>
                <a:cs typeface="Arial"/>
              </a:rPr>
              <a:t> </a:t>
            </a:r>
            <a:r>
              <a:rPr sz="1163" kern="0" spc="-19" dirty="0">
                <a:solidFill>
                  <a:srgbClr val="FFFFFF"/>
                </a:solidFill>
                <a:latin typeface="Arial"/>
                <a:cs typeface="Arial"/>
              </a:rPr>
              <a:t>23 </a:t>
            </a:r>
            <a:r>
              <a:rPr sz="1163" kern="0" dirty="0">
                <a:solidFill>
                  <a:srgbClr val="FFFFFF"/>
                </a:solidFill>
                <a:latin typeface="Arial"/>
                <a:cs typeface="Arial"/>
              </a:rPr>
              <a:t>services</a:t>
            </a:r>
            <a:r>
              <a:rPr sz="1163" kern="0" spc="199" dirty="0">
                <a:solidFill>
                  <a:srgbClr val="FFFFFF"/>
                </a:solidFill>
                <a:latin typeface="Arial"/>
                <a:cs typeface="Arial"/>
              </a:rPr>
              <a:t> </a:t>
            </a:r>
            <a:r>
              <a:rPr sz="1163" kern="0" dirty="0">
                <a:solidFill>
                  <a:srgbClr val="FFFFFF"/>
                </a:solidFill>
                <a:latin typeface="Arial"/>
                <a:cs typeface="Arial"/>
              </a:rPr>
              <a:t>into</a:t>
            </a:r>
            <a:r>
              <a:rPr sz="1163" kern="0" spc="158" dirty="0">
                <a:solidFill>
                  <a:srgbClr val="FFFFFF"/>
                </a:solidFill>
                <a:latin typeface="Arial"/>
                <a:cs typeface="Arial"/>
              </a:rPr>
              <a:t> </a:t>
            </a:r>
            <a:r>
              <a:rPr sz="1163" kern="0" spc="-8" dirty="0">
                <a:solidFill>
                  <a:srgbClr val="FFFFFF"/>
                </a:solidFill>
                <a:latin typeface="Arial"/>
                <a:cs typeface="Arial"/>
              </a:rPr>
              <a:t>patient </a:t>
            </a:r>
            <a:r>
              <a:rPr sz="1163" kern="0" dirty="0">
                <a:solidFill>
                  <a:srgbClr val="FFFFFF"/>
                </a:solidFill>
                <a:latin typeface="Arial"/>
                <a:cs typeface="Arial"/>
              </a:rPr>
              <a:t>homes</a:t>
            </a:r>
            <a:r>
              <a:rPr sz="1163" kern="0" spc="38" dirty="0">
                <a:solidFill>
                  <a:srgbClr val="FFFFFF"/>
                </a:solidFill>
                <a:latin typeface="Arial"/>
                <a:cs typeface="Arial"/>
              </a:rPr>
              <a:t> </a:t>
            </a:r>
            <a:r>
              <a:rPr sz="1163" kern="0" spc="45" dirty="0">
                <a:solidFill>
                  <a:srgbClr val="FFFFFF"/>
                </a:solidFill>
                <a:latin typeface="Arial"/>
                <a:cs typeface="Arial"/>
              </a:rPr>
              <a:t>from</a:t>
            </a:r>
            <a:r>
              <a:rPr sz="1163" kern="0" spc="101" dirty="0">
                <a:solidFill>
                  <a:srgbClr val="FFFFFF"/>
                </a:solidFill>
                <a:latin typeface="Arial"/>
                <a:cs typeface="Arial"/>
              </a:rPr>
              <a:t> </a:t>
            </a:r>
            <a:r>
              <a:rPr sz="1163" kern="0" dirty="0">
                <a:solidFill>
                  <a:srgbClr val="FFFFFF"/>
                </a:solidFill>
                <a:latin typeface="Arial"/>
                <a:cs typeface="Arial"/>
              </a:rPr>
              <a:t>our</a:t>
            </a:r>
            <a:r>
              <a:rPr sz="1163" kern="0" spc="101" dirty="0">
                <a:solidFill>
                  <a:srgbClr val="FFFFFF"/>
                </a:solidFill>
                <a:latin typeface="Arial"/>
                <a:cs typeface="Arial"/>
              </a:rPr>
              <a:t> </a:t>
            </a:r>
            <a:r>
              <a:rPr sz="1163" kern="0" spc="41" dirty="0">
                <a:solidFill>
                  <a:srgbClr val="FFFFFF"/>
                </a:solidFill>
                <a:latin typeface="Arial"/>
                <a:cs typeface="Arial"/>
              </a:rPr>
              <a:t>network </a:t>
            </a:r>
            <a:r>
              <a:rPr sz="1163" kern="0" dirty="0">
                <a:solidFill>
                  <a:srgbClr val="FFFFFF"/>
                </a:solidFill>
                <a:latin typeface="Arial"/>
                <a:cs typeface="Arial"/>
              </a:rPr>
              <a:t>of</a:t>
            </a:r>
            <a:r>
              <a:rPr sz="1163" kern="0" spc="101" dirty="0">
                <a:solidFill>
                  <a:srgbClr val="FFFFFF"/>
                </a:solidFill>
                <a:latin typeface="Arial"/>
                <a:cs typeface="Arial"/>
              </a:rPr>
              <a:t>  </a:t>
            </a:r>
            <a:r>
              <a:rPr sz="1163" kern="0" dirty="0">
                <a:solidFill>
                  <a:srgbClr val="FFFFFF"/>
                </a:solidFill>
                <a:latin typeface="Arial"/>
                <a:cs typeface="Arial"/>
              </a:rPr>
              <a:t>community</a:t>
            </a:r>
            <a:r>
              <a:rPr sz="1163" kern="0" spc="109" dirty="0">
                <a:solidFill>
                  <a:srgbClr val="FFFFFF"/>
                </a:solidFill>
                <a:latin typeface="Arial"/>
                <a:cs typeface="Arial"/>
              </a:rPr>
              <a:t> </a:t>
            </a:r>
            <a:r>
              <a:rPr sz="1163" kern="0" spc="-8" dirty="0">
                <a:solidFill>
                  <a:srgbClr val="FFFFFF"/>
                </a:solidFill>
                <a:latin typeface="Arial"/>
                <a:cs typeface="Arial"/>
              </a:rPr>
              <a:t>providers</a:t>
            </a:r>
            <a:endParaRPr sz="1163" kern="0">
              <a:solidFill>
                <a:sysClr val="windowText" lastClr="000000"/>
              </a:solidFill>
              <a:latin typeface="Arial"/>
              <a:cs typeface="Arial"/>
            </a:endParaRPr>
          </a:p>
        </p:txBody>
      </p:sp>
      <p:sp>
        <p:nvSpPr>
          <p:cNvPr id="13" name="object 13"/>
          <p:cNvSpPr txBox="1"/>
          <p:nvPr/>
        </p:nvSpPr>
        <p:spPr>
          <a:xfrm>
            <a:off x="211455" y="3545443"/>
            <a:ext cx="2111693" cy="1756218"/>
          </a:xfrm>
          <a:prstGeom prst="rect">
            <a:avLst/>
          </a:prstGeom>
        </p:spPr>
        <p:txBody>
          <a:bodyPr vert="horz" wrap="square" lIns="0" tIns="36671" rIns="0" bIns="0" rtlCol="0">
            <a:spAutoFit/>
          </a:bodyPr>
          <a:lstStyle/>
          <a:p>
            <a:pPr marL="102870" marR="373856" defTabSz="685800" fontAlgn="auto">
              <a:lnSpc>
                <a:spcPct val="89200"/>
              </a:lnSpc>
              <a:spcBef>
                <a:spcPts val="289"/>
              </a:spcBef>
              <a:spcAft>
                <a:spcPts val="0"/>
              </a:spcAft>
            </a:pPr>
            <a:r>
              <a:rPr sz="1500" b="1" kern="0" spc="-15" dirty="0">
                <a:solidFill>
                  <a:srgbClr val="8FBCCF"/>
                </a:solidFill>
                <a:latin typeface="Calibri"/>
                <a:cs typeface="Calibri"/>
              </a:rPr>
              <a:t>Technology</a:t>
            </a:r>
            <a:r>
              <a:rPr sz="1500" b="1" kern="0" spc="-11" dirty="0">
                <a:solidFill>
                  <a:srgbClr val="8FBCCF"/>
                </a:solidFill>
                <a:latin typeface="Calibri"/>
                <a:cs typeface="Calibri"/>
              </a:rPr>
              <a:t> </a:t>
            </a:r>
            <a:r>
              <a:rPr sz="1500" b="1" kern="0" spc="-19" dirty="0">
                <a:solidFill>
                  <a:srgbClr val="8FBCCF"/>
                </a:solidFill>
                <a:latin typeface="Calibri"/>
                <a:cs typeface="Calibri"/>
              </a:rPr>
              <a:t>for </a:t>
            </a:r>
            <a:r>
              <a:rPr sz="1500" b="1" kern="0" dirty="0">
                <a:solidFill>
                  <a:srgbClr val="8FBCCF"/>
                </a:solidFill>
                <a:latin typeface="Calibri"/>
                <a:cs typeface="Calibri"/>
              </a:rPr>
              <a:t>enhanced</a:t>
            </a:r>
            <a:r>
              <a:rPr sz="1500" b="1" kern="0" spc="-26" dirty="0">
                <a:solidFill>
                  <a:srgbClr val="8FBCCF"/>
                </a:solidFill>
                <a:latin typeface="Calibri"/>
                <a:cs typeface="Calibri"/>
              </a:rPr>
              <a:t> </a:t>
            </a:r>
            <a:r>
              <a:rPr sz="1500" b="1" kern="0" dirty="0">
                <a:solidFill>
                  <a:srgbClr val="8FBCCF"/>
                </a:solidFill>
                <a:latin typeface="Calibri"/>
                <a:cs typeface="Calibri"/>
              </a:rPr>
              <a:t>logistics</a:t>
            </a:r>
            <a:r>
              <a:rPr sz="1500" b="1" kern="0" spc="-41" dirty="0">
                <a:solidFill>
                  <a:srgbClr val="8FBCCF"/>
                </a:solidFill>
                <a:latin typeface="Calibri"/>
                <a:cs typeface="Calibri"/>
              </a:rPr>
              <a:t> </a:t>
            </a:r>
            <a:r>
              <a:rPr sz="1500" b="1" kern="0" spc="-38" dirty="0">
                <a:solidFill>
                  <a:srgbClr val="8FBCCF"/>
                </a:solidFill>
                <a:latin typeface="Calibri"/>
                <a:cs typeface="Calibri"/>
              </a:rPr>
              <a:t>&amp; </a:t>
            </a:r>
            <a:r>
              <a:rPr sz="1500" b="1" kern="0" spc="-8" dirty="0">
                <a:solidFill>
                  <a:srgbClr val="8FBCCF"/>
                </a:solidFill>
                <a:latin typeface="Calibri"/>
                <a:cs typeface="Calibri"/>
              </a:rPr>
              <a:t>coordination</a:t>
            </a:r>
            <a:endParaRPr sz="1500" kern="0">
              <a:solidFill>
                <a:sysClr val="windowText" lastClr="000000"/>
              </a:solidFill>
              <a:latin typeface="Calibri"/>
              <a:cs typeface="Calibri"/>
            </a:endParaRPr>
          </a:p>
          <a:p>
            <a:pPr marL="9525" marR="3810" defTabSz="685800" fontAlgn="auto">
              <a:lnSpc>
                <a:spcPts val="1298"/>
              </a:lnSpc>
              <a:spcBef>
                <a:spcPts val="825"/>
              </a:spcBef>
              <a:spcAft>
                <a:spcPts val="0"/>
              </a:spcAft>
            </a:pPr>
            <a:r>
              <a:rPr sz="1163" kern="0" spc="-83" dirty="0">
                <a:solidFill>
                  <a:srgbClr val="FFFFFF"/>
                </a:solidFill>
                <a:latin typeface="Arial"/>
                <a:cs typeface="Arial"/>
              </a:rPr>
              <a:t>We</a:t>
            </a:r>
            <a:r>
              <a:rPr sz="1163" kern="0" spc="75" dirty="0">
                <a:solidFill>
                  <a:srgbClr val="FFFFFF"/>
                </a:solidFill>
                <a:latin typeface="Arial"/>
                <a:cs typeface="Arial"/>
              </a:rPr>
              <a:t> </a:t>
            </a:r>
            <a:r>
              <a:rPr sz="1163" kern="0" dirty="0">
                <a:solidFill>
                  <a:srgbClr val="FFFFFF"/>
                </a:solidFill>
                <a:latin typeface="Arial"/>
                <a:cs typeface="Arial"/>
              </a:rPr>
              <a:t>build</a:t>
            </a:r>
            <a:r>
              <a:rPr sz="1163" kern="0" spc="71" dirty="0">
                <a:solidFill>
                  <a:srgbClr val="FFFFFF"/>
                </a:solidFill>
                <a:latin typeface="Arial"/>
                <a:cs typeface="Arial"/>
              </a:rPr>
              <a:t> </a:t>
            </a:r>
            <a:r>
              <a:rPr sz="1163" kern="0" dirty="0">
                <a:solidFill>
                  <a:srgbClr val="FFFFFF"/>
                </a:solidFill>
                <a:latin typeface="Arial"/>
                <a:cs typeface="Arial"/>
              </a:rPr>
              <a:t>our</a:t>
            </a:r>
            <a:r>
              <a:rPr sz="1163" kern="0" spc="98" dirty="0">
                <a:solidFill>
                  <a:srgbClr val="FFFFFF"/>
                </a:solidFill>
                <a:latin typeface="Arial"/>
                <a:cs typeface="Arial"/>
              </a:rPr>
              <a:t> </a:t>
            </a:r>
            <a:r>
              <a:rPr sz="1163" kern="0" dirty="0">
                <a:solidFill>
                  <a:srgbClr val="FFFFFF"/>
                </a:solidFill>
                <a:latin typeface="Arial"/>
                <a:cs typeface="Arial"/>
              </a:rPr>
              <a:t>own</a:t>
            </a:r>
            <a:r>
              <a:rPr sz="1163" kern="0" spc="45" dirty="0">
                <a:solidFill>
                  <a:srgbClr val="FFFFFF"/>
                </a:solidFill>
                <a:latin typeface="Arial"/>
                <a:cs typeface="Arial"/>
              </a:rPr>
              <a:t> </a:t>
            </a:r>
            <a:r>
              <a:rPr sz="1163" kern="0" spc="-8" dirty="0">
                <a:solidFill>
                  <a:srgbClr val="FFFFFF"/>
                </a:solidFill>
                <a:latin typeface="Arial"/>
                <a:cs typeface="Arial"/>
              </a:rPr>
              <a:t>customized </a:t>
            </a:r>
            <a:r>
              <a:rPr sz="1163" kern="0" dirty="0">
                <a:solidFill>
                  <a:srgbClr val="FFFFFF"/>
                </a:solidFill>
                <a:latin typeface="Arial"/>
                <a:cs typeface="Arial"/>
              </a:rPr>
              <a:t>technology,</a:t>
            </a:r>
            <a:r>
              <a:rPr sz="1163" kern="0" spc="34" dirty="0">
                <a:solidFill>
                  <a:srgbClr val="FFFFFF"/>
                </a:solidFill>
                <a:latin typeface="Arial"/>
                <a:cs typeface="Arial"/>
              </a:rPr>
              <a:t> </a:t>
            </a:r>
            <a:r>
              <a:rPr sz="1163" kern="0" spc="26" dirty="0">
                <a:solidFill>
                  <a:srgbClr val="FFFFFF"/>
                </a:solidFill>
                <a:latin typeface="Arial"/>
                <a:cs typeface="Arial"/>
              </a:rPr>
              <a:t>incorporating </a:t>
            </a:r>
            <a:r>
              <a:rPr sz="1163" kern="0" spc="41" dirty="0">
                <a:solidFill>
                  <a:srgbClr val="FFFFFF"/>
                </a:solidFill>
                <a:latin typeface="Arial"/>
                <a:cs typeface="Arial"/>
              </a:rPr>
              <a:t>Artificial</a:t>
            </a:r>
            <a:r>
              <a:rPr sz="1163" kern="0" spc="105" dirty="0">
                <a:solidFill>
                  <a:srgbClr val="FFFFFF"/>
                </a:solidFill>
                <a:latin typeface="Arial"/>
                <a:cs typeface="Arial"/>
              </a:rPr>
              <a:t> </a:t>
            </a:r>
            <a:r>
              <a:rPr sz="1163" kern="0" dirty="0">
                <a:solidFill>
                  <a:srgbClr val="FFFFFF"/>
                </a:solidFill>
                <a:latin typeface="Arial"/>
                <a:cs typeface="Arial"/>
              </a:rPr>
              <a:t>Intelligence,</a:t>
            </a:r>
            <a:r>
              <a:rPr sz="1163" kern="0" spc="124" dirty="0">
                <a:solidFill>
                  <a:srgbClr val="FFFFFF"/>
                </a:solidFill>
                <a:latin typeface="Arial"/>
                <a:cs typeface="Arial"/>
              </a:rPr>
              <a:t> </a:t>
            </a:r>
            <a:r>
              <a:rPr sz="1163" kern="0" dirty="0">
                <a:solidFill>
                  <a:srgbClr val="FFFFFF"/>
                </a:solidFill>
                <a:latin typeface="Arial"/>
                <a:cs typeface="Arial"/>
              </a:rPr>
              <a:t>to</a:t>
            </a:r>
            <a:r>
              <a:rPr sz="1163" kern="0" spc="75" dirty="0">
                <a:solidFill>
                  <a:srgbClr val="FFFFFF"/>
                </a:solidFill>
                <a:latin typeface="Arial"/>
                <a:cs typeface="Arial"/>
              </a:rPr>
              <a:t> </a:t>
            </a:r>
            <a:r>
              <a:rPr sz="1163" kern="0" spc="-8" dirty="0">
                <a:solidFill>
                  <a:srgbClr val="FFFFFF"/>
                </a:solidFill>
                <a:latin typeface="Arial"/>
                <a:cs typeface="Arial"/>
              </a:rPr>
              <a:t>create </a:t>
            </a:r>
            <a:r>
              <a:rPr sz="1163" kern="0" dirty="0">
                <a:solidFill>
                  <a:srgbClr val="FFFFFF"/>
                </a:solidFill>
                <a:latin typeface="Arial"/>
                <a:cs typeface="Arial"/>
              </a:rPr>
              <a:t>an</a:t>
            </a:r>
            <a:r>
              <a:rPr sz="1163" kern="0" spc="161" dirty="0">
                <a:solidFill>
                  <a:srgbClr val="FFFFFF"/>
                </a:solidFill>
                <a:latin typeface="Arial"/>
                <a:cs typeface="Arial"/>
              </a:rPr>
              <a:t> </a:t>
            </a:r>
            <a:r>
              <a:rPr sz="1163" kern="0" dirty="0">
                <a:solidFill>
                  <a:srgbClr val="FFFFFF"/>
                </a:solidFill>
                <a:latin typeface="Arial"/>
                <a:cs typeface="Arial"/>
              </a:rPr>
              <a:t>industry</a:t>
            </a:r>
            <a:r>
              <a:rPr sz="1163" kern="0" spc="131" dirty="0">
                <a:solidFill>
                  <a:srgbClr val="FFFFFF"/>
                </a:solidFill>
                <a:latin typeface="Arial"/>
                <a:cs typeface="Arial"/>
              </a:rPr>
              <a:t> </a:t>
            </a:r>
            <a:r>
              <a:rPr sz="1163" kern="0" dirty="0">
                <a:solidFill>
                  <a:srgbClr val="FFFFFF"/>
                </a:solidFill>
                <a:latin typeface="Arial"/>
                <a:cs typeface="Arial"/>
              </a:rPr>
              <a:t>leading</a:t>
            </a:r>
            <a:r>
              <a:rPr sz="1163" kern="0" spc="116" dirty="0">
                <a:solidFill>
                  <a:srgbClr val="FFFFFF"/>
                </a:solidFill>
                <a:latin typeface="Arial"/>
                <a:cs typeface="Arial"/>
              </a:rPr>
              <a:t> </a:t>
            </a:r>
            <a:r>
              <a:rPr sz="1163" kern="0" spc="-8" dirty="0">
                <a:solidFill>
                  <a:srgbClr val="FFFFFF"/>
                </a:solidFill>
                <a:latin typeface="Arial"/>
                <a:cs typeface="Arial"/>
              </a:rPr>
              <a:t>productive </a:t>
            </a:r>
            <a:r>
              <a:rPr sz="1163" kern="0" dirty="0">
                <a:solidFill>
                  <a:srgbClr val="FFFFFF"/>
                </a:solidFill>
                <a:latin typeface="Arial"/>
                <a:cs typeface="Arial"/>
              </a:rPr>
              <a:t>and</a:t>
            </a:r>
            <a:r>
              <a:rPr sz="1163" kern="0" spc="150" dirty="0">
                <a:solidFill>
                  <a:srgbClr val="FFFFFF"/>
                </a:solidFill>
                <a:latin typeface="Arial"/>
                <a:cs typeface="Arial"/>
              </a:rPr>
              <a:t> </a:t>
            </a:r>
            <a:r>
              <a:rPr sz="1163" kern="0" dirty="0">
                <a:solidFill>
                  <a:srgbClr val="FFFFFF"/>
                </a:solidFill>
                <a:latin typeface="Arial"/>
                <a:cs typeface="Arial"/>
              </a:rPr>
              <a:t>supported</a:t>
            </a:r>
            <a:r>
              <a:rPr sz="1163" kern="0" spc="79" dirty="0">
                <a:solidFill>
                  <a:srgbClr val="FFFFFF"/>
                </a:solidFill>
                <a:latin typeface="Arial"/>
                <a:cs typeface="Arial"/>
              </a:rPr>
              <a:t> </a:t>
            </a:r>
            <a:r>
              <a:rPr sz="1163" kern="0" spc="-15" dirty="0">
                <a:solidFill>
                  <a:srgbClr val="FFFFFF"/>
                </a:solidFill>
                <a:latin typeface="Arial"/>
                <a:cs typeface="Arial"/>
              </a:rPr>
              <a:t>care </a:t>
            </a:r>
            <a:r>
              <a:rPr sz="1163" kern="0" dirty="0">
                <a:solidFill>
                  <a:srgbClr val="FFFFFF"/>
                </a:solidFill>
                <a:latin typeface="Arial"/>
                <a:cs typeface="Arial"/>
              </a:rPr>
              <a:t>coordination</a:t>
            </a:r>
            <a:r>
              <a:rPr sz="1163" kern="0" spc="307" dirty="0">
                <a:solidFill>
                  <a:srgbClr val="FFFFFF"/>
                </a:solidFill>
                <a:latin typeface="Arial"/>
                <a:cs typeface="Arial"/>
              </a:rPr>
              <a:t> </a:t>
            </a:r>
            <a:r>
              <a:rPr sz="1163" kern="0" spc="23" dirty="0">
                <a:solidFill>
                  <a:srgbClr val="FFFFFF"/>
                </a:solidFill>
                <a:latin typeface="Arial"/>
                <a:cs typeface="Arial"/>
              </a:rPr>
              <a:t>staff</a:t>
            </a:r>
            <a:endParaRPr sz="1163" kern="0">
              <a:solidFill>
                <a:sysClr val="windowText" lastClr="000000"/>
              </a:solidFill>
              <a:latin typeface="Arial"/>
              <a:cs typeface="Arial"/>
            </a:endParaRPr>
          </a:p>
        </p:txBody>
      </p:sp>
      <p:grpSp>
        <p:nvGrpSpPr>
          <p:cNvPr id="14" name="object 14"/>
          <p:cNvGrpSpPr/>
          <p:nvPr/>
        </p:nvGrpSpPr>
        <p:grpSpPr>
          <a:xfrm>
            <a:off x="650081" y="3050382"/>
            <a:ext cx="6443663" cy="2241709"/>
            <a:chOff x="866775" y="2924175"/>
            <a:chExt cx="8591550" cy="2988945"/>
          </a:xfrm>
        </p:grpSpPr>
        <p:sp>
          <p:nvSpPr>
            <p:cNvPr id="15" name="object 15"/>
            <p:cNvSpPr/>
            <p:nvPr/>
          </p:nvSpPr>
          <p:spPr>
            <a:xfrm>
              <a:off x="5834126" y="3805300"/>
              <a:ext cx="0" cy="2107565"/>
            </a:xfrm>
            <a:custGeom>
              <a:avLst/>
              <a:gdLst/>
              <a:ahLst/>
              <a:cxnLst/>
              <a:rect l="l" t="t" r="r" b="b"/>
              <a:pathLst>
                <a:path h="2107565">
                  <a:moveTo>
                    <a:pt x="0" y="0"/>
                  </a:moveTo>
                  <a:lnTo>
                    <a:pt x="0" y="2107196"/>
                  </a:lnTo>
                </a:path>
              </a:pathLst>
            </a:custGeom>
            <a:ln w="6350">
              <a:solidFill>
                <a:srgbClr val="DEEAF6"/>
              </a:solidFill>
            </a:ln>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sp>
          <p:nvSpPr>
            <p:cNvPr id="16" name="object 16"/>
            <p:cNvSpPr/>
            <p:nvPr/>
          </p:nvSpPr>
          <p:spPr>
            <a:xfrm>
              <a:off x="8529701" y="3805300"/>
              <a:ext cx="0" cy="2107565"/>
            </a:xfrm>
            <a:custGeom>
              <a:avLst/>
              <a:gdLst/>
              <a:ahLst/>
              <a:cxnLst/>
              <a:rect l="l" t="t" r="r" b="b"/>
              <a:pathLst>
                <a:path h="2107565">
                  <a:moveTo>
                    <a:pt x="0" y="0"/>
                  </a:moveTo>
                  <a:lnTo>
                    <a:pt x="0" y="2107196"/>
                  </a:lnTo>
                </a:path>
              </a:pathLst>
            </a:custGeom>
            <a:ln w="6350">
              <a:solidFill>
                <a:srgbClr val="DEEAF6"/>
              </a:solidFill>
            </a:ln>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sp>
          <p:nvSpPr>
            <p:cNvPr id="17" name="object 17"/>
            <p:cNvSpPr/>
            <p:nvPr/>
          </p:nvSpPr>
          <p:spPr>
            <a:xfrm>
              <a:off x="3486150" y="2971799"/>
              <a:ext cx="5972175" cy="647700"/>
            </a:xfrm>
            <a:custGeom>
              <a:avLst/>
              <a:gdLst/>
              <a:ahLst/>
              <a:cxnLst/>
              <a:rect l="l" t="t" r="r" b="b"/>
              <a:pathLst>
                <a:path w="5972175" h="647700">
                  <a:moveTo>
                    <a:pt x="628650" y="0"/>
                  </a:moveTo>
                  <a:lnTo>
                    <a:pt x="0" y="0"/>
                  </a:lnTo>
                  <a:lnTo>
                    <a:pt x="0" y="619125"/>
                  </a:lnTo>
                  <a:lnTo>
                    <a:pt x="628650" y="619125"/>
                  </a:lnTo>
                  <a:lnTo>
                    <a:pt x="628650" y="0"/>
                  </a:lnTo>
                  <a:close/>
                </a:path>
                <a:path w="5972175" h="647700">
                  <a:moveTo>
                    <a:pt x="3238500" y="0"/>
                  </a:moveTo>
                  <a:lnTo>
                    <a:pt x="2619375" y="0"/>
                  </a:lnTo>
                  <a:lnTo>
                    <a:pt x="2619375" y="628650"/>
                  </a:lnTo>
                  <a:lnTo>
                    <a:pt x="3238500" y="628650"/>
                  </a:lnTo>
                  <a:lnTo>
                    <a:pt x="3238500" y="0"/>
                  </a:lnTo>
                  <a:close/>
                </a:path>
                <a:path w="5972175" h="647700">
                  <a:moveTo>
                    <a:pt x="5972175" y="19050"/>
                  </a:moveTo>
                  <a:lnTo>
                    <a:pt x="5353050" y="19050"/>
                  </a:lnTo>
                  <a:lnTo>
                    <a:pt x="5353050" y="647700"/>
                  </a:lnTo>
                  <a:lnTo>
                    <a:pt x="5972175" y="647700"/>
                  </a:lnTo>
                  <a:lnTo>
                    <a:pt x="5972175" y="19050"/>
                  </a:lnTo>
                  <a:close/>
                </a:path>
              </a:pathLst>
            </a:custGeom>
            <a:solidFill>
              <a:srgbClr val="8FBCCF"/>
            </a:solidFill>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pic>
          <p:nvPicPr>
            <p:cNvPr id="18" name="object 18"/>
            <p:cNvPicPr/>
            <p:nvPr/>
          </p:nvPicPr>
          <p:blipFill>
            <a:blip r:embed="rId3" cstate="print"/>
            <a:stretch>
              <a:fillRect/>
            </a:stretch>
          </p:blipFill>
          <p:spPr>
            <a:xfrm>
              <a:off x="6143625" y="3028950"/>
              <a:ext cx="523875" cy="514350"/>
            </a:xfrm>
            <a:prstGeom prst="rect">
              <a:avLst/>
            </a:prstGeom>
          </p:spPr>
        </p:pic>
        <p:pic>
          <p:nvPicPr>
            <p:cNvPr id="19" name="object 19"/>
            <p:cNvPicPr/>
            <p:nvPr/>
          </p:nvPicPr>
          <p:blipFill>
            <a:blip r:embed="rId4" cstate="print"/>
            <a:stretch>
              <a:fillRect/>
            </a:stretch>
          </p:blipFill>
          <p:spPr>
            <a:xfrm>
              <a:off x="3562350" y="3048000"/>
              <a:ext cx="466725" cy="476250"/>
            </a:xfrm>
            <a:prstGeom prst="rect">
              <a:avLst/>
            </a:prstGeom>
          </p:spPr>
        </p:pic>
        <p:pic>
          <p:nvPicPr>
            <p:cNvPr id="20" name="object 20"/>
            <p:cNvPicPr/>
            <p:nvPr/>
          </p:nvPicPr>
          <p:blipFill>
            <a:blip r:embed="rId5" cstate="print"/>
            <a:stretch>
              <a:fillRect/>
            </a:stretch>
          </p:blipFill>
          <p:spPr>
            <a:xfrm>
              <a:off x="8915400" y="3133725"/>
              <a:ext cx="476250" cy="323850"/>
            </a:xfrm>
            <a:prstGeom prst="rect">
              <a:avLst/>
            </a:prstGeom>
          </p:spPr>
        </p:pic>
        <p:sp>
          <p:nvSpPr>
            <p:cNvPr id="21" name="object 21"/>
            <p:cNvSpPr/>
            <p:nvPr/>
          </p:nvSpPr>
          <p:spPr>
            <a:xfrm>
              <a:off x="866775" y="2924175"/>
              <a:ext cx="628650" cy="619125"/>
            </a:xfrm>
            <a:custGeom>
              <a:avLst/>
              <a:gdLst/>
              <a:ahLst/>
              <a:cxnLst/>
              <a:rect l="l" t="t" r="r" b="b"/>
              <a:pathLst>
                <a:path w="628650" h="619125">
                  <a:moveTo>
                    <a:pt x="628650" y="0"/>
                  </a:moveTo>
                  <a:lnTo>
                    <a:pt x="0" y="0"/>
                  </a:lnTo>
                  <a:lnTo>
                    <a:pt x="0" y="619125"/>
                  </a:lnTo>
                  <a:lnTo>
                    <a:pt x="628650" y="619125"/>
                  </a:lnTo>
                  <a:lnTo>
                    <a:pt x="628650" y="0"/>
                  </a:lnTo>
                  <a:close/>
                </a:path>
              </a:pathLst>
            </a:custGeom>
            <a:solidFill>
              <a:srgbClr val="8FBCCF"/>
            </a:solidFill>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pic>
          <p:nvPicPr>
            <p:cNvPr id="22" name="object 22"/>
            <p:cNvPicPr/>
            <p:nvPr/>
          </p:nvPicPr>
          <p:blipFill>
            <a:blip r:embed="rId5" cstate="print"/>
            <a:stretch>
              <a:fillRect/>
            </a:stretch>
          </p:blipFill>
          <p:spPr>
            <a:xfrm>
              <a:off x="942975" y="3067050"/>
              <a:ext cx="485775" cy="323850"/>
            </a:xfrm>
            <a:prstGeom prst="rect">
              <a:avLst/>
            </a:prstGeom>
          </p:spPr>
        </p:pic>
        <p:sp>
          <p:nvSpPr>
            <p:cNvPr id="23" name="object 23"/>
            <p:cNvSpPr/>
            <p:nvPr/>
          </p:nvSpPr>
          <p:spPr>
            <a:xfrm>
              <a:off x="3138551" y="3776725"/>
              <a:ext cx="0" cy="2107565"/>
            </a:xfrm>
            <a:custGeom>
              <a:avLst/>
              <a:gdLst/>
              <a:ahLst/>
              <a:cxnLst/>
              <a:rect l="l" t="t" r="r" b="b"/>
              <a:pathLst>
                <a:path h="2107565">
                  <a:moveTo>
                    <a:pt x="0" y="0"/>
                  </a:moveTo>
                  <a:lnTo>
                    <a:pt x="0" y="2107196"/>
                  </a:lnTo>
                </a:path>
              </a:pathLst>
            </a:custGeom>
            <a:ln w="6350">
              <a:solidFill>
                <a:srgbClr val="DEEAF6"/>
              </a:solidFill>
            </a:ln>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sp>
          <p:nvSpPr>
            <p:cNvPr id="24" name="object 24"/>
            <p:cNvSpPr/>
            <p:nvPr/>
          </p:nvSpPr>
          <p:spPr>
            <a:xfrm>
              <a:off x="5834126" y="3776725"/>
              <a:ext cx="0" cy="2107565"/>
            </a:xfrm>
            <a:custGeom>
              <a:avLst/>
              <a:gdLst/>
              <a:ahLst/>
              <a:cxnLst/>
              <a:rect l="l" t="t" r="r" b="b"/>
              <a:pathLst>
                <a:path h="2107565">
                  <a:moveTo>
                    <a:pt x="0" y="0"/>
                  </a:moveTo>
                  <a:lnTo>
                    <a:pt x="0" y="2107196"/>
                  </a:lnTo>
                </a:path>
              </a:pathLst>
            </a:custGeom>
            <a:ln w="6350">
              <a:solidFill>
                <a:srgbClr val="DEEAF6"/>
              </a:solidFill>
            </a:ln>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grpSp>
      <p:pic>
        <p:nvPicPr>
          <p:cNvPr id="25" name="object 25"/>
          <p:cNvPicPr/>
          <p:nvPr/>
        </p:nvPicPr>
        <p:blipFill>
          <a:blip r:embed="rId6" cstate="print"/>
          <a:stretch>
            <a:fillRect/>
          </a:stretch>
        </p:blipFill>
        <p:spPr>
          <a:xfrm>
            <a:off x="117394" y="5758912"/>
            <a:ext cx="550794" cy="135521"/>
          </a:xfrm>
          <a:prstGeom prst="rect">
            <a:avLst/>
          </a:prstGeom>
        </p:spPr>
      </p:pic>
      <p:sp>
        <p:nvSpPr>
          <p:cNvPr id="26" name="object 26"/>
          <p:cNvSpPr txBox="1"/>
          <p:nvPr/>
        </p:nvSpPr>
        <p:spPr>
          <a:xfrm>
            <a:off x="7526368" y="5683568"/>
            <a:ext cx="1413986" cy="148117"/>
          </a:xfrm>
          <a:prstGeom prst="rect">
            <a:avLst/>
          </a:prstGeom>
        </p:spPr>
        <p:txBody>
          <a:bodyPr vert="horz" wrap="square" lIns="0" tIns="9525" rIns="0" bIns="0" rtlCol="0">
            <a:spAutoFit/>
          </a:bodyPr>
          <a:lstStyle/>
          <a:p>
            <a:pPr marL="9525" defTabSz="685800" fontAlgn="auto">
              <a:spcBef>
                <a:spcPts val="75"/>
              </a:spcBef>
              <a:spcAft>
                <a:spcPts val="0"/>
              </a:spcAft>
            </a:pPr>
            <a:r>
              <a:rPr sz="900" kern="0" spc="-8" dirty="0">
                <a:solidFill>
                  <a:srgbClr val="888888"/>
                </a:solidFill>
                <a:latin typeface="Calibri"/>
                <a:cs typeface="Calibri"/>
              </a:rPr>
              <a:t>CONFIDENTIAL</a:t>
            </a:r>
            <a:r>
              <a:rPr sz="900" kern="0" spc="19" dirty="0">
                <a:solidFill>
                  <a:srgbClr val="888888"/>
                </a:solidFill>
                <a:latin typeface="Calibri"/>
                <a:cs typeface="Calibri"/>
              </a:rPr>
              <a:t> </a:t>
            </a:r>
            <a:r>
              <a:rPr sz="900" kern="0" spc="-8" dirty="0">
                <a:solidFill>
                  <a:srgbClr val="888888"/>
                </a:solidFill>
                <a:latin typeface="Calibri"/>
                <a:cs typeface="Calibri"/>
              </a:rPr>
              <a:t>INFORMATION</a:t>
            </a:r>
            <a:endParaRPr sz="900" kern="0">
              <a:solidFill>
                <a:sysClr val="windowText" lastClr="000000"/>
              </a:solidFill>
              <a:latin typeface="Calibri"/>
              <a:cs typeface="Calibri"/>
            </a:endParaRPr>
          </a:p>
        </p:txBody>
      </p:sp>
      <p:sp>
        <p:nvSpPr>
          <p:cNvPr id="27" name="object 27"/>
          <p:cNvSpPr txBox="1"/>
          <p:nvPr/>
        </p:nvSpPr>
        <p:spPr>
          <a:xfrm>
            <a:off x="6741795" y="3666696"/>
            <a:ext cx="2065496" cy="1568602"/>
          </a:xfrm>
          <a:prstGeom prst="rect">
            <a:avLst/>
          </a:prstGeom>
        </p:spPr>
        <p:txBody>
          <a:bodyPr vert="horz" wrap="square" lIns="0" tIns="11906" rIns="0" bIns="0" rtlCol="0">
            <a:spAutoFit/>
          </a:bodyPr>
          <a:lstStyle/>
          <a:p>
            <a:pPr marL="9525" defTabSz="685800" fontAlgn="auto">
              <a:lnSpc>
                <a:spcPts val="1718"/>
              </a:lnSpc>
              <a:spcBef>
                <a:spcPts val="94"/>
              </a:spcBef>
              <a:spcAft>
                <a:spcPts val="0"/>
              </a:spcAft>
            </a:pPr>
            <a:r>
              <a:rPr sz="1500" b="1" kern="0" dirty="0">
                <a:solidFill>
                  <a:srgbClr val="8FBCCF"/>
                </a:solidFill>
                <a:latin typeface="Calibri"/>
                <a:cs typeface="Calibri"/>
              </a:rPr>
              <a:t>Expertise</a:t>
            </a:r>
            <a:r>
              <a:rPr sz="1500" b="1" kern="0" spc="8" dirty="0">
                <a:solidFill>
                  <a:srgbClr val="8FBCCF"/>
                </a:solidFill>
                <a:latin typeface="Calibri"/>
                <a:cs typeface="Calibri"/>
              </a:rPr>
              <a:t> </a:t>
            </a:r>
            <a:r>
              <a:rPr sz="1500" b="1" kern="0" dirty="0">
                <a:solidFill>
                  <a:srgbClr val="8FBCCF"/>
                </a:solidFill>
                <a:latin typeface="Calibri"/>
                <a:cs typeface="Calibri"/>
              </a:rPr>
              <a:t>&amp;</a:t>
            </a:r>
            <a:r>
              <a:rPr sz="1500" b="1" kern="0" spc="-71" dirty="0">
                <a:solidFill>
                  <a:srgbClr val="8FBCCF"/>
                </a:solidFill>
                <a:latin typeface="Calibri"/>
                <a:cs typeface="Calibri"/>
              </a:rPr>
              <a:t> </a:t>
            </a:r>
            <a:r>
              <a:rPr sz="1500" b="1" kern="0" dirty="0">
                <a:solidFill>
                  <a:srgbClr val="8FBCCF"/>
                </a:solidFill>
                <a:latin typeface="Calibri"/>
                <a:cs typeface="Calibri"/>
              </a:rPr>
              <a:t>support</a:t>
            </a:r>
            <a:r>
              <a:rPr sz="1500" b="1" kern="0" spc="-30" dirty="0">
                <a:solidFill>
                  <a:srgbClr val="8FBCCF"/>
                </a:solidFill>
                <a:latin typeface="Calibri"/>
                <a:cs typeface="Calibri"/>
              </a:rPr>
              <a:t> </a:t>
            </a:r>
            <a:r>
              <a:rPr sz="1500" b="1" kern="0" dirty="0">
                <a:solidFill>
                  <a:srgbClr val="8FBCCF"/>
                </a:solidFill>
                <a:latin typeface="Calibri"/>
                <a:cs typeface="Calibri"/>
              </a:rPr>
              <a:t>of</a:t>
            </a:r>
            <a:r>
              <a:rPr sz="1500" b="1" kern="0" spc="11" dirty="0">
                <a:solidFill>
                  <a:srgbClr val="8FBCCF"/>
                </a:solidFill>
                <a:latin typeface="Calibri"/>
                <a:cs typeface="Calibri"/>
              </a:rPr>
              <a:t> </a:t>
            </a:r>
            <a:r>
              <a:rPr sz="1500" b="1" kern="0" spc="-38" dirty="0">
                <a:solidFill>
                  <a:srgbClr val="8FBCCF"/>
                </a:solidFill>
                <a:latin typeface="Calibri"/>
                <a:cs typeface="Calibri"/>
              </a:rPr>
              <a:t>a</a:t>
            </a:r>
            <a:endParaRPr sz="1500" kern="0">
              <a:solidFill>
                <a:sysClr val="windowText" lastClr="000000"/>
              </a:solidFill>
              <a:latin typeface="Calibri"/>
              <a:cs typeface="Calibri"/>
            </a:endParaRPr>
          </a:p>
          <a:p>
            <a:pPr marL="9525" defTabSz="685800" fontAlgn="auto">
              <a:lnSpc>
                <a:spcPts val="1718"/>
              </a:lnSpc>
              <a:spcBef>
                <a:spcPts val="0"/>
              </a:spcBef>
              <a:spcAft>
                <a:spcPts val="0"/>
              </a:spcAft>
            </a:pPr>
            <a:r>
              <a:rPr sz="1500" b="1" kern="0" dirty="0">
                <a:solidFill>
                  <a:srgbClr val="8FBCCF"/>
                </a:solidFill>
                <a:latin typeface="Calibri"/>
                <a:cs typeface="Calibri"/>
              </a:rPr>
              <a:t>medical</a:t>
            </a:r>
            <a:r>
              <a:rPr sz="1500" b="1" kern="0" spc="-34" dirty="0">
                <a:solidFill>
                  <a:srgbClr val="8FBCCF"/>
                </a:solidFill>
                <a:latin typeface="Calibri"/>
                <a:cs typeface="Calibri"/>
              </a:rPr>
              <a:t> </a:t>
            </a:r>
            <a:r>
              <a:rPr sz="1500" b="1" kern="0" spc="-8" dirty="0">
                <a:solidFill>
                  <a:srgbClr val="8FBCCF"/>
                </a:solidFill>
                <a:latin typeface="Calibri"/>
                <a:cs typeface="Calibri"/>
              </a:rPr>
              <a:t>practice</a:t>
            </a:r>
            <a:endParaRPr sz="1500" kern="0">
              <a:solidFill>
                <a:sysClr val="windowText" lastClr="000000"/>
              </a:solidFill>
              <a:latin typeface="Calibri"/>
              <a:cs typeface="Calibri"/>
            </a:endParaRPr>
          </a:p>
          <a:p>
            <a:pPr marL="215741" marR="3810" defTabSz="685800" fontAlgn="auto">
              <a:lnSpc>
                <a:spcPct val="90200"/>
              </a:lnSpc>
              <a:spcBef>
                <a:spcPts val="788"/>
              </a:spcBef>
              <a:spcAft>
                <a:spcPts val="0"/>
              </a:spcAft>
            </a:pPr>
            <a:r>
              <a:rPr sz="1050" kern="0" spc="-8" dirty="0">
                <a:solidFill>
                  <a:srgbClr val="FFFFFF"/>
                </a:solidFill>
                <a:latin typeface="Arial"/>
                <a:cs typeface="Arial"/>
              </a:rPr>
              <a:t>Senacare</a:t>
            </a:r>
            <a:r>
              <a:rPr sz="1050" kern="0" dirty="0">
                <a:solidFill>
                  <a:srgbClr val="FFFFFF"/>
                </a:solidFill>
                <a:latin typeface="Arial"/>
                <a:cs typeface="Arial"/>
              </a:rPr>
              <a:t> is</a:t>
            </a:r>
            <a:r>
              <a:rPr sz="1050" kern="0" spc="23" dirty="0">
                <a:solidFill>
                  <a:srgbClr val="FFFFFF"/>
                </a:solidFill>
                <a:latin typeface="Arial"/>
                <a:cs typeface="Arial"/>
              </a:rPr>
              <a:t> </a:t>
            </a:r>
            <a:r>
              <a:rPr sz="1050" kern="0" dirty="0">
                <a:solidFill>
                  <a:srgbClr val="FFFFFF"/>
                </a:solidFill>
                <a:latin typeface="Arial"/>
                <a:cs typeface="Arial"/>
              </a:rPr>
              <a:t>a</a:t>
            </a:r>
            <a:r>
              <a:rPr sz="1050" kern="0" spc="8" dirty="0">
                <a:solidFill>
                  <a:srgbClr val="FFFFFF"/>
                </a:solidFill>
                <a:latin typeface="Arial"/>
                <a:cs typeface="Arial"/>
              </a:rPr>
              <a:t> </a:t>
            </a:r>
            <a:r>
              <a:rPr sz="1050" kern="0" dirty="0">
                <a:solidFill>
                  <a:srgbClr val="FFFFFF"/>
                </a:solidFill>
                <a:latin typeface="Arial"/>
                <a:cs typeface="Arial"/>
              </a:rPr>
              <a:t>medical</a:t>
            </a:r>
            <a:r>
              <a:rPr sz="1050" kern="0" spc="-19" dirty="0">
                <a:solidFill>
                  <a:srgbClr val="FFFFFF"/>
                </a:solidFill>
                <a:latin typeface="Arial"/>
                <a:cs typeface="Arial"/>
              </a:rPr>
              <a:t> </a:t>
            </a:r>
            <a:r>
              <a:rPr sz="1050" kern="0" spc="-8" dirty="0">
                <a:solidFill>
                  <a:srgbClr val="FFFFFF"/>
                </a:solidFill>
                <a:latin typeface="Arial"/>
                <a:cs typeface="Arial"/>
              </a:rPr>
              <a:t>practice </a:t>
            </a:r>
            <a:r>
              <a:rPr sz="1050" kern="0" dirty="0">
                <a:solidFill>
                  <a:srgbClr val="FFFFFF"/>
                </a:solidFill>
                <a:latin typeface="Arial"/>
                <a:cs typeface="Arial"/>
              </a:rPr>
              <a:t>in</a:t>
            </a:r>
            <a:r>
              <a:rPr sz="1050" kern="0" spc="-38" dirty="0">
                <a:solidFill>
                  <a:srgbClr val="FFFFFF"/>
                </a:solidFill>
                <a:latin typeface="Arial"/>
                <a:cs typeface="Arial"/>
              </a:rPr>
              <a:t> </a:t>
            </a:r>
            <a:r>
              <a:rPr sz="1050" kern="0" spc="-53" dirty="0">
                <a:solidFill>
                  <a:srgbClr val="FFFFFF"/>
                </a:solidFill>
                <a:latin typeface="Arial"/>
                <a:cs typeface="Arial"/>
              </a:rPr>
              <a:t>PA</a:t>
            </a:r>
            <a:r>
              <a:rPr sz="1050" kern="0" spc="-19" dirty="0">
                <a:solidFill>
                  <a:srgbClr val="FFFFFF"/>
                </a:solidFill>
                <a:latin typeface="Arial"/>
                <a:cs typeface="Arial"/>
              </a:rPr>
              <a:t> </a:t>
            </a:r>
            <a:r>
              <a:rPr sz="1050" kern="0" dirty="0">
                <a:solidFill>
                  <a:srgbClr val="FFFFFF"/>
                </a:solidFill>
                <a:latin typeface="Arial"/>
                <a:cs typeface="Arial"/>
              </a:rPr>
              <a:t>&amp;</a:t>
            </a:r>
            <a:r>
              <a:rPr sz="1050" kern="0" spc="-26" dirty="0">
                <a:solidFill>
                  <a:srgbClr val="FFFFFF"/>
                </a:solidFill>
                <a:latin typeface="Arial"/>
                <a:cs typeface="Arial"/>
              </a:rPr>
              <a:t> </a:t>
            </a:r>
            <a:r>
              <a:rPr sz="1050" kern="0" spc="-8" dirty="0">
                <a:solidFill>
                  <a:srgbClr val="FFFFFF"/>
                </a:solidFill>
                <a:latin typeface="Arial"/>
                <a:cs typeface="Arial"/>
              </a:rPr>
              <a:t>NJ.</a:t>
            </a:r>
            <a:r>
              <a:rPr sz="1050" kern="0" spc="-23" dirty="0">
                <a:solidFill>
                  <a:srgbClr val="FFFFFF"/>
                </a:solidFill>
                <a:latin typeface="Arial"/>
                <a:cs typeface="Arial"/>
              </a:rPr>
              <a:t> </a:t>
            </a:r>
            <a:r>
              <a:rPr sz="1050" kern="0" spc="-60" dirty="0">
                <a:solidFill>
                  <a:srgbClr val="FFFFFF"/>
                </a:solidFill>
                <a:latin typeface="Arial"/>
                <a:cs typeface="Arial"/>
              </a:rPr>
              <a:t>SENA</a:t>
            </a:r>
            <a:r>
              <a:rPr sz="1050" kern="0" spc="-19" dirty="0">
                <a:solidFill>
                  <a:srgbClr val="FFFFFF"/>
                </a:solidFill>
                <a:latin typeface="Arial"/>
                <a:cs typeface="Arial"/>
              </a:rPr>
              <a:t> </a:t>
            </a:r>
            <a:r>
              <a:rPr sz="1050" kern="0" spc="-8" dirty="0">
                <a:solidFill>
                  <a:srgbClr val="FFFFFF"/>
                </a:solidFill>
                <a:latin typeface="Arial"/>
                <a:cs typeface="Arial"/>
              </a:rPr>
              <a:t>Health </a:t>
            </a:r>
            <a:r>
              <a:rPr sz="1050" kern="0" dirty="0">
                <a:solidFill>
                  <a:srgbClr val="FFFFFF"/>
                </a:solidFill>
                <a:latin typeface="Arial"/>
                <a:cs typeface="Arial"/>
              </a:rPr>
              <a:t>partners</a:t>
            </a:r>
            <a:r>
              <a:rPr sz="1050" kern="0" spc="124" dirty="0">
                <a:solidFill>
                  <a:srgbClr val="FFFFFF"/>
                </a:solidFill>
                <a:latin typeface="Arial"/>
                <a:cs typeface="Arial"/>
              </a:rPr>
              <a:t> </a:t>
            </a:r>
            <a:r>
              <a:rPr sz="1050" kern="0" dirty="0">
                <a:solidFill>
                  <a:srgbClr val="FFFFFF"/>
                </a:solidFill>
                <a:latin typeface="Arial"/>
                <a:cs typeface="Arial"/>
              </a:rPr>
              <a:t>with</a:t>
            </a:r>
            <a:r>
              <a:rPr sz="1050" kern="0" spc="68" dirty="0">
                <a:solidFill>
                  <a:srgbClr val="FFFFFF"/>
                </a:solidFill>
                <a:latin typeface="Arial"/>
                <a:cs typeface="Arial"/>
              </a:rPr>
              <a:t> </a:t>
            </a:r>
            <a:r>
              <a:rPr sz="1050" kern="0" dirty="0">
                <a:solidFill>
                  <a:srgbClr val="FFFFFF"/>
                </a:solidFill>
                <a:latin typeface="Arial"/>
                <a:cs typeface="Arial"/>
              </a:rPr>
              <a:t>Senacare</a:t>
            </a:r>
            <a:r>
              <a:rPr sz="1050" kern="0" spc="98" dirty="0">
                <a:solidFill>
                  <a:srgbClr val="FFFFFF"/>
                </a:solidFill>
                <a:latin typeface="Arial"/>
                <a:cs typeface="Arial"/>
              </a:rPr>
              <a:t> </a:t>
            </a:r>
            <a:r>
              <a:rPr sz="1050" kern="0" spc="-19" dirty="0">
                <a:solidFill>
                  <a:srgbClr val="FFFFFF"/>
                </a:solidFill>
                <a:latin typeface="Arial"/>
                <a:cs typeface="Arial"/>
              </a:rPr>
              <a:t>to </a:t>
            </a:r>
            <a:r>
              <a:rPr sz="1050" kern="0" dirty="0">
                <a:solidFill>
                  <a:srgbClr val="FFFFFF"/>
                </a:solidFill>
                <a:latin typeface="Arial"/>
                <a:cs typeface="Arial"/>
              </a:rPr>
              <a:t>innovate</a:t>
            </a:r>
            <a:r>
              <a:rPr sz="1050" kern="0" spc="23" dirty="0">
                <a:solidFill>
                  <a:srgbClr val="FFFFFF"/>
                </a:solidFill>
                <a:latin typeface="Arial"/>
                <a:cs typeface="Arial"/>
              </a:rPr>
              <a:t> </a:t>
            </a:r>
            <a:r>
              <a:rPr sz="1050" kern="0" dirty="0">
                <a:solidFill>
                  <a:srgbClr val="FFFFFF"/>
                </a:solidFill>
                <a:latin typeface="Arial"/>
                <a:cs typeface="Arial"/>
              </a:rPr>
              <a:t>and</a:t>
            </a:r>
            <a:r>
              <a:rPr sz="1050" kern="0" spc="23" dirty="0">
                <a:solidFill>
                  <a:srgbClr val="FFFFFF"/>
                </a:solidFill>
                <a:latin typeface="Arial"/>
                <a:cs typeface="Arial"/>
              </a:rPr>
              <a:t> </a:t>
            </a:r>
            <a:r>
              <a:rPr sz="1050" kern="0" dirty="0">
                <a:solidFill>
                  <a:srgbClr val="FFFFFF"/>
                </a:solidFill>
                <a:latin typeface="Arial"/>
                <a:cs typeface="Arial"/>
              </a:rPr>
              <a:t>iterate</a:t>
            </a:r>
            <a:r>
              <a:rPr sz="1050" kern="0" spc="23" dirty="0">
                <a:solidFill>
                  <a:srgbClr val="FFFFFF"/>
                </a:solidFill>
                <a:latin typeface="Arial"/>
                <a:cs typeface="Arial"/>
              </a:rPr>
              <a:t> </a:t>
            </a:r>
            <a:r>
              <a:rPr sz="1050" kern="0" dirty="0">
                <a:solidFill>
                  <a:srgbClr val="FFFFFF"/>
                </a:solidFill>
                <a:latin typeface="Arial"/>
                <a:cs typeface="Arial"/>
              </a:rPr>
              <a:t>on </a:t>
            </a:r>
            <a:r>
              <a:rPr sz="1050" kern="0" spc="-19" dirty="0">
                <a:solidFill>
                  <a:srgbClr val="FFFFFF"/>
                </a:solidFill>
                <a:latin typeface="Arial"/>
                <a:cs typeface="Arial"/>
              </a:rPr>
              <a:t>the </a:t>
            </a:r>
            <a:r>
              <a:rPr sz="1050" kern="0" dirty="0">
                <a:solidFill>
                  <a:srgbClr val="FFFFFF"/>
                </a:solidFill>
                <a:latin typeface="Arial"/>
                <a:cs typeface="Arial"/>
              </a:rPr>
              <a:t>healing</a:t>
            </a:r>
            <a:r>
              <a:rPr sz="1050" kern="0" spc="19" dirty="0">
                <a:solidFill>
                  <a:srgbClr val="FFFFFF"/>
                </a:solidFill>
                <a:latin typeface="Arial"/>
                <a:cs typeface="Arial"/>
              </a:rPr>
              <a:t> </a:t>
            </a:r>
            <a:r>
              <a:rPr sz="1050" kern="0" dirty="0">
                <a:solidFill>
                  <a:srgbClr val="FFFFFF"/>
                </a:solidFill>
                <a:latin typeface="Arial"/>
                <a:cs typeface="Arial"/>
              </a:rPr>
              <a:t>at</a:t>
            </a:r>
            <a:r>
              <a:rPr sz="1050" kern="0" spc="26" dirty="0">
                <a:solidFill>
                  <a:srgbClr val="FFFFFF"/>
                </a:solidFill>
                <a:latin typeface="Arial"/>
                <a:cs typeface="Arial"/>
              </a:rPr>
              <a:t> </a:t>
            </a:r>
            <a:r>
              <a:rPr sz="1050" kern="0" dirty="0">
                <a:solidFill>
                  <a:srgbClr val="FFFFFF"/>
                </a:solidFill>
                <a:latin typeface="Arial"/>
                <a:cs typeface="Arial"/>
              </a:rPr>
              <a:t>home</a:t>
            </a:r>
            <a:r>
              <a:rPr sz="1050" kern="0" spc="26" dirty="0">
                <a:solidFill>
                  <a:srgbClr val="FFFFFF"/>
                </a:solidFill>
                <a:latin typeface="Arial"/>
                <a:cs typeface="Arial"/>
              </a:rPr>
              <a:t> </a:t>
            </a:r>
            <a:r>
              <a:rPr sz="1050" kern="0" dirty="0">
                <a:solidFill>
                  <a:srgbClr val="FFFFFF"/>
                </a:solidFill>
                <a:latin typeface="Arial"/>
                <a:cs typeface="Arial"/>
              </a:rPr>
              <a:t>delivery</a:t>
            </a:r>
            <a:r>
              <a:rPr sz="1050" kern="0" spc="26" dirty="0">
                <a:solidFill>
                  <a:srgbClr val="FFFFFF"/>
                </a:solidFill>
                <a:latin typeface="Arial"/>
                <a:cs typeface="Arial"/>
              </a:rPr>
              <a:t> </a:t>
            </a:r>
            <a:r>
              <a:rPr sz="1050" kern="0" spc="-15" dirty="0">
                <a:solidFill>
                  <a:srgbClr val="FFFFFF"/>
                </a:solidFill>
                <a:latin typeface="Arial"/>
                <a:cs typeface="Arial"/>
              </a:rPr>
              <a:t>care </a:t>
            </a:r>
            <a:r>
              <a:rPr sz="1050" kern="0" dirty="0">
                <a:solidFill>
                  <a:srgbClr val="FFFFFF"/>
                </a:solidFill>
                <a:latin typeface="Arial"/>
                <a:cs typeface="Arial"/>
              </a:rPr>
              <a:t>model.</a:t>
            </a:r>
            <a:r>
              <a:rPr sz="1050" kern="0" spc="23" dirty="0">
                <a:solidFill>
                  <a:srgbClr val="FFFFFF"/>
                </a:solidFill>
                <a:latin typeface="Arial"/>
                <a:cs typeface="Arial"/>
              </a:rPr>
              <a:t> </a:t>
            </a:r>
            <a:r>
              <a:rPr sz="1050" kern="0" spc="-60" dirty="0">
                <a:solidFill>
                  <a:srgbClr val="FFFFFF"/>
                </a:solidFill>
                <a:latin typeface="Arial"/>
                <a:cs typeface="Arial"/>
              </a:rPr>
              <a:t>The</a:t>
            </a:r>
            <a:r>
              <a:rPr sz="1050" kern="0" spc="38" dirty="0">
                <a:solidFill>
                  <a:srgbClr val="FFFFFF"/>
                </a:solidFill>
                <a:latin typeface="Arial"/>
                <a:cs typeface="Arial"/>
              </a:rPr>
              <a:t> </a:t>
            </a:r>
            <a:r>
              <a:rPr sz="1050" kern="0" dirty="0">
                <a:solidFill>
                  <a:srgbClr val="FFFFFF"/>
                </a:solidFill>
                <a:latin typeface="Arial"/>
                <a:cs typeface="Arial"/>
              </a:rPr>
              <a:t>learnings</a:t>
            </a:r>
            <a:r>
              <a:rPr sz="1050" kern="0" spc="56" dirty="0">
                <a:solidFill>
                  <a:srgbClr val="FFFFFF"/>
                </a:solidFill>
                <a:latin typeface="Arial"/>
                <a:cs typeface="Arial"/>
              </a:rPr>
              <a:t> </a:t>
            </a:r>
            <a:r>
              <a:rPr sz="1050" kern="0" dirty="0">
                <a:solidFill>
                  <a:srgbClr val="FFFFFF"/>
                </a:solidFill>
                <a:latin typeface="Arial"/>
                <a:cs typeface="Arial"/>
              </a:rPr>
              <a:t>are</a:t>
            </a:r>
            <a:r>
              <a:rPr sz="1050" kern="0" spc="38" dirty="0">
                <a:solidFill>
                  <a:srgbClr val="FFFFFF"/>
                </a:solidFill>
                <a:latin typeface="Arial"/>
                <a:cs typeface="Arial"/>
              </a:rPr>
              <a:t> </a:t>
            </a:r>
            <a:r>
              <a:rPr sz="1050" kern="0" spc="-15" dirty="0">
                <a:solidFill>
                  <a:srgbClr val="FFFFFF"/>
                </a:solidFill>
                <a:latin typeface="Arial"/>
                <a:cs typeface="Arial"/>
              </a:rPr>
              <a:t>then expanded</a:t>
            </a:r>
            <a:r>
              <a:rPr sz="1050" kern="0" spc="38" dirty="0">
                <a:solidFill>
                  <a:srgbClr val="FFFFFF"/>
                </a:solidFill>
                <a:latin typeface="Arial"/>
                <a:cs typeface="Arial"/>
              </a:rPr>
              <a:t> </a:t>
            </a:r>
            <a:r>
              <a:rPr sz="1050" kern="0" dirty="0">
                <a:solidFill>
                  <a:srgbClr val="FFFFFF"/>
                </a:solidFill>
                <a:latin typeface="Arial"/>
                <a:cs typeface="Arial"/>
              </a:rPr>
              <a:t>to</a:t>
            </a:r>
            <a:r>
              <a:rPr sz="1050" kern="0" spc="34" dirty="0">
                <a:solidFill>
                  <a:srgbClr val="FFFFFF"/>
                </a:solidFill>
                <a:latin typeface="Arial"/>
                <a:cs typeface="Arial"/>
              </a:rPr>
              <a:t> </a:t>
            </a:r>
            <a:r>
              <a:rPr sz="1050" kern="0" dirty="0">
                <a:solidFill>
                  <a:srgbClr val="FFFFFF"/>
                </a:solidFill>
                <a:latin typeface="Arial"/>
                <a:cs typeface="Arial"/>
              </a:rPr>
              <a:t>other</a:t>
            </a:r>
            <a:r>
              <a:rPr sz="1050" kern="0" spc="49" dirty="0">
                <a:solidFill>
                  <a:srgbClr val="FFFFFF"/>
                </a:solidFill>
                <a:latin typeface="Arial"/>
                <a:cs typeface="Arial"/>
              </a:rPr>
              <a:t> </a:t>
            </a:r>
            <a:r>
              <a:rPr sz="1050" kern="0" spc="26" dirty="0">
                <a:solidFill>
                  <a:srgbClr val="FFFFFF"/>
                </a:solidFill>
                <a:latin typeface="Arial"/>
                <a:cs typeface="Arial"/>
              </a:rPr>
              <a:t>markers</a:t>
            </a:r>
            <a:endParaRPr sz="1050" kern="0">
              <a:solidFill>
                <a:sysClr val="windowText" lastClr="000000"/>
              </a:solidFill>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87780" y="1194149"/>
            <a:ext cx="2282666" cy="243336"/>
          </a:xfrm>
          <a:prstGeom prst="rect">
            <a:avLst/>
          </a:prstGeom>
        </p:spPr>
        <p:txBody>
          <a:bodyPr vert="horz" wrap="square" lIns="0" tIns="12383" rIns="0" bIns="0" rtlCol="0">
            <a:spAutoFit/>
          </a:bodyPr>
          <a:lstStyle/>
          <a:p>
            <a:pPr marL="9525" defTabSz="685800" fontAlgn="auto">
              <a:spcBef>
                <a:spcPts val="98"/>
              </a:spcBef>
              <a:spcAft>
                <a:spcPts val="0"/>
              </a:spcAft>
            </a:pPr>
            <a:r>
              <a:rPr sz="1500" b="1" kern="0" spc="-41" dirty="0">
                <a:solidFill>
                  <a:srgbClr val="001F5F"/>
                </a:solidFill>
                <a:latin typeface="Arial"/>
                <a:cs typeface="Arial"/>
              </a:rPr>
              <a:t>Senacare</a:t>
            </a:r>
            <a:r>
              <a:rPr sz="1500" b="1" kern="0" spc="-64" dirty="0">
                <a:solidFill>
                  <a:srgbClr val="001F5F"/>
                </a:solidFill>
                <a:latin typeface="Arial"/>
                <a:cs typeface="Arial"/>
              </a:rPr>
              <a:t> </a:t>
            </a:r>
            <a:r>
              <a:rPr sz="1500" b="1" kern="0" spc="-45" dirty="0">
                <a:solidFill>
                  <a:srgbClr val="001F5F"/>
                </a:solidFill>
                <a:latin typeface="Arial"/>
                <a:cs typeface="Arial"/>
              </a:rPr>
              <a:t>Medical</a:t>
            </a:r>
            <a:r>
              <a:rPr sz="1500" b="1" kern="0" spc="-49" dirty="0">
                <a:solidFill>
                  <a:srgbClr val="001F5F"/>
                </a:solidFill>
                <a:latin typeface="Arial"/>
                <a:cs typeface="Arial"/>
              </a:rPr>
              <a:t> </a:t>
            </a:r>
            <a:r>
              <a:rPr sz="1500" b="1" kern="0" spc="-30" dirty="0">
                <a:solidFill>
                  <a:srgbClr val="001F5F"/>
                </a:solidFill>
                <a:latin typeface="Arial"/>
                <a:cs typeface="Arial"/>
              </a:rPr>
              <a:t>Practice</a:t>
            </a:r>
            <a:endParaRPr sz="1500" kern="0">
              <a:solidFill>
                <a:sysClr val="windowText" lastClr="000000"/>
              </a:solidFill>
              <a:latin typeface="Arial"/>
              <a:cs typeface="Arial"/>
            </a:endParaRPr>
          </a:p>
        </p:txBody>
      </p:sp>
      <p:sp>
        <p:nvSpPr>
          <p:cNvPr id="3" name="object 3"/>
          <p:cNvSpPr/>
          <p:nvPr/>
        </p:nvSpPr>
        <p:spPr>
          <a:xfrm>
            <a:off x="0" y="1771650"/>
            <a:ext cx="4922044" cy="3700463"/>
          </a:xfrm>
          <a:custGeom>
            <a:avLst/>
            <a:gdLst/>
            <a:ahLst/>
            <a:cxnLst/>
            <a:rect l="l" t="t" r="r" b="b"/>
            <a:pathLst>
              <a:path w="6562725" h="4933950">
                <a:moveTo>
                  <a:pt x="6562725" y="0"/>
                </a:moveTo>
                <a:lnTo>
                  <a:pt x="0" y="0"/>
                </a:lnTo>
                <a:lnTo>
                  <a:pt x="0" y="4933950"/>
                </a:lnTo>
                <a:lnTo>
                  <a:pt x="6562725" y="4933950"/>
                </a:lnTo>
                <a:lnTo>
                  <a:pt x="6562725" y="0"/>
                </a:lnTo>
                <a:close/>
              </a:path>
            </a:pathLst>
          </a:custGeom>
          <a:solidFill>
            <a:srgbClr val="0D1E49"/>
          </a:solidFill>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grpSp>
        <p:nvGrpSpPr>
          <p:cNvPr id="4" name="object 4"/>
          <p:cNvGrpSpPr/>
          <p:nvPr/>
        </p:nvGrpSpPr>
        <p:grpSpPr>
          <a:xfrm>
            <a:off x="177403" y="1020413"/>
            <a:ext cx="752475" cy="631031"/>
            <a:chOff x="236537" y="217550"/>
            <a:chExt cx="1003300" cy="841375"/>
          </a:xfrm>
        </p:grpSpPr>
        <p:sp>
          <p:nvSpPr>
            <p:cNvPr id="5" name="object 5"/>
            <p:cNvSpPr/>
            <p:nvPr/>
          </p:nvSpPr>
          <p:spPr>
            <a:xfrm>
              <a:off x="242887" y="223900"/>
              <a:ext cx="990600" cy="828675"/>
            </a:xfrm>
            <a:custGeom>
              <a:avLst/>
              <a:gdLst/>
              <a:ahLst/>
              <a:cxnLst/>
              <a:rect l="l" t="t" r="r" b="b"/>
              <a:pathLst>
                <a:path w="990600" h="828675">
                  <a:moveTo>
                    <a:pt x="783437" y="0"/>
                  </a:moveTo>
                  <a:lnTo>
                    <a:pt x="207175" y="0"/>
                  </a:lnTo>
                  <a:lnTo>
                    <a:pt x="0" y="414274"/>
                  </a:lnTo>
                  <a:lnTo>
                    <a:pt x="207175" y="828675"/>
                  </a:lnTo>
                  <a:lnTo>
                    <a:pt x="783437" y="828675"/>
                  </a:lnTo>
                  <a:lnTo>
                    <a:pt x="990600" y="414274"/>
                  </a:lnTo>
                  <a:lnTo>
                    <a:pt x="783437" y="0"/>
                  </a:lnTo>
                  <a:close/>
                </a:path>
              </a:pathLst>
            </a:custGeom>
            <a:solidFill>
              <a:srgbClr val="233664"/>
            </a:solidFill>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sp>
          <p:nvSpPr>
            <p:cNvPr id="6" name="object 6"/>
            <p:cNvSpPr/>
            <p:nvPr/>
          </p:nvSpPr>
          <p:spPr>
            <a:xfrm>
              <a:off x="242887" y="223900"/>
              <a:ext cx="990600" cy="828675"/>
            </a:xfrm>
            <a:custGeom>
              <a:avLst/>
              <a:gdLst/>
              <a:ahLst/>
              <a:cxnLst/>
              <a:rect l="l" t="t" r="r" b="b"/>
              <a:pathLst>
                <a:path w="990600" h="828675">
                  <a:moveTo>
                    <a:pt x="0" y="414274"/>
                  </a:moveTo>
                  <a:lnTo>
                    <a:pt x="207175" y="0"/>
                  </a:lnTo>
                  <a:lnTo>
                    <a:pt x="783437" y="0"/>
                  </a:lnTo>
                  <a:lnTo>
                    <a:pt x="990600" y="414274"/>
                  </a:lnTo>
                  <a:lnTo>
                    <a:pt x="783437" y="828675"/>
                  </a:lnTo>
                  <a:lnTo>
                    <a:pt x="207175" y="828675"/>
                  </a:lnTo>
                  <a:lnTo>
                    <a:pt x="0" y="414274"/>
                  </a:lnTo>
                  <a:close/>
                </a:path>
              </a:pathLst>
            </a:custGeom>
            <a:ln w="12700">
              <a:solidFill>
                <a:srgbClr val="2E528F"/>
              </a:solidFill>
            </a:ln>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grpSp>
      <p:pic>
        <p:nvPicPr>
          <p:cNvPr id="7" name="object 7"/>
          <p:cNvPicPr/>
          <p:nvPr/>
        </p:nvPicPr>
        <p:blipFill>
          <a:blip r:embed="rId2" cstate="print"/>
          <a:stretch>
            <a:fillRect/>
          </a:stretch>
        </p:blipFill>
        <p:spPr>
          <a:xfrm>
            <a:off x="117394" y="5758912"/>
            <a:ext cx="550794" cy="135521"/>
          </a:xfrm>
          <a:prstGeom prst="rect">
            <a:avLst/>
          </a:prstGeom>
        </p:spPr>
      </p:pic>
      <p:sp>
        <p:nvSpPr>
          <p:cNvPr id="8" name="object 8"/>
          <p:cNvSpPr txBox="1"/>
          <p:nvPr/>
        </p:nvSpPr>
        <p:spPr>
          <a:xfrm>
            <a:off x="238840" y="1869758"/>
            <a:ext cx="4530566" cy="1109406"/>
          </a:xfrm>
          <a:prstGeom prst="rect">
            <a:avLst/>
          </a:prstGeom>
        </p:spPr>
        <p:txBody>
          <a:bodyPr vert="horz" wrap="square" lIns="0" tIns="7620" rIns="0" bIns="0" rtlCol="0">
            <a:spAutoFit/>
          </a:bodyPr>
          <a:lstStyle/>
          <a:p>
            <a:pPr marL="300990" marR="3810" indent="-291941" defTabSz="685800" fontAlgn="auto">
              <a:lnSpc>
                <a:spcPct val="100800"/>
              </a:lnSpc>
              <a:spcBef>
                <a:spcPts val="60"/>
              </a:spcBef>
              <a:spcAft>
                <a:spcPts val="0"/>
              </a:spcAft>
              <a:buFont typeface="Wingdings"/>
              <a:buChar char=""/>
              <a:tabLst>
                <a:tab pos="300990" algn="l"/>
              </a:tabLst>
            </a:pPr>
            <a:r>
              <a:rPr kern="0" spc="-49" dirty="0">
                <a:solidFill>
                  <a:srgbClr val="FFFFFF"/>
                </a:solidFill>
                <a:latin typeface="Arial"/>
                <a:cs typeface="Arial"/>
              </a:rPr>
              <a:t>22</a:t>
            </a:r>
            <a:r>
              <a:rPr kern="0" spc="30" dirty="0">
                <a:solidFill>
                  <a:srgbClr val="FFFFFF"/>
                </a:solidFill>
                <a:latin typeface="Arial"/>
                <a:cs typeface="Arial"/>
              </a:rPr>
              <a:t> </a:t>
            </a:r>
            <a:r>
              <a:rPr kern="0" dirty="0">
                <a:solidFill>
                  <a:srgbClr val="FFFFFF"/>
                </a:solidFill>
                <a:latin typeface="Arial"/>
                <a:cs typeface="Arial"/>
              </a:rPr>
              <a:t>providers</a:t>
            </a:r>
            <a:r>
              <a:rPr kern="0" spc="94" dirty="0">
                <a:solidFill>
                  <a:srgbClr val="FFFFFF"/>
                </a:solidFill>
                <a:latin typeface="Arial"/>
                <a:cs typeface="Arial"/>
              </a:rPr>
              <a:t> </a:t>
            </a:r>
            <a:r>
              <a:rPr kern="0" spc="49" dirty="0">
                <a:solidFill>
                  <a:srgbClr val="FFFFFF"/>
                </a:solidFill>
                <a:latin typeface="Arial"/>
                <a:cs typeface="Arial"/>
              </a:rPr>
              <a:t>with</a:t>
            </a:r>
            <a:r>
              <a:rPr kern="0" spc="15" dirty="0">
                <a:solidFill>
                  <a:srgbClr val="FFFFFF"/>
                </a:solidFill>
                <a:latin typeface="Arial"/>
                <a:cs typeface="Arial"/>
              </a:rPr>
              <a:t> </a:t>
            </a:r>
            <a:r>
              <a:rPr kern="0" dirty="0">
                <a:solidFill>
                  <a:srgbClr val="FFFFFF"/>
                </a:solidFill>
                <a:latin typeface="Arial"/>
                <a:cs typeface="Arial"/>
              </a:rPr>
              <a:t>local</a:t>
            </a:r>
            <a:r>
              <a:rPr kern="0" spc="53" dirty="0">
                <a:solidFill>
                  <a:srgbClr val="FFFFFF"/>
                </a:solidFill>
                <a:latin typeface="Arial"/>
                <a:cs typeface="Arial"/>
              </a:rPr>
              <a:t> </a:t>
            </a:r>
            <a:r>
              <a:rPr kern="0" spc="-8" dirty="0">
                <a:solidFill>
                  <a:srgbClr val="FFFFFF"/>
                </a:solidFill>
                <a:latin typeface="Arial"/>
                <a:cs typeface="Arial"/>
              </a:rPr>
              <a:t>healthcare </a:t>
            </a:r>
            <a:r>
              <a:rPr kern="0" dirty="0">
                <a:solidFill>
                  <a:srgbClr val="FFFFFF"/>
                </a:solidFill>
                <a:latin typeface="Arial"/>
                <a:cs typeface="Arial"/>
              </a:rPr>
              <a:t>knowledge</a:t>
            </a:r>
            <a:r>
              <a:rPr kern="0" spc="-15" dirty="0">
                <a:solidFill>
                  <a:srgbClr val="FFFFFF"/>
                </a:solidFill>
                <a:latin typeface="Arial"/>
                <a:cs typeface="Arial"/>
              </a:rPr>
              <a:t> </a:t>
            </a:r>
            <a:r>
              <a:rPr kern="0" dirty="0">
                <a:solidFill>
                  <a:srgbClr val="FFFFFF"/>
                </a:solidFill>
                <a:latin typeface="Arial"/>
                <a:cs typeface="Arial"/>
              </a:rPr>
              <a:t>specializing</a:t>
            </a:r>
            <a:r>
              <a:rPr kern="0" spc="-19" dirty="0">
                <a:solidFill>
                  <a:srgbClr val="FFFFFF"/>
                </a:solidFill>
                <a:latin typeface="Arial"/>
                <a:cs typeface="Arial"/>
              </a:rPr>
              <a:t> </a:t>
            </a:r>
            <a:r>
              <a:rPr kern="0" dirty="0">
                <a:solidFill>
                  <a:srgbClr val="FFFFFF"/>
                </a:solidFill>
                <a:latin typeface="Arial"/>
                <a:cs typeface="Arial"/>
              </a:rPr>
              <a:t>in</a:t>
            </a:r>
            <a:r>
              <a:rPr kern="0" spc="60" dirty="0">
                <a:solidFill>
                  <a:srgbClr val="FFFFFF"/>
                </a:solidFill>
                <a:latin typeface="Arial"/>
                <a:cs typeface="Arial"/>
              </a:rPr>
              <a:t> </a:t>
            </a:r>
            <a:r>
              <a:rPr kern="0" dirty="0">
                <a:solidFill>
                  <a:srgbClr val="FFFFFF"/>
                </a:solidFill>
                <a:latin typeface="Arial"/>
                <a:cs typeface="Arial"/>
              </a:rPr>
              <a:t>complex</a:t>
            </a:r>
            <a:r>
              <a:rPr kern="0" spc="15" dirty="0">
                <a:solidFill>
                  <a:srgbClr val="FFFFFF"/>
                </a:solidFill>
                <a:latin typeface="Arial"/>
                <a:cs typeface="Arial"/>
              </a:rPr>
              <a:t> </a:t>
            </a:r>
            <a:r>
              <a:rPr kern="0" spc="-15" dirty="0">
                <a:solidFill>
                  <a:srgbClr val="FFFFFF"/>
                </a:solidFill>
                <a:latin typeface="Arial"/>
                <a:cs typeface="Arial"/>
              </a:rPr>
              <a:t>care </a:t>
            </a:r>
            <a:r>
              <a:rPr kern="0" spc="75" dirty="0">
                <a:solidFill>
                  <a:srgbClr val="FFFFFF"/>
                </a:solidFill>
                <a:latin typeface="Arial"/>
                <a:cs typeface="Arial"/>
              </a:rPr>
              <a:t>on-</a:t>
            </a:r>
            <a:r>
              <a:rPr kern="0" dirty="0">
                <a:solidFill>
                  <a:srgbClr val="FFFFFF"/>
                </a:solidFill>
                <a:latin typeface="Arial"/>
                <a:cs typeface="Arial"/>
              </a:rPr>
              <a:t>site</a:t>
            </a:r>
            <a:r>
              <a:rPr kern="0" spc="34" dirty="0">
                <a:solidFill>
                  <a:srgbClr val="FFFFFF"/>
                </a:solidFill>
                <a:latin typeface="Arial"/>
                <a:cs typeface="Arial"/>
              </a:rPr>
              <a:t> </a:t>
            </a:r>
            <a:r>
              <a:rPr kern="0" spc="184" dirty="0">
                <a:solidFill>
                  <a:srgbClr val="FFFFFF"/>
                </a:solidFill>
                <a:latin typeface="Arial"/>
                <a:cs typeface="Arial"/>
              </a:rPr>
              <a:t>/</a:t>
            </a:r>
            <a:r>
              <a:rPr kern="0" spc="45" dirty="0">
                <a:solidFill>
                  <a:srgbClr val="FFFFFF"/>
                </a:solidFill>
                <a:latin typeface="Arial"/>
                <a:cs typeface="Arial"/>
              </a:rPr>
              <a:t> </a:t>
            </a:r>
            <a:r>
              <a:rPr kern="0" dirty="0">
                <a:solidFill>
                  <a:srgbClr val="FFFFFF"/>
                </a:solidFill>
                <a:latin typeface="Arial"/>
                <a:cs typeface="Arial"/>
              </a:rPr>
              <a:t>credentialed</a:t>
            </a:r>
            <a:r>
              <a:rPr kern="0" spc="30" dirty="0">
                <a:solidFill>
                  <a:srgbClr val="FFFFFF"/>
                </a:solidFill>
                <a:latin typeface="Arial"/>
                <a:cs typeface="Arial"/>
              </a:rPr>
              <a:t> </a:t>
            </a:r>
            <a:r>
              <a:rPr kern="0" spc="45" dirty="0">
                <a:solidFill>
                  <a:srgbClr val="FFFFFF"/>
                </a:solidFill>
                <a:latin typeface="Arial"/>
                <a:cs typeface="Arial"/>
              </a:rPr>
              <a:t>with</a:t>
            </a:r>
            <a:r>
              <a:rPr kern="0" spc="-4" dirty="0">
                <a:solidFill>
                  <a:srgbClr val="FFFFFF"/>
                </a:solidFill>
                <a:latin typeface="Arial"/>
                <a:cs typeface="Arial"/>
              </a:rPr>
              <a:t> </a:t>
            </a:r>
            <a:r>
              <a:rPr kern="0" spc="71" dirty="0">
                <a:solidFill>
                  <a:srgbClr val="FFFFFF"/>
                </a:solidFill>
                <a:latin typeface="Arial"/>
                <a:cs typeface="Arial"/>
              </a:rPr>
              <a:t>all</a:t>
            </a:r>
            <a:r>
              <a:rPr kern="0" spc="34" dirty="0">
                <a:solidFill>
                  <a:srgbClr val="FFFFFF"/>
                </a:solidFill>
                <a:latin typeface="Arial"/>
                <a:cs typeface="Arial"/>
              </a:rPr>
              <a:t> </a:t>
            </a:r>
            <a:r>
              <a:rPr kern="0" dirty="0">
                <a:solidFill>
                  <a:srgbClr val="FFFFFF"/>
                </a:solidFill>
                <a:latin typeface="Arial"/>
                <a:cs typeface="Arial"/>
              </a:rPr>
              <a:t>payers</a:t>
            </a:r>
            <a:r>
              <a:rPr kern="0" spc="11" dirty="0">
                <a:solidFill>
                  <a:srgbClr val="FFFFFF"/>
                </a:solidFill>
                <a:latin typeface="Arial"/>
                <a:cs typeface="Arial"/>
              </a:rPr>
              <a:t> </a:t>
            </a:r>
            <a:r>
              <a:rPr kern="0" spc="-19" dirty="0">
                <a:solidFill>
                  <a:srgbClr val="FFFFFF"/>
                </a:solidFill>
                <a:latin typeface="Arial"/>
                <a:cs typeface="Arial"/>
              </a:rPr>
              <a:t>and </a:t>
            </a:r>
            <a:r>
              <a:rPr kern="0" dirty="0">
                <a:solidFill>
                  <a:srgbClr val="FFFFFF"/>
                </a:solidFill>
                <a:latin typeface="Arial"/>
                <a:cs typeface="Arial"/>
              </a:rPr>
              <a:t>on</a:t>
            </a:r>
            <a:r>
              <a:rPr kern="0" spc="11" dirty="0">
                <a:solidFill>
                  <a:srgbClr val="FFFFFF"/>
                </a:solidFill>
                <a:latin typeface="Arial"/>
                <a:cs typeface="Arial"/>
              </a:rPr>
              <a:t> </a:t>
            </a:r>
            <a:r>
              <a:rPr kern="0" dirty="0">
                <a:solidFill>
                  <a:srgbClr val="FFFFFF"/>
                </a:solidFill>
                <a:latin typeface="Arial"/>
                <a:cs typeface="Arial"/>
              </a:rPr>
              <a:t>medical</a:t>
            </a:r>
            <a:r>
              <a:rPr kern="0" spc="45" dirty="0">
                <a:solidFill>
                  <a:srgbClr val="FFFFFF"/>
                </a:solidFill>
                <a:latin typeface="Arial"/>
                <a:cs typeface="Arial"/>
              </a:rPr>
              <a:t> </a:t>
            </a:r>
            <a:r>
              <a:rPr kern="0" spc="38" dirty="0">
                <a:solidFill>
                  <a:srgbClr val="FFFFFF"/>
                </a:solidFill>
                <a:latin typeface="Arial"/>
                <a:cs typeface="Arial"/>
              </a:rPr>
              <a:t>staff</a:t>
            </a:r>
            <a:r>
              <a:rPr kern="0" spc="56" dirty="0">
                <a:solidFill>
                  <a:srgbClr val="FFFFFF"/>
                </a:solidFill>
                <a:latin typeface="Arial"/>
                <a:cs typeface="Arial"/>
              </a:rPr>
              <a:t> </a:t>
            </a:r>
            <a:r>
              <a:rPr kern="0" dirty="0">
                <a:solidFill>
                  <a:srgbClr val="FFFFFF"/>
                </a:solidFill>
                <a:latin typeface="Arial"/>
                <a:cs typeface="Arial"/>
              </a:rPr>
              <a:t>at</a:t>
            </a:r>
            <a:r>
              <a:rPr kern="0" spc="38" dirty="0">
                <a:solidFill>
                  <a:srgbClr val="FFFFFF"/>
                </a:solidFill>
                <a:latin typeface="Arial"/>
                <a:cs typeface="Arial"/>
              </a:rPr>
              <a:t> </a:t>
            </a:r>
            <a:r>
              <a:rPr kern="0" dirty="0">
                <a:solidFill>
                  <a:srgbClr val="FFFFFF"/>
                </a:solidFill>
                <a:latin typeface="Arial"/>
                <a:cs typeface="Arial"/>
              </a:rPr>
              <a:t>local</a:t>
            </a:r>
            <a:r>
              <a:rPr kern="0" spc="49" dirty="0">
                <a:solidFill>
                  <a:srgbClr val="FFFFFF"/>
                </a:solidFill>
                <a:latin typeface="Arial"/>
                <a:cs typeface="Arial"/>
              </a:rPr>
              <a:t> </a:t>
            </a:r>
            <a:r>
              <a:rPr kern="0" dirty="0">
                <a:solidFill>
                  <a:srgbClr val="FFFFFF"/>
                </a:solidFill>
                <a:latin typeface="Arial"/>
                <a:cs typeface="Arial"/>
              </a:rPr>
              <a:t>health</a:t>
            </a:r>
            <a:r>
              <a:rPr kern="0" spc="15" dirty="0">
                <a:solidFill>
                  <a:srgbClr val="FFFFFF"/>
                </a:solidFill>
                <a:latin typeface="Arial"/>
                <a:cs typeface="Arial"/>
              </a:rPr>
              <a:t> </a:t>
            </a:r>
            <a:r>
              <a:rPr kern="0" spc="-8" dirty="0">
                <a:solidFill>
                  <a:srgbClr val="FFFFFF"/>
                </a:solidFill>
                <a:latin typeface="Arial"/>
                <a:cs typeface="Arial"/>
              </a:rPr>
              <a:t>systems</a:t>
            </a:r>
            <a:endParaRPr kern="0">
              <a:solidFill>
                <a:sysClr val="windowText" lastClr="000000"/>
              </a:solidFill>
              <a:latin typeface="Arial"/>
              <a:cs typeface="Arial"/>
            </a:endParaRPr>
          </a:p>
        </p:txBody>
      </p:sp>
      <p:sp>
        <p:nvSpPr>
          <p:cNvPr id="9" name="object 9"/>
          <p:cNvSpPr txBox="1"/>
          <p:nvPr/>
        </p:nvSpPr>
        <p:spPr>
          <a:xfrm>
            <a:off x="238839" y="3243262"/>
            <a:ext cx="2668428" cy="287098"/>
          </a:xfrm>
          <a:prstGeom prst="rect">
            <a:avLst/>
          </a:prstGeom>
        </p:spPr>
        <p:txBody>
          <a:bodyPr vert="horz" wrap="square" lIns="0" tIns="10001" rIns="0" bIns="0" rtlCol="0">
            <a:spAutoFit/>
          </a:bodyPr>
          <a:lstStyle/>
          <a:p>
            <a:pPr marL="300990" indent="-291465" defTabSz="685800" fontAlgn="auto">
              <a:spcBef>
                <a:spcPts val="79"/>
              </a:spcBef>
              <a:spcAft>
                <a:spcPts val="0"/>
              </a:spcAft>
              <a:buFont typeface="Wingdings"/>
              <a:buChar char=""/>
              <a:tabLst>
                <a:tab pos="300990" algn="l"/>
              </a:tabLst>
            </a:pPr>
            <a:r>
              <a:rPr kern="0" spc="-191" dirty="0">
                <a:solidFill>
                  <a:srgbClr val="FFFFFF"/>
                </a:solidFill>
                <a:latin typeface="Arial"/>
                <a:cs typeface="Arial"/>
              </a:rPr>
              <a:t>14</a:t>
            </a:r>
            <a:r>
              <a:rPr kern="0" spc="135" dirty="0">
                <a:solidFill>
                  <a:srgbClr val="FFFFFF"/>
                </a:solidFill>
                <a:latin typeface="Arial"/>
                <a:cs typeface="Arial"/>
              </a:rPr>
              <a:t> </a:t>
            </a:r>
            <a:r>
              <a:rPr kern="0" dirty="0">
                <a:solidFill>
                  <a:srgbClr val="FFFFFF"/>
                </a:solidFill>
                <a:latin typeface="Arial"/>
                <a:cs typeface="Arial"/>
              </a:rPr>
              <a:t>clinical</a:t>
            </a:r>
            <a:r>
              <a:rPr kern="0" spc="135" dirty="0">
                <a:solidFill>
                  <a:srgbClr val="FFFFFF"/>
                </a:solidFill>
                <a:latin typeface="Arial"/>
                <a:cs typeface="Arial"/>
              </a:rPr>
              <a:t> </a:t>
            </a:r>
            <a:r>
              <a:rPr kern="0" dirty="0">
                <a:solidFill>
                  <a:srgbClr val="FFFFFF"/>
                </a:solidFill>
                <a:latin typeface="Arial"/>
                <a:cs typeface="Arial"/>
              </a:rPr>
              <a:t>nursing</a:t>
            </a:r>
            <a:r>
              <a:rPr kern="0" spc="135" dirty="0">
                <a:solidFill>
                  <a:srgbClr val="FFFFFF"/>
                </a:solidFill>
                <a:latin typeface="Arial"/>
                <a:cs typeface="Arial"/>
              </a:rPr>
              <a:t> </a:t>
            </a:r>
            <a:r>
              <a:rPr kern="0" spc="23" dirty="0">
                <a:solidFill>
                  <a:srgbClr val="FFFFFF"/>
                </a:solidFill>
                <a:latin typeface="Arial"/>
                <a:cs typeface="Arial"/>
              </a:rPr>
              <a:t>staff</a:t>
            </a:r>
            <a:endParaRPr kern="0">
              <a:solidFill>
                <a:sysClr val="windowText" lastClr="000000"/>
              </a:solidFill>
              <a:latin typeface="Arial"/>
              <a:cs typeface="Arial"/>
            </a:endParaRPr>
          </a:p>
        </p:txBody>
      </p:sp>
      <p:sp>
        <p:nvSpPr>
          <p:cNvPr id="10" name="object 10"/>
          <p:cNvSpPr txBox="1"/>
          <p:nvPr/>
        </p:nvSpPr>
        <p:spPr>
          <a:xfrm>
            <a:off x="238839" y="3794522"/>
            <a:ext cx="4451509" cy="1394613"/>
          </a:xfrm>
          <a:prstGeom prst="rect">
            <a:avLst/>
          </a:prstGeom>
        </p:spPr>
        <p:txBody>
          <a:bodyPr vert="horz" wrap="square" lIns="0" tIns="9525" rIns="0" bIns="0" rtlCol="0">
            <a:spAutoFit/>
          </a:bodyPr>
          <a:lstStyle/>
          <a:p>
            <a:pPr marL="300990" indent="-291465" defTabSz="685800" fontAlgn="auto">
              <a:spcBef>
                <a:spcPts val="75"/>
              </a:spcBef>
              <a:spcAft>
                <a:spcPts val="0"/>
              </a:spcAft>
              <a:buFont typeface="Wingdings"/>
              <a:buChar char=""/>
              <a:tabLst>
                <a:tab pos="300990" algn="l"/>
              </a:tabLst>
            </a:pPr>
            <a:r>
              <a:rPr kern="0" dirty="0">
                <a:solidFill>
                  <a:srgbClr val="FFFFFF"/>
                </a:solidFill>
                <a:latin typeface="Arial"/>
                <a:cs typeface="Arial"/>
              </a:rPr>
              <a:t>Experience</a:t>
            </a:r>
            <a:r>
              <a:rPr kern="0" spc="26" dirty="0">
                <a:solidFill>
                  <a:srgbClr val="FFFFFF"/>
                </a:solidFill>
                <a:latin typeface="Arial"/>
                <a:cs typeface="Arial"/>
              </a:rPr>
              <a:t> </a:t>
            </a:r>
            <a:r>
              <a:rPr kern="0" dirty="0">
                <a:solidFill>
                  <a:srgbClr val="FFFFFF"/>
                </a:solidFill>
                <a:latin typeface="Arial"/>
                <a:cs typeface="Arial"/>
              </a:rPr>
              <a:t>&amp;</a:t>
            </a:r>
            <a:r>
              <a:rPr kern="0" spc="-11" dirty="0">
                <a:solidFill>
                  <a:srgbClr val="FFFFFF"/>
                </a:solidFill>
                <a:latin typeface="Arial"/>
                <a:cs typeface="Arial"/>
              </a:rPr>
              <a:t> </a:t>
            </a:r>
            <a:r>
              <a:rPr kern="0" dirty="0">
                <a:solidFill>
                  <a:srgbClr val="FFFFFF"/>
                </a:solidFill>
                <a:latin typeface="Arial"/>
                <a:cs typeface="Arial"/>
              </a:rPr>
              <a:t>training</a:t>
            </a:r>
            <a:r>
              <a:rPr kern="0" spc="30" dirty="0">
                <a:solidFill>
                  <a:srgbClr val="FFFFFF"/>
                </a:solidFill>
                <a:latin typeface="Arial"/>
                <a:cs typeface="Arial"/>
              </a:rPr>
              <a:t> </a:t>
            </a:r>
            <a:r>
              <a:rPr kern="0" dirty="0">
                <a:solidFill>
                  <a:srgbClr val="FFFFFF"/>
                </a:solidFill>
                <a:latin typeface="Arial"/>
                <a:cs typeface="Arial"/>
              </a:rPr>
              <a:t>to</a:t>
            </a:r>
            <a:r>
              <a:rPr kern="0" spc="68" dirty="0">
                <a:solidFill>
                  <a:srgbClr val="FFFFFF"/>
                </a:solidFill>
                <a:latin typeface="Arial"/>
                <a:cs typeface="Arial"/>
              </a:rPr>
              <a:t> </a:t>
            </a:r>
            <a:r>
              <a:rPr kern="0" dirty="0">
                <a:solidFill>
                  <a:srgbClr val="FFFFFF"/>
                </a:solidFill>
                <a:latin typeface="Arial"/>
                <a:cs typeface="Arial"/>
              </a:rPr>
              <a:t>care</a:t>
            </a:r>
            <a:r>
              <a:rPr kern="0" spc="30" dirty="0">
                <a:solidFill>
                  <a:srgbClr val="FFFFFF"/>
                </a:solidFill>
                <a:latin typeface="Arial"/>
                <a:cs typeface="Arial"/>
              </a:rPr>
              <a:t> </a:t>
            </a:r>
            <a:r>
              <a:rPr kern="0" spc="53" dirty="0">
                <a:solidFill>
                  <a:srgbClr val="FFFFFF"/>
                </a:solidFill>
                <a:latin typeface="Arial"/>
                <a:cs typeface="Arial"/>
              </a:rPr>
              <a:t>for</a:t>
            </a:r>
            <a:r>
              <a:rPr kern="0" dirty="0">
                <a:solidFill>
                  <a:srgbClr val="FFFFFF"/>
                </a:solidFill>
                <a:latin typeface="Arial"/>
                <a:cs typeface="Arial"/>
              </a:rPr>
              <a:t> the</a:t>
            </a:r>
            <a:r>
              <a:rPr kern="0" spc="-23" dirty="0">
                <a:solidFill>
                  <a:srgbClr val="FFFFFF"/>
                </a:solidFill>
                <a:latin typeface="Arial"/>
                <a:cs typeface="Arial"/>
              </a:rPr>
              <a:t> </a:t>
            </a:r>
            <a:r>
              <a:rPr kern="0" spc="-19" dirty="0">
                <a:solidFill>
                  <a:srgbClr val="FFFFFF"/>
                </a:solidFill>
                <a:latin typeface="Arial"/>
                <a:cs typeface="Arial"/>
              </a:rPr>
              <a:t>IDD</a:t>
            </a:r>
            <a:endParaRPr kern="0">
              <a:solidFill>
                <a:sysClr val="windowText" lastClr="000000"/>
              </a:solidFill>
              <a:latin typeface="Arial"/>
              <a:cs typeface="Arial"/>
            </a:endParaRPr>
          </a:p>
          <a:p>
            <a:pPr marL="300990" defTabSz="685800" fontAlgn="auto">
              <a:spcBef>
                <a:spcPts val="38"/>
              </a:spcBef>
              <a:spcAft>
                <a:spcPts val="0"/>
              </a:spcAft>
            </a:pPr>
            <a:r>
              <a:rPr kern="0" spc="-8" dirty="0">
                <a:solidFill>
                  <a:srgbClr val="FFFFFF"/>
                </a:solidFill>
                <a:latin typeface="Arial"/>
                <a:cs typeface="Arial"/>
              </a:rPr>
              <a:t>population</a:t>
            </a:r>
            <a:endParaRPr kern="0">
              <a:solidFill>
                <a:sysClr val="windowText" lastClr="000000"/>
              </a:solidFill>
              <a:latin typeface="Arial"/>
              <a:cs typeface="Arial"/>
            </a:endParaRPr>
          </a:p>
          <a:p>
            <a:pPr defTabSz="685800" fontAlgn="auto">
              <a:spcBef>
                <a:spcPts val="49"/>
              </a:spcBef>
              <a:spcAft>
                <a:spcPts val="0"/>
              </a:spcAft>
            </a:pPr>
            <a:endParaRPr kern="0">
              <a:solidFill>
                <a:sysClr val="windowText" lastClr="000000"/>
              </a:solidFill>
              <a:latin typeface="Arial"/>
              <a:cs typeface="Arial"/>
            </a:endParaRPr>
          </a:p>
          <a:p>
            <a:pPr marL="300990" indent="-291465" defTabSz="685800" fontAlgn="auto">
              <a:spcBef>
                <a:spcPts val="0"/>
              </a:spcBef>
              <a:spcAft>
                <a:spcPts val="0"/>
              </a:spcAft>
              <a:buFont typeface="Wingdings"/>
              <a:buChar char=""/>
              <a:tabLst>
                <a:tab pos="300990" algn="l"/>
              </a:tabLst>
            </a:pPr>
            <a:r>
              <a:rPr kern="0" dirty="0">
                <a:solidFill>
                  <a:srgbClr val="FFFFFF"/>
                </a:solidFill>
                <a:latin typeface="Arial"/>
                <a:cs typeface="Arial"/>
              </a:rPr>
              <a:t>Patient</a:t>
            </a:r>
            <a:r>
              <a:rPr kern="0" spc="30" dirty="0">
                <a:solidFill>
                  <a:srgbClr val="FFFFFF"/>
                </a:solidFill>
                <a:latin typeface="Arial"/>
                <a:cs typeface="Arial"/>
              </a:rPr>
              <a:t> </a:t>
            </a:r>
            <a:r>
              <a:rPr kern="0" dirty="0">
                <a:solidFill>
                  <a:srgbClr val="FFFFFF"/>
                </a:solidFill>
                <a:latin typeface="Arial"/>
                <a:cs typeface="Arial"/>
              </a:rPr>
              <a:t>support</a:t>
            </a:r>
            <a:r>
              <a:rPr kern="0" spc="26" dirty="0">
                <a:solidFill>
                  <a:srgbClr val="FFFFFF"/>
                </a:solidFill>
                <a:latin typeface="Arial"/>
                <a:cs typeface="Arial"/>
              </a:rPr>
              <a:t> </a:t>
            </a:r>
            <a:r>
              <a:rPr kern="0" spc="53" dirty="0">
                <a:solidFill>
                  <a:srgbClr val="FFFFFF"/>
                </a:solidFill>
                <a:latin typeface="Arial"/>
                <a:cs typeface="Arial"/>
              </a:rPr>
              <a:t>from</a:t>
            </a:r>
            <a:r>
              <a:rPr kern="0" spc="26" dirty="0">
                <a:solidFill>
                  <a:srgbClr val="FFFFFF"/>
                </a:solidFill>
                <a:latin typeface="Arial"/>
                <a:cs typeface="Arial"/>
              </a:rPr>
              <a:t> </a:t>
            </a:r>
            <a:r>
              <a:rPr kern="0" spc="-8" dirty="0">
                <a:solidFill>
                  <a:srgbClr val="FFFFFF"/>
                </a:solidFill>
                <a:latin typeface="Arial"/>
                <a:cs typeface="Arial"/>
              </a:rPr>
              <a:t>Health</a:t>
            </a:r>
            <a:endParaRPr kern="0">
              <a:solidFill>
                <a:sysClr val="windowText" lastClr="000000"/>
              </a:solidFill>
              <a:latin typeface="Arial"/>
              <a:cs typeface="Arial"/>
            </a:endParaRPr>
          </a:p>
          <a:p>
            <a:pPr marL="300990" defTabSz="685800" fontAlgn="auto">
              <a:spcBef>
                <a:spcPts val="38"/>
              </a:spcBef>
              <a:spcAft>
                <a:spcPts val="0"/>
              </a:spcAft>
            </a:pPr>
            <a:r>
              <a:rPr kern="0" dirty="0">
                <a:solidFill>
                  <a:srgbClr val="FFFFFF"/>
                </a:solidFill>
                <a:latin typeface="Arial"/>
                <a:cs typeface="Arial"/>
              </a:rPr>
              <a:t>Coordinators</a:t>
            </a:r>
            <a:r>
              <a:rPr kern="0" spc="15" dirty="0">
                <a:solidFill>
                  <a:srgbClr val="FFFFFF"/>
                </a:solidFill>
                <a:latin typeface="Arial"/>
                <a:cs typeface="Arial"/>
              </a:rPr>
              <a:t> </a:t>
            </a:r>
            <a:r>
              <a:rPr kern="0" spc="38" dirty="0">
                <a:solidFill>
                  <a:srgbClr val="FFFFFF"/>
                </a:solidFill>
                <a:latin typeface="Arial"/>
                <a:cs typeface="Arial"/>
              </a:rPr>
              <a:t>working</a:t>
            </a:r>
            <a:r>
              <a:rPr kern="0" spc="34" dirty="0">
                <a:solidFill>
                  <a:srgbClr val="FFFFFF"/>
                </a:solidFill>
                <a:latin typeface="Arial"/>
                <a:cs typeface="Arial"/>
              </a:rPr>
              <a:t> </a:t>
            </a:r>
            <a:r>
              <a:rPr kern="0" spc="-8" dirty="0">
                <a:solidFill>
                  <a:srgbClr val="FFFFFF"/>
                </a:solidFill>
                <a:latin typeface="Arial"/>
                <a:cs typeface="Arial"/>
              </a:rPr>
              <a:t>24/7/365</a:t>
            </a:r>
            <a:endParaRPr kern="0">
              <a:solidFill>
                <a:sysClr val="windowText" lastClr="000000"/>
              </a:solidFill>
              <a:latin typeface="Arial"/>
              <a:cs typeface="Arial"/>
            </a:endParaRPr>
          </a:p>
        </p:txBody>
      </p:sp>
      <p:grpSp>
        <p:nvGrpSpPr>
          <p:cNvPr id="11" name="object 11"/>
          <p:cNvGrpSpPr/>
          <p:nvPr/>
        </p:nvGrpSpPr>
        <p:grpSpPr>
          <a:xfrm>
            <a:off x="5364957" y="964080"/>
            <a:ext cx="3350419" cy="4936807"/>
            <a:chOff x="7153275" y="142440"/>
            <a:chExt cx="4467225" cy="6582409"/>
          </a:xfrm>
        </p:grpSpPr>
        <p:pic>
          <p:nvPicPr>
            <p:cNvPr id="12" name="object 12"/>
            <p:cNvPicPr/>
            <p:nvPr/>
          </p:nvPicPr>
          <p:blipFill>
            <a:blip r:embed="rId3" cstate="print"/>
            <a:stretch>
              <a:fillRect/>
            </a:stretch>
          </p:blipFill>
          <p:spPr>
            <a:xfrm>
              <a:off x="7219723" y="142440"/>
              <a:ext cx="4385609" cy="1661438"/>
            </a:xfrm>
            <a:prstGeom prst="rect">
              <a:avLst/>
            </a:prstGeom>
          </p:spPr>
        </p:pic>
        <p:pic>
          <p:nvPicPr>
            <p:cNvPr id="13" name="object 13"/>
            <p:cNvPicPr/>
            <p:nvPr/>
          </p:nvPicPr>
          <p:blipFill>
            <a:blip r:embed="rId4" cstate="print"/>
            <a:stretch>
              <a:fillRect/>
            </a:stretch>
          </p:blipFill>
          <p:spPr>
            <a:xfrm>
              <a:off x="7153275" y="1828799"/>
              <a:ext cx="4386580" cy="1524808"/>
            </a:xfrm>
            <a:prstGeom prst="rect">
              <a:avLst/>
            </a:prstGeom>
          </p:spPr>
        </p:pic>
        <p:pic>
          <p:nvPicPr>
            <p:cNvPr id="14" name="object 14"/>
            <p:cNvPicPr/>
            <p:nvPr/>
          </p:nvPicPr>
          <p:blipFill>
            <a:blip r:embed="rId5" cstate="print"/>
            <a:stretch>
              <a:fillRect/>
            </a:stretch>
          </p:blipFill>
          <p:spPr>
            <a:xfrm>
              <a:off x="7153275" y="3390899"/>
              <a:ext cx="4386870" cy="1661009"/>
            </a:xfrm>
            <a:prstGeom prst="rect">
              <a:avLst/>
            </a:prstGeom>
          </p:spPr>
        </p:pic>
        <p:pic>
          <p:nvPicPr>
            <p:cNvPr id="15" name="object 15"/>
            <p:cNvPicPr/>
            <p:nvPr/>
          </p:nvPicPr>
          <p:blipFill>
            <a:blip r:embed="rId6" cstate="print"/>
            <a:stretch>
              <a:fillRect/>
            </a:stretch>
          </p:blipFill>
          <p:spPr>
            <a:xfrm>
              <a:off x="7153275" y="5076824"/>
              <a:ext cx="4467225" cy="1647825"/>
            </a:xfrm>
            <a:prstGeom prst="rect">
              <a:avLst/>
            </a:prstGeom>
          </p:spPr>
        </p:pic>
        <p:pic>
          <p:nvPicPr>
            <p:cNvPr id="16" name="object 16"/>
            <p:cNvPicPr/>
            <p:nvPr/>
          </p:nvPicPr>
          <p:blipFill>
            <a:blip r:embed="rId7" cstate="print"/>
            <a:stretch>
              <a:fillRect/>
            </a:stretch>
          </p:blipFill>
          <p:spPr>
            <a:xfrm>
              <a:off x="8696325" y="1828799"/>
              <a:ext cx="1323975" cy="1333500"/>
            </a:xfrm>
            <a:prstGeom prst="rect">
              <a:avLst/>
            </a:prstGeom>
          </p:spPr>
        </p:pic>
        <p:sp>
          <p:nvSpPr>
            <p:cNvPr id="17" name="object 17"/>
            <p:cNvSpPr/>
            <p:nvPr/>
          </p:nvSpPr>
          <p:spPr>
            <a:xfrm>
              <a:off x="8929751" y="3233800"/>
              <a:ext cx="838200" cy="123825"/>
            </a:xfrm>
            <a:custGeom>
              <a:avLst/>
              <a:gdLst/>
              <a:ahLst/>
              <a:cxnLst/>
              <a:rect l="l" t="t" r="r" b="b"/>
              <a:pathLst>
                <a:path w="838200" h="123825">
                  <a:moveTo>
                    <a:pt x="838200" y="0"/>
                  </a:moveTo>
                  <a:lnTo>
                    <a:pt x="0" y="0"/>
                  </a:lnTo>
                  <a:lnTo>
                    <a:pt x="0" y="123825"/>
                  </a:lnTo>
                  <a:lnTo>
                    <a:pt x="838200" y="123825"/>
                  </a:lnTo>
                  <a:lnTo>
                    <a:pt x="838200" y="0"/>
                  </a:lnTo>
                  <a:close/>
                </a:path>
              </a:pathLst>
            </a:custGeom>
            <a:solidFill>
              <a:srgbClr val="FFFFFF"/>
            </a:solidFill>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sp>
          <p:nvSpPr>
            <p:cNvPr id="18" name="object 18"/>
            <p:cNvSpPr/>
            <p:nvPr/>
          </p:nvSpPr>
          <p:spPr>
            <a:xfrm>
              <a:off x="8929751" y="3233800"/>
              <a:ext cx="838200" cy="123825"/>
            </a:xfrm>
            <a:custGeom>
              <a:avLst/>
              <a:gdLst/>
              <a:ahLst/>
              <a:cxnLst/>
              <a:rect l="l" t="t" r="r" b="b"/>
              <a:pathLst>
                <a:path w="838200" h="123825">
                  <a:moveTo>
                    <a:pt x="0" y="123825"/>
                  </a:moveTo>
                  <a:lnTo>
                    <a:pt x="838200" y="123825"/>
                  </a:lnTo>
                  <a:lnTo>
                    <a:pt x="838200" y="0"/>
                  </a:lnTo>
                  <a:lnTo>
                    <a:pt x="0" y="0"/>
                  </a:lnTo>
                  <a:lnTo>
                    <a:pt x="0" y="123825"/>
                  </a:lnTo>
                  <a:close/>
                </a:path>
              </a:pathLst>
            </a:custGeom>
            <a:ln w="12700">
              <a:solidFill>
                <a:srgbClr val="FFFFFF"/>
              </a:solidFill>
            </a:ln>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grpSp>
      <p:sp>
        <p:nvSpPr>
          <p:cNvPr id="19" name="object 19"/>
          <p:cNvSpPr txBox="1"/>
          <p:nvPr/>
        </p:nvSpPr>
        <p:spPr>
          <a:xfrm>
            <a:off x="6636830" y="3267790"/>
            <a:ext cx="769620" cy="104355"/>
          </a:xfrm>
          <a:prstGeom prst="rect">
            <a:avLst/>
          </a:prstGeom>
        </p:spPr>
        <p:txBody>
          <a:bodyPr vert="horz" wrap="square" lIns="0" tIns="11906" rIns="0" bIns="0" rtlCol="0">
            <a:spAutoFit/>
          </a:bodyPr>
          <a:lstStyle/>
          <a:p>
            <a:pPr marL="9525" defTabSz="685800" fontAlgn="auto">
              <a:spcBef>
                <a:spcPts val="94"/>
              </a:spcBef>
              <a:spcAft>
                <a:spcPts val="0"/>
              </a:spcAft>
            </a:pPr>
            <a:r>
              <a:rPr sz="600" kern="0" dirty="0">
                <a:solidFill>
                  <a:sysClr val="windowText" lastClr="000000"/>
                </a:solidFill>
                <a:latin typeface="Calibri"/>
                <a:cs typeface="Calibri"/>
              </a:rPr>
              <a:t>Renada</a:t>
            </a:r>
            <a:r>
              <a:rPr sz="600" kern="0" spc="-41" dirty="0">
                <a:solidFill>
                  <a:sysClr val="windowText" lastClr="000000"/>
                </a:solidFill>
                <a:latin typeface="Calibri"/>
                <a:cs typeface="Calibri"/>
              </a:rPr>
              <a:t> </a:t>
            </a:r>
            <a:r>
              <a:rPr sz="600" kern="0" dirty="0">
                <a:solidFill>
                  <a:sysClr val="windowText" lastClr="000000"/>
                </a:solidFill>
                <a:latin typeface="Calibri"/>
                <a:cs typeface="Calibri"/>
              </a:rPr>
              <a:t>Woodyard,</a:t>
            </a:r>
            <a:r>
              <a:rPr sz="600" kern="0" spc="-26" dirty="0">
                <a:solidFill>
                  <a:sysClr val="windowText" lastClr="000000"/>
                </a:solidFill>
                <a:latin typeface="Calibri"/>
                <a:cs typeface="Calibri"/>
              </a:rPr>
              <a:t> </a:t>
            </a:r>
            <a:r>
              <a:rPr sz="600" kern="0" spc="-19" dirty="0">
                <a:solidFill>
                  <a:sysClr val="windowText" lastClr="000000"/>
                </a:solidFill>
                <a:latin typeface="Calibri"/>
                <a:cs typeface="Calibri"/>
              </a:rPr>
              <a:t>APN</a:t>
            </a:r>
            <a:endParaRPr sz="600" kern="0">
              <a:solidFill>
                <a:sysClr val="windowText" lastClr="000000"/>
              </a:solidFill>
              <a:latin typeface="Calibri"/>
              <a:cs typeface="Calibri"/>
            </a:endParaRPr>
          </a:p>
        </p:txBody>
      </p:sp>
      <p:sp>
        <p:nvSpPr>
          <p:cNvPr id="20" name="object 20"/>
          <p:cNvSpPr txBox="1"/>
          <p:nvPr/>
        </p:nvSpPr>
        <p:spPr>
          <a:xfrm>
            <a:off x="3582828" y="5745242"/>
            <a:ext cx="1413986" cy="148117"/>
          </a:xfrm>
          <a:prstGeom prst="rect">
            <a:avLst/>
          </a:prstGeom>
        </p:spPr>
        <p:txBody>
          <a:bodyPr vert="horz" wrap="square" lIns="0" tIns="9525" rIns="0" bIns="0" rtlCol="0">
            <a:spAutoFit/>
          </a:bodyPr>
          <a:lstStyle/>
          <a:p>
            <a:pPr marL="9525" defTabSz="685800" fontAlgn="auto">
              <a:spcBef>
                <a:spcPts val="75"/>
              </a:spcBef>
              <a:spcAft>
                <a:spcPts val="0"/>
              </a:spcAft>
            </a:pPr>
            <a:r>
              <a:rPr sz="900" kern="0" spc="-8" dirty="0">
                <a:solidFill>
                  <a:srgbClr val="888888"/>
                </a:solidFill>
                <a:latin typeface="Calibri"/>
                <a:cs typeface="Calibri"/>
              </a:rPr>
              <a:t>CONFIDENTIAL</a:t>
            </a:r>
            <a:r>
              <a:rPr sz="900" kern="0" spc="19" dirty="0">
                <a:solidFill>
                  <a:srgbClr val="888888"/>
                </a:solidFill>
                <a:latin typeface="Calibri"/>
                <a:cs typeface="Calibri"/>
              </a:rPr>
              <a:t> </a:t>
            </a:r>
            <a:r>
              <a:rPr sz="900" kern="0" spc="-8" dirty="0">
                <a:solidFill>
                  <a:srgbClr val="888888"/>
                </a:solidFill>
                <a:latin typeface="Calibri"/>
                <a:cs typeface="Calibri"/>
              </a:rPr>
              <a:t>INFORMATION</a:t>
            </a:r>
            <a:endParaRPr sz="900" kern="0">
              <a:solidFill>
                <a:sysClr val="windowText" lastClr="000000"/>
              </a:solidFill>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87780" y="1194149"/>
            <a:ext cx="2282666" cy="243336"/>
          </a:xfrm>
          <a:prstGeom prst="rect">
            <a:avLst/>
          </a:prstGeom>
        </p:spPr>
        <p:txBody>
          <a:bodyPr vert="horz" wrap="square" lIns="0" tIns="12383" rIns="0" bIns="0" rtlCol="0">
            <a:spAutoFit/>
          </a:bodyPr>
          <a:lstStyle/>
          <a:p>
            <a:pPr marL="9525" defTabSz="685800" fontAlgn="auto">
              <a:spcBef>
                <a:spcPts val="98"/>
              </a:spcBef>
              <a:spcAft>
                <a:spcPts val="0"/>
              </a:spcAft>
            </a:pPr>
            <a:r>
              <a:rPr sz="1500" b="1" kern="0" spc="-41" dirty="0">
                <a:solidFill>
                  <a:srgbClr val="001F5F"/>
                </a:solidFill>
                <a:latin typeface="Arial"/>
                <a:cs typeface="Arial"/>
              </a:rPr>
              <a:t>Senacare</a:t>
            </a:r>
            <a:r>
              <a:rPr sz="1500" b="1" kern="0" spc="-64" dirty="0">
                <a:solidFill>
                  <a:srgbClr val="001F5F"/>
                </a:solidFill>
                <a:latin typeface="Arial"/>
                <a:cs typeface="Arial"/>
              </a:rPr>
              <a:t> </a:t>
            </a:r>
            <a:r>
              <a:rPr sz="1500" b="1" kern="0" spc="-45" dirty="0">
                <a:solidFill>
                  <a:srgbClr val="001F5F"/>
                </a:solidFill>
                <a:latin typeface="Arial"/>
                <a:cs typeface="Arial"/>
              </a:rPr>
              <a:t>Medical</a:t>
            </a:r>
            <a:r>
              <a:rPr sz="1500" b="1" kern="0" spc="-49" dirty="0">
                <a:solidFill>
                  <a:srgbClr val="001F5F"/>
                </a:solidFill>
                <a:latin typeface="Arial"/>
                <a:cs typeface="Arial"/>
              </a:rPr>
              <a:t> </a:t>
            </a:r>
            <a:r>
              <a:rPr sz="1500" b="1" kern="0" spc="-30" dirty="0">
                <a:solidFill>
                  <a:srgbClr val="001F5F"/>
                </a:solidFill>
                <a:latin typeface="Arial"/>
                <a:cs typeface="Arial"/>
              </a:rPr>
              <a:t>Practice</a:t>
            </a:r>
            <a:endParaRPr sz="1500" kern="0">
              <a:solidFill>
                <a:sysClr val="windowText" lastClr="000000"/>
              </a:solidFill>
              <a:latin typeface="Arial"/>
              <a:cs typeface="Arial"/>
            </a:endParaRPr>
          </a:p>
        </p:txBody>
      </p:sp>
      <p:sp>
        <p:nvSpPr>
          <p:cNvPr id="3" name="object 3"/>
          <p:cNvSpPr/>
          <p:nvPr/>
        </p:nvSpPr>
        <p:spPr>
          <a:xfrm>
            <a:off x="0" y="1771650"/>
            <a:ext cx="4922044" cy="3700463"/>
          </a:xfrm>
          <a:custGeom>
            <a:avLst/>
            <a:gdLst/>
            <a:ahLst/>
            <a:cxnLst/>
            <a:rect l="l" t="t" r="r" b="b"/>
            <a:pathLst>
              <a:path w="6562725" h="4933950">
                <a:moveTo>
                  <a:pt x="6562725" y="0"/>
                </a:moveTo>
                <a:lnTo>
                  <a:pt x="0" y="0"/>
                </a:lnTo>
                <a:lnTo>
                  <a:pt x="0" y="4933950"/>
                </a:lnTo>
                <a:lnTo>
                  <a:pt x="6562725" y="4933950"/>
                </a:lnTo>
                <a:lnTo>
                  <a:pt x="6562725" y="0"/>
                </a:lnTo>
                <a:close/>
              </a:path>
            </a:pathLst>
          </a:custGeom>
          <a:solidFill>
            <a:srgbClr val="0D1E49"/>
          </a:solidFill>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grpSp>
        <p:nvGrpSpPr>
          <p:cNvPr id="4" name="object 4"/>
          <p:cNvGrpSpPr/>
          <p:nvPr/>
        </p:nvGrpSpPr>
        <p:grpSpPr>
          <a:xfrm>
            <a:off x="177403" y="1020413"/>
            <a:ext cx="752475" cy="631031"/>
            <a:chOff x="236537" y="217550"/>
            <a:chExt cx="1003300" cy="841375"/>
          </a:xfrm>
        </p:grpSpPr>
        <p:sp>
          <p:nvSpPr>
            <p:cNvPr id="5" name="object 5"/>
            <p:cNvSpPr/>
            <p:nvPr/>
          </p:nvSpPr>
          <p:spPr>
            <a:xfrm>
              <a:off x="242887" y="223900"/>
              <a:ext cx="990600" cy="828675"/>
            </a:xfrm>
            <a:custGeom>
              <a:avLst/>
              <a:gdLst/>
              <a:ahLst/>
              <a:cxnLst/>
              <a:rect l="l" t="t" r="r" b="b"/>
              <a:pathLst>
                <a:path w="990600" h="828675">
                  <a:moveTo>
                    <a:pt x="783437" y="0"/>
                  </a:moveTo>
                  <a:lnTo>
                    <a:pt x="207175" y="0"/>
                  </a:lnTo>
                  <a:lnTo>
                    <a:pt x="0" y="414274"/>
                  </a:lnTo>
                  <a:lnTo>
                    <a:pt x="207175" y="828675"/>
                  </a:lnTo>
                  <a:lnTo>
                    <a:pt x="783437" y="828675"/>
                  </a:lnTo>
                  <a:lnTo>
                    <a:pt x="990600" y="414274"/>
                  </a:lnTo>
                  <a:lnTo>
                    <a:pt x="783437" y="0"/>
                  </a:lnTo>
                  <a:close/>
                </a:path>
              </a:pathLst>
            </a:custGeom>
            <a:solidFill>
              <a:srgbClr val="233664"/>
            </a:solidFill>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sp>
          <p:nvSpPr>
            <p:cNvPr id="6" name="object 6"/>
            <p:cNvSpPr/>
            <p:nvPr/>
          </p:nvSpPr>
          <p:spPr>
            <a:xfrm>
              <a:off x="242887" y="223900"/>
              <a:ext cx="990600" cy="828675"/>
            </a:xfrm>
            <a:custGeom>
              <a:avLst/>
              <a:gdLst/>
              <a:ahLst/>
              <a:cxnLst/>
              <a:rect l="l" t="t" r="r" b="b"/>
              <a:pathLst>
                <a:path w="990600" h="828675">
                  <a:moveTo>
                    <a:pt x="0" y="414274"/>
                  </a:moveTo>
                  <a:lnTo>
                    <a:pt x="207175" y="0"/>
                  </a:lnTo>
                  <a:lnTo>
                    <a:pt x="783437" y="0"/>
                  </a:lnTo>
                  <a:lnTo>
                    <a:pt x="990600" y="414274"/>
                  </a:lnTo>
                  <a:lnTo>
                    <a:pt x="783437" y="828675"/>
                  </a:lnTo>
                  <a:lnTo>
                    <a:pt x="207175" y="828675"/>
                  </a:lnTo>
                  <a:lnTo>
                    <a:pt x="0" y="414274"/>
                  </a:lnTo>
                  <a:close/>
                </a:path>
              </a:pathLst>
            </a:custGeom>
            <a:ln w="12700">
              <a:solidFill>
                <a:srgbClr val="2E528F"/>
              </a:solidFill>
            </a:ln>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grpSp>
      <p:pic>
        <p:nvPicPr>
          <p:cNvPr id="7" name="object 7"/>
          <p:cNvPicPr/>
          <p:nvPr/>
        </p:nvPicPr>
        <p:blipFill>
          <a:blip r:embed="rId2" cstate="print"/>
          <a:stretch>
            <a:fillRect/>
          </a:stretch>
        </p:blipFill>
        <p:spPr>
          <a:xfrm>
            <a:off x="117394" y="5758912"/>
            <a:ext cx="550794" cy="135521"/>
          </a:xfrm>
          <a:prstGeom prst="rect">
            <a:avLst/>
          </a:prstGeom>
        </p:spPr>
      </p:pic>
      <p:sp>
        <p:nvSpPr>
          <p:cNvPr id="8" name="object 8"/>
          <p:cNvSpPr txBox="1"/>
          <p:nvPr/>
        </p:nvSpPr>
        <p:spPr>
          <a:xfrm>
            <a:off x="238839" y="1869758"/>
            <a:ext cx="3960495" cy="1443824"/>
          </a:xfrm>
          <a:prstGeom prst="rect">
            <a:avLst/>
          </a:prstGeom>
        </p:spPr>
        <p:txBody>
          <a:bodyPr vert="horz" wrap="square" lIns="0" tIns="10001" rIns="0" bIns="0" rtlCol="0">
            <a:spAutoFit/>
          </a:bodyPr>
          <a:lstStyle/>
          <a:p>
            <a:pPr marL="266700" indent="-257175" defTabSz="685800" fontAlgn="auto">
              <a:lnSpc>
                <a:spcPts val="2149"/>
              </a:lnSpc>
              <a:spcBef>
                <a:spcPts val="79"/>
              </a:spcBef>
              <a:spcAft>
                <a:spcPts val="0"/>
              </a:spcAft>
              <a:buFont typeface="Wingdings"/>
              <a:buChar char=""/>
              <a:tabLst>
                <a:tab pos="266700" algn="l"/>
              </a:tabLst>
            </a:pPr>
            <a:r>
              <a:rPr kern="0" dirty="0">
                <a:solidFill>
                  <a:srgbClr val="FFFFFF"/>
                </a:solidFill>
                <a:latin typeface="Calibri"/>
                <a:cs typeface="Calibri"/>
              </a:rPr>
              <a:t>Focus</a:t>
            </a:r>
            <a:r>
              <a:rPr kern="0" spc="-11" dirty="0">
                <a:solidFill>
                  <a:srgbClr val="FFFFFF"/>
                </a:solidFill>
                <a:latin typeface="Calibri"/>
                <a:cs typeface="Calibri"/>
              </a:rPr>
              <a:t> </a:t>
            </a:r>
            <a:r>
              <a:rPr kern="0" dirty="0">
                <a:solidFill>
                  <a:srgbClr val="FFFFFF"/>
                </a:solidFill>
                <a:latin typeface="Calibri"/>
                <a:cs typeface="Calibri"/>
              </a:rPr>
              <a:t>on</a:t>
            </a:r>
            <a:r>
              <a:rPr kern="0" spc="-23" dirty="0">
                <a:solidFill>
                  <a:srgbClr val="FFFFFF"/>
                </a:solidFill>
                <a:latin typeface="Calibri"/>
                <a:cs typeface="Calibri"/>
              </a:rPr>
              <a:t> </a:t>
            </a:r>
            <a:r>
              <a:rPr kern="0" dirty="0">
                <a:solidFill>
                  <a:srgbClr val="FFFFFF"/>
                </a:solidFill>
                <a:latin typeface="Calibri"/>
                <a:cs typeface="Calibri"/>
              </a:rPr>
              <a:t>access</a:t>
            </a:r>
            <a:r>
              <a:rPr kern="0" spc="-60" dirty="0">
                <a:solidFill>
                  <a:srgbClr val="FFFFFF"/>
                </a:solidFill>
                <a:latin typeface="Calibri"/>
                <a:cs typeface="Calibri"/>
              </a:rPr>
              <a:t> </a:t>
            </a:r>
            <a:r>
              <a:rPr kern="0" dirty="0">
                <a:solidFill>
                  <a:srgbClr val="FFFFFF"/>
                </a:solidFill>
                <a:latin typeface="Calibri"/>
                <a:cs typeface="Calibri"/>
              </a:rPr>
              <a:t>and</a:t>
            </a:r>
            <a:r>
              <a:rPr kern="0" spc="-23" dirty="0">
                <a:solidFill>
                  <a:srgbClr val="FFFFFF"/>
                </a:solidFill>
                <a:latin typeface="Calibri"/>
                <a:cs typeface="Calibri"/>
              </a:rPr>
              <a:t> </a:t>
            </a:r>
            <a:r>
              <a:rPr kern="0" spc="-8" dirty="0">
                <a:solidFill>
                  <a:srgbClr val="FFFFFF"/>
                </a:solidFill>
                <a:latin typeface="Calibri"/>
                <a:cs typeface="Calibri"/>
              </a:rPr>
              <a:t>communication</a:t>
            </a:r>
            <a:endParaRPr kern="0">
              <a:solidFill>
                <a:sysClr val="windowText" lastClr="000000"/>
              </a:solidFill>
              <a:latin typeface="Calibri"/>
              <a:cs typeface="Calibri"/>
            </a:endParaRPr>
          </a:p>
          <a:p>
            <a:pPr marL="266700" indent="-257175" defTabSz="685800" fontAlgn="auto">
              <a:lnSpc>
                <a:spcPts val="2149"/>
              </a:lnSpc>
              <a:spcBef>
                <a:spcPts val="0"/>
              </a:spcBef>
              <a:spcAft>
                <a:spcPts val="0"/>
              </a:spcAft>
              <a:buFont typeface="Wingdings"/>
              <a:buChar char=""/>
              <a:tabLst>
                <a:tab pos="266700" algn="l"/>
              </a:tabLst>
            </a:pPr>
            <a:r>
              <a:rPr kern="0" spc="-19" dirty="0">
                <a:solidFill>
                  <a:srgbClr val="FFFFFF"/>
                </a:solidFill>
                <a:latin typeface="Calibri"/>
                <a:cs typeface="Calibri"/>
              </a:rPr>
              <a:t>Technology:</a:t>
            </a:r>
            <a:r>
              <a:rPr kern="0" spc="-56" dirty="0">
                <a:solidFill>
                  <a:srgbClr val="FFFFFF"/>
                </a:solidFill>
                <a:latin typeface="Calibri"/>
                <a:cs typeface="Calibri"/>
              </a:rPr>
              <a:t> </a:t>
            </a:r>
            <a:r>
              <a:rPr kern="0" dirty="0">
                <a:solidFill>
                  <a:srgbClr val="FFFFFF"/>
                </a:solidFill>
                <a:latin typeface="Calibri"/>
                <a:cs typeface="Calibri"/>
              </a:rPr>
              <a:t>Remote</a:t>
            </a:r>
            <a:r>
              <a:rPr kern="0" spc="-68" dirty="0">
                <a:solidFill>
                  <a:srgbClr val="FFFFFF"/>
                </a:solidFill>
                <a:latin typeface="Calibri"/>
                <a:cs typeface="Calibri"/>
              </a:rPr>
              <a:t> </a:t>
            </a:r>
            <a:r>
              <a:rPr kern="0" spc="-8" dirty="0">
                <a:solidFill>
                  <a:srgbClr val="FFFFFF"/>
                </a:solidFill>
                <a:latin typeface="Calibri"/>
                <a:cs typeface="Calibri"/>
              </a:rPr>
              <a:t>Patient</a:t>
            </a:r>
            <a:r>
              <a:rPr kern="0" spc="-60" dirty="0">
                <a:solidFill>
                  <a:srgbClr val="FFFFFF"/>
                </a:solidFill>
                <a:latin typeface="Calibri"/>
                <a:cs typeface="Calibri"/>
              </a:rPr>
              <a:t> </a:t>
            </a:r>
            <a:r>
              <a:rPr kern="0" spc="-8" dirty="0">
                <a:solidFill>
                  <a:srgbClr val="FFFFFF"/>
                </a:solidFill>
                <a:latin typeface="Calibri"/>
                <a:cs typeface="Calibri"/>
              </a:rPr>
              <a:t>Monitoring</a:t>
            </a:r>
            <a:endParaRPr kern="0">
              <a:solidFill>
                <a:sysClr val="windowText" lastClr="000000"/>
              </a:solidFill>
              <a:latin typeface="Calibri"/>
              <a:cs typeface="Calibri"/>
            </a:endParaRPr>
          </a:p>
          <a:p>
            <a:pPr marL="266700" indent="-257175" defTabSz="685800" fontAlgn="auto">
              <a:spcBef>
                <a:spcPts val="38"/>
              </a:spcBef>
              <a:spcAft>
                <a:spcPts val="0"/>
              </a:spcAft>
              <a:buFont typeface="Wingdings"/>
              <a:buChar char=""/>
              <a:tabLst>
                <a:tab pos="266700" algn="l"/>
              </a:tabLst>
            </a:pPr>
            <a:r>
              <a:rPr kern="0" dirty="0">
                <a:solidFill>
                  <a:srgbClr val="FFFFFF"/>
                </a:solidFill>
                <a:latin typeface="Calibri"/>
                <a:cs typeface="Calibri"/>
              </a:rPr>
              <a:t>Ancillary</a:t>
            </a:r>
            <a:r>
              <a:rPr kern="0" spc="-60" dirty="0">
                <a:solidFill>
                  <a:srgbClr val="FFFFFF"/>
                </a:solidFill>
                <a:latin typeface="Calibri"/>
                <a:cs typeface="Calibri"/>
              </a:rPr>
              <a:t> </a:t>
            </a:r>
            <a:r>
              <a:rPr kern="0" spc="-8" dirty="0">
                <a:solidFill>
                  <a:srgbClr val="FFFFFF"/>
                </a:solidFill>
                <a:latin typeface="Calibri"/>
                <a:cs typeface="Calibri"/>
              </a:rPr>
              <a:t>services:</a:t>
            </a:r>
            <a:endParaRPr kern="0">
              <a:solidFill>
                <a:sysClr val="windowText" lastClr="000000"/>
              </a:solidFill>
              <a:latin typeface="Calibri"/>
              <a:cs typeface="Calibri"/>
            </a:endParaRPr>
          </a:p>
          <a:p>
            <a:pPr marL="609600" lvl="1" indent="-257175" defTabSz="685800" fontAlgn="auto">
              <a:lnSpc>
                <a:spcPts val="1598"/>
              </a:lnSpc>
              <a:spcBef>
                <a:spcPts val="34"/>
              </a:spcBef>
              <a:spcAft>
                <a:spcPts val="0"/>
              </a:spcAft>
              <a:buFont typeface="Wingdings"/>
              <a:buChar char=""/>
              <a:tabLst>
                <a:tab pos="609600" algn="l"/>
              </a:tabLst>
            </a:pPr>
            <a:r>
              <a:rPr sz="1350" kern="0" dirty="0">
                <a:solidFill>
                  <a:srgbClr val="FFFFFF"/>
                </a:solidFill>
                <a:latin typeface="Calibri"/>
                <a:cs typeface="Calibri"/>
              </a:rPr>
              <a:t>Infusion</a:t>
            </a:r>
            <a:r>
              <a:rPr sz="1350" kern="0" spc="-56" dirty="0">
                <a:solidFill>
                  <a:srgbClr val="FFFFFF"/>
                </a:solidFill>
                <a:latin typeface="Calibri"/>
                <a:cs typeface="Calibri"/>
              </a:rPr>
              <a:t> </a:t>
            </a:r>
            <a:r>
              <a:rPr sz="1350" kern="0" spc="-8" dirty="0">
                <a:solidFill>
                  <a:srgbClr val="FFFFFF"/>
                </a:solidFill>
                <a:latin typeface="Calibri"/>
                <a:cs typeface="Calibri"/>
              </a:rPr>
              <a:t>services</a:t>
            </a:r>
            <a:endParaRPr sz="1350" kern="0">
              <a:solidFill>
                <a:sysClr val="windowText" lastClr="000000"/>
              </a:solidFill>
              <a:latin typeface="Calibri"/>
              <a:cs typeface="Calibri"/>
            </a:endParaRPr>
          </a:p>
          <a:p>
            <a:pPr marL="609600" lvl="1" indent="-257175" defTabSz="685800" fontAlgn="auto">
              <a:lnSpc>
                <a:spcPts val="1598"/>
              </a:lnSpc>
              <a:spcBef>
                <a:spcPts val="0"/>
              </a:spcBef>
              <a:spcAft>
                <a:spcPts val="0"/>
              </a:spcAft>
              <a:buFont typeface="Wingdings"/>
              <a:buChar char=""/>
              <a:tabLst>
                <a:tab pos="609600" algn="l"/>
              </a:tabLst>
            </a:pPr>
            <a:r>
              <a:rPr sz="1350" kern="0" spc="-15" dirty="0">
                <a:solidFill>
                  <a:srgbClr val="FFFFFF"/>
                </a:solidFill>
                <a:latin typeface="Calibri"/>
                <a:cs typeface="Calibri"/>
              </a:rPr>
              <a:t>Wound</a:t>
            </a:r>
            <a:r>
              <a:rPr sz="1350" kern="0" spc="-38" dirty="0">
                <a:solidFill>
                  <a:srgbClr val="FFFFFF"/>
                </a:solidFill>
                <a:latin typeface="Calibri"/>
                <a:cs typeface="Calibri"/>
              </a:rPr>
              <a:t> </a:t>
            </a:r>
            <a:r>
              <a:rPr sz="1350" kern="0" spc="-15" dirty="0">
                <a:solidFill>
                  <a:srgbClr val="FFFFFF"/>
                </a:solidFill>
                <a:latin typeface="Calibri"/>
                <a:cs typeface="Calibri"/>
              </a:rPr>
              <a:t>care</a:t>
            </a:r>
            <a:endParaRPr sz="1350" kern="0">
              <a:solidFill>
                <a:sysClr val="windowText" lastClr="000000"/>
              </a:solidFill>
              <a:latin typeface="Calibri"/>
              <a:cs typeface="Calibri"/>
            </a:endParaRPr>
          </a:p>
          <a:p>
            <a:pPr marL="609600" lvl="1" indent="-257175" defTabSz="685800" fontAlgn="auto">
              <a:spcBef>
                <a:spcPts val="15"/>
              </a:spcBef>
              <a:spcAft>
                <a:spcPts val="0"/>
              </a:spcAft>
              <a:buFont typeface="Wingdings"/>
              <a:buChar char=""/>
              <a:tabLst>
                <a:tab pos="609600" algn="l"/>
              </a:tabLst>
            </a:pPr>
            <a:r>
              <a:rPr sz="1350" kern="0" spc="-8" dirty="0">
                <a:solidFill>
                  <a:srgbClr val="FFFFFF"/>
                </a:solidFill>
                <a:latin typeface="Calibri"/>
                <a:cs typeface="Calibri"/>
              </a:rPr>
              <a:t>Hospital</a:t>
            </a:r>
            <a:r>
              <a:rPr sz="1350" kern="0" spc="-4" dirty="0">
                <a:solidFill>
                  <a:srgbClr val="FFFFFF"/>
                </a:solidFill>
                <a:latin typeface="Calibri"/>
                <a:cs typeface="Calibri"/>
              </a:rPr>
              <a:t> </a:t>
            </a:r>
            <a:r>
              <a:rPr sz="1350" kern="0" dirty="0">
                <a:solidFill>
                  <a:srgbClr val="FFFFFF"/>
                </a:solidFill>
                <a:latin typeface="Calibri"/>
                <a:cs typeface="Calibri"/>
              </a:rPr>
              <a:t>at</a:t>
            </a:r>
            <a:r>
              <a:rPr sz="1350" kern="0" spc="-30" dirty="0">
                <a:solidFill>
                  <a:srgbClr val="FFFFFF"/>
                </a:solidFill>
                <a:latin typeface="Calibri"/>
                <a:cs typeface="Calibri"/>
              </a:rPr>
              <a:t> </a:t>
            </a:r>
            <a:r>
              <a:rPr sz="1350" kern="0" spc="-15" dirty="0">
                <a:solidFill>
                  <a:srgbClr val="FFFFFF"/>
                </a:solidFill>
                <a:latin typeface="Calibri"/>
                <a:cs typeface="Calibri"/>
              </a:rPr>
              <a:t>Home</a:t>
            </a:r>
            <a:endParaRPr sz="1350" kern="0">
              <a:solidFill>
                <a:sysClr val="windowText" lastClr="000000"/>
              </a:solidFill>
              <a:latin typeface="Calibri"/>
              <a:cs typeface="Calibri"/>
            </a:endParaRPr>
          </a:p>
        </p:txBody>
      </p:sp>
      <p:sp>
        <p:nvSpPr>
          <p:cNvPr id="9" name="object 9"/>
          <p:cNvSpPr txBox="1"/>
          <p:nvPr/>
        </p:nvSpPr>
        <p:spPr>
          <a:xfrm>
            <a:off x="238839" y="3315224"/>
            <a:ext cx="4573429" cy="1725409"/>
          </a:xfrm>
          <a:prstGeom prst="rect">
            <a:avLst/>
          </a:prstGeom>
        </p:spPr>
        <p:txBody>
          <a:bodyPr vert="horz" wrap="square" lIns="0" tIns="9525" rIns="0" bIns="0" rtlCol="0">
            <a:spAutoFit/>
          </a:bodyPr>
          <a:lstStyle/>
          <a:p>
            <a:pPr marL="266700" indent="-257175" defTabSz="685800" fontAlgn="auto">
              <a:lnSpc>
                <a:spcPts val="2149"/>
              </a:lnSpc>
              <a:spcBef>
                <a:spcPts val="75"/>
              </a:spcBef>
              <a:spcAft>
                <a:spcPts val="0"/>
              </a:spcAft>
              <a:buFont typeface="Wingdings"/>
              <a:buChar char=""/>
              <a:tabLst>
                <a:tab pos="266700" algn="l"/>
              </a:tabLst>
            </a:pPr>
            <a:r>
              <a:rPr kern="0" dirty="0">
                <a:solidFill>
                  <a:srgbClr val="FFFFFF"/>
                </a:solidFill>
                <a:latin typeface="Calibri"/>
                <a:cs typeface="Calibri"/>
              </a:rPr>
              <a:t>Community</a:t>
            </a:r>
            <a:r>
              <a:rPr kern="0" spc="-86" dirty="0">
                <a:solidFill>
                  <a:srgbClr val="FFFFFF"/>
                </a:solidFill>
                <a:latin typeface="Calibri"/>
                <a:cs typeface="Calibri"/>
              </a:rPr>
              <a:t> </a:t>
            </a:r>
            <a:r>
              <a:rPr kern="0" spc="-8" dirty="0">
                <a:solidFill>
                  <a:srgbClr val="FFFFFF"/>
                </a:solidFill>
                <a:latin typeface="Calibri"/>
                <a:cs typeface="Calibri"/>
              </a:rPr>
              <a:t>partnerships:</a:t>
            </a:r>
            <a:endParaRPr kern="0">
              <a:solidFill>
                <a:sysClr val="windowText" lastClr="000000"/>
              </a:solidFill>
              <a:latin typeface="Calibri"/>
              <a:cs typeface="Calibri"/>
            </a:endParaRPr>
          </a:p>
          <a:p>
            <a:pPr marL="609600" lvl="1" indent="-257175" defTabSz="685800" fontAlgn="auto">
              <a:lnSpc>
                <a:spcPts val="1609"/>
              </a:lnSpc>
              <a:spcBef>
                <a:spcPts val="0"/>
              </a:spcBef>
              <a:spcAft>
                <a:spcPts val="0"/>
              </a:spcAft>
              <a:buFont typeface="Wingdings"/>
              <a:buChar char=""/>
              <a:tabLst>
                <a:tab pos="609600" algn="l"/>
              </a:tabLst>
            </a:pPr>
            <a:r>
              <a:rPr sz="1350" kern="0" spc="-8" dirty="0">
                <a:solidFill>
                  <a:srgbClr val="FFFFFF"/>
                </a:solidFill>
                <a:latin typeface="Calibri"/>
                <a:cs typeface="Calibri"/>
              </a:rPr>
              <a:t>Laboratory</a:t>
            </a:r>
            <a:r>
              <a:rPr sz="1350" kern="0" spc="-34" dirty="0">
                <a:solidFill>
                  <a:srgbClr val="FFFFFF"/>
                </a:solidFill>
                <a:latin typeface="Calibri"/>
                <a:cs typeface="Calibri"/>
              </a:rPr>
              <a:t> </a:t>
            </a:r>
            <a:r>
              <a:rPr sz="1350" kern="0" spc="-8" dirty="0">
                <a:solidFill>
                  <a:srgbClr val="FFFFFF"/>
                </a:solidFill>
                <a:latin typeface="Calibri"/>
                <a:cs typeface="Calibri"/>
              </a:rPr>
              <a:t>services</a:t>
            </a:r>
            <a:endParaRPr sz="1350" kern="0">
              <a:solidFill>
                <a:sysClr val="windowText" lastClr="000000"/>
              </a:solidFill>
              <a:latin typeface="Calibri"/>
              <a:cs typeface="Calibri"/>
            </a:endParaRPr>
          </a:p>
          <a:p>
            <a:pPr marL="609600" lvl="1" indent="-257175" defTabSz="685800" fontAlgn="auto">
              <a:spcBef>
                <a:spcPts val="15"/>
              </a:spcBef>
              <a:spcAft>
                <a:spcPts val="0"/>
              </a:spcAft>
              <a:buFont typeface="Wingdings"/>
              <a:buChar char=""/>
              <a:tabLst>
                <a:tab pos="609600" algn="l"/>
              </a:tabLst>
            </a:pPr>
            <a:r>
              <a:rPr sz="1350" kern="0" spc="-8" dirty="0">
                <a:solidFill>
                  <a:srgbClr val="FFFFFF"/>
                </a:solidFill>
                <a:latin typeface="Calibri"/>
                <a:cs typeface="Calibri"/>
              </a:rPr>
              <a:t>Imaging</a:t>
            </a:r>
            <a:endParaRPr sz="1350" kern="0">
              <a:solidFill>
                <a:sysClr val="windowText" lastClr="000000"/>
              </a:solidFill>
              <a:latin typeface="Calibri"/>
              <a:cs typeface="Calibri"/>
            </a:endParaRPr>
          </a:p>
          <a:p>
            <a:pPr marL="609600" lvl="1" indent="-257175" defTabSz="685800" fontAlgn="auto">
              <a:spcBef>
                <a:spcPts val="11"/>
              </a:spcBef>
              <a:spcAft>
                <a:spcPts val="0"/>
              </a:spcAft>
              <a:buFont typeface="Wingdings"/>
              <a:buChar char=""/>
              <a:tabLst>
                <a:tab pos="609600" algn="l"/>
              </a:tabLst>
            </a:pPr>
            <a:r>
              <a:rPr sz="1350" kern="0" spc="-8" dirty="0">
                <a:solidFill>
                  <a:srgbClr val="FFFFFF"/>
                </a:solidFill>
                <a:latin typeface="Calibri"/>
                <a:cs typeface="Calibri"/>
              </a:rPr>
              <a:t>Phlebotomy</a:t>
            </a:r>
            <a:endParaRPr sz="1350" kern="0">
              <a:solidFill>
                <a:sysClr val="windowText" lastClr="000000"/>
              </a:solidFill>
              <a:latin typeface="Calibri"/>
              <a:cs typeface="Calibri"/>
            </a:endParaRPr>
          </a:p>
          <a:p>
            <a:pPr marL="609600" lvl="1" indent="-257175" defTabSz="685800" fontAlgn="auto">
              <a:spcBef>
                <a:spcPts val="15"/>
              </a:spcBef>
              <a:spcAft>
                <a:spcPts val="0"/>
              </a:spcAft>
              <a:buFont typeface="Wingdings"/>
              <a:buChar char=""/>
              <a:tabLst>
                <a:tab pos="609600" algn="l"/>
              </a:tabLst>
            </a:pPr>
            <a:r>
              <a:rPr sz="1350" kern="0" spc="-8" dirty="0">
                <a:solidFill>
                  <a:srgbClr val="FFFFFF"/>
                </a:solidFill>
                <a:latin typeface="Calibri"/>
                <a:cs typeface="Calibri"/>
              </a:rPr>
              <a:t>Hospital</a:t>
            </a:r>
            <a:r>
              <a:rPr sz="1350" kern="0" spc="-23" dirty="0">
                <a:solidFill>
                  <a:srgbClr val="FFFFFF"/>
                </a:solidFill>
                <a:latin typeface="Calibri"/>
                <a:cs typeface="Calibri"/>
              </a:rPr>
              <a:t> </a:t>
            </a:r>
            <a:r>
              <a:rPr sz="1350" kern="0" dirty="0">
                <a:solidFill>
                  <a:srgbClr val="FFFFFF"/>
                </a:solidFill>
                <a:latin typeface="Calibri"/>
                <a:cs typeface="Calibri"/>
              </a:rPr>
              <a:t>and</a:t>
            </a:r>
            <a:r>
              <a:rPr sz="1350" kern="0" spc="-30" dirty="0">
                <a:solidFill>
                  <a:srgbClr val="FFFFFF"/>
                </a:solidFill>
                <a:latin typeface="Calibri"/>
                <a:cs typeface="Calibri"/>
              </a:rPr>
              <a:t> </a:t>
            </a:r>
            <a:r>
              <a:rPr sz="1350" kern="0" dirty="0">
                <a:solidFill>
                  <a:srgbClr val="FFFFFF"/>
                </a:solidFill>
                <a:latin typeface="Calibri"/>
                <a:cs typeface="Calibri"/>
              </a:rPr>
              <a:t>specialty</a:t>
            </a:r>
            <a:r>
              <a:rPr sz="1350" kern="0" spc="8" dirty="0">
                <a:solidFill>
                  <a:srgbClr val="FFFFFF"/>
                </a:solidFill>
                <a:latin typeface="Calibri"/>
                <a:cs typeface="Calibri"/>
              </a:rPr>
              <a:t> </a:t>
            </a:r>
            <a:r>
              <a:rPr sz="1350" kern="0" spc="-8" dirty="0">
                <a:solidFill>
                  <a:srgbClr val="FFFFFF"/>
                </a:solidFill>
                <a:latin typeface="Calibri"/>
                <a:cs typeface="Calibri"/>
              </a:rPr>
              <a:t>physicians</a:t>
            </a:r>
            <a:r>
              <a:rPr sz="1350" kern="0" spc="-15" dirty="0">
                <a:solidFill>
                  <a:srgbClr val="FFFFFF"/>
                </a:solidFill>
                <a:latin typeface="Calibri"/>
                <a:cs typeface="Calibri"/>
              </a:rPr>
              <a:t> </a:t>
            </a:r>
            <a:r>
              <a:rPr sz="1350" kern="0" spc="-8" dirty="0">
                <a:solidFill>
                  <a:srgbClr val="FFFFFF"/>
                </a:solidFill>
                <a:latin typeface="Calibri"/>
                <a:cs typeface="Calibri"/>
              </a:rPr>
              <a:t>partnerships</a:t>
            </a:r>
            <a:endParaRPr sz="1350" kern="0">
              <a:solidFill>
                <a:sysClr val="windowText" lastClr="000000"/>
              </a:solidFill>
              <a:latin typeface="Calibri"/>
              <a:cs typeface="Calibri"/>
            </a:endParaRPr>
          </a:p>
          <a:p>
            <a:pPr marL="266700" marR="3810" indent="-257651" defTabSz="685800" fontAlgn="auto">
              <a:lnSpc>
                <a:spcPct val="100800"/>
              </a:lnSpc>
              <a:spcBef>
                <a:spcPts val="1579"/>
              </a:spcBef>
              <a:spcAft>
                <a:spcPts val="0"/>
              </a:spcAft>
              <a:buFont typeface="Wingdings"/>
              <a:buChar char=""/>
              <a:tabLst>
                <a:tab pos="266700" algn="l"/>
              </a:tabLst>
            </a:pPr>
            <a:r>
              <a:rPr sz="1350" kern="0" dirty="0">
                <a:solidFill>
                  <a:srgbClr val="FFFFFF"/>
                </a:solidFill>
                <a:latin typeface="Calibri"/>
                <a:cs typeface="Calibri"/>
              </a:rPr>
              <a:t>Specialties:</a:t>
            </a:r>
            <a:r>
              <a:rPr sz="1350" kern="0" spc="-53" dirty="0">
                <a:solidFill>
                  <a:srgbClr val="FFFFFF"/>
                </a:solidFill>
                <a:latin typeface="Calibri"/>
                <a:cs typeface="Calibri"/>
              </a:rPr>
              <a:t> </a:t>
            </a:r>
            <a:r>
              <a:rPr sz="1350" kern="0" dirty="0">
                <a:solidFill>
                  <a:srgbClr val="FFFFFF"/>
                </a:solidFill>
                <a:latin typeface="Calibri"/>
                <a:cs typeface="Calibri"/>
              </a:rPr>
              <a:t>Internal</a:t>
            </a:r>
            <a:r>
              <a:rPr sz="1350" kern="0" spc="-56" dirty="0">
                <a:solidFill>
                  <a:srgbClr val="FFFFFF"/>
                </a:solidFill>
                <a:latin typeface="Calibri"/>
                <a:cs typeface="Calibri"/>
              </a:rPr>
              <a:t> </a:t>
            </a:r>
            <a:r>
              <a:rPr sz="1350" kern="0" dirty="0">
                <a:solidFill>
                  <a:srgbClr val="FFFFFF"/>
                </a:solidFill>
                <a:latin typeface="Calibri"/>
                <a:cs typeface="Calibri"/>
              </a:rPr>
              <a:t>Medicine,</a:t>
            </a:r>
            <a:r>
              <a:rPr sz="1350" kern="0" spc="-75" dirty="0">
                <a:solidFill>
                  <a:srgbClr val="FFFFFF"/>
                </a:solidFill>
                <a:latin typeface="Calibri"/>
                <a:cs typeface="Calibri"/>
              </a:rPr>
              <a:t> </a:t>
            </a:r>
            <a:r>
              <a:rPr sz="1350" kern="0" dirty="0">
                <a:solidFill>
                  <a:srgbClr val="FFFFFF"/>
                </a:solidFill>
                <a:latin typeface="Calibri"/>
                <a:cs typeface="Calibri"/>
              </a:rPr>
              <a:t>Family</a:t>
            </a:r>
            <a:r>
              <a:rPr sz="1350" kern="0" spc="-26" dirty="0">
                <a:solidFill>
                  <a:srgbClr val="FFFFFF"/>
                </a:solidFill>
                <a:latin typeface="Calibri"/>
                <a:cs typeface="Calibri"/>
              </a:rPr>
              <a:t> </a:t>
            </a:r>
            <a:r>
              <a:rPr sz="1350" kern="0" dirty="0">
                <a:solidFill>
                  <a:srgbClr val="FFFFFF"/>
                </a:solidFill>
                <a:latin typeface="Calibri"/>
                <a:cs typeface="Calibri"/>
              </a:rPr>
              <a:t>medicine,</a:t>
            </a:r>
            <a:r>
              <a:rPr sz="1350" kern="0" spc="-30" dirty="0">
                <a:solidFill>
                  <a:srgbClr val="FFFFFF"/>
                </a:solidFill>
                <a:latin typeface="Calibri"/>
                <a:cs typeface="Calibri"/>
              </a:rPr>
              <a:t> </a:t>
            </a:r>
            <a:r>
              <a:rPr sz="1350" kern="0" spc="-8" dirty="0">
                <a:solidFill>
                  <a:srgbClr val="FFFFFF"/>
                </a:solidFill>
                <a:latin typeface="Calibri"/>
                <a:cs typeface="Calibri"/>
              </a:rPr>
              <a:t>pediatrics, </a:t>
            </a:r>
            <a:r>
              <a:rPr sz="1350" kern="0" dirty="0">
                <a:solidFill>
                  <a:srgbClr val="FFFFFF"/>
                </a:solidFill>
                <a:latin typeface="Calibri"/>
                <a:cs typeface="Calibri"/>
              </a:rPr>
              <a:t>infectious</a:t>
            </a:r>
            <a:r>
              <a:rPr sz="1350" kern="0" spc="-23" dirty="0">
                <a:solidFill>
                  <a:srgbClr val="FFFFFF"/>
                </a:solidFill>
                <a:latin typeface="Calibri"/>
                <a:cs typeface="Calibri"/>
              </a:rPr>
              <a:t> </a:t>
            </a:r>
            <a:r>
              <a:rPr sz="1350" kern="0" spc="-8" dirty="0">
                <a:solidFill>
                  <a:srgbClr val="FFFFFF"/>
                </a:solidFill>
                <a:latin typeface="Calibri"/>
                <a:cs typeface="Calibri"/>
              </a:rPr>
              <a:t>disease,</a:t>
            </a:r>
            <a:r>
              <a:rPr sz="1350" kern="0" spc="-45" dirty="0">
                <a:solidFill>
                  <a:srgbClr val="FFFFFF"/>
                </a:solidFill>
                <a:latin typeface="Calibri"/>
                <a:cs typeface="Calibri"/>
              </a:rPr>
              <a:t> </a:t>
            </a:r>
            <a:r>
              <a:rPr sz="1350" kern="0" spc="-15" dirty="0">
                <a:solidFill>
                  <a:srgbClr val="FFFFFF"/>
                </a:solidFill>
                <a:latin typeface="Calibri"/>
                <a:cs typeface="Calibri"/>
              </a:rPr>
              <a:t>psychiatry,</a:t>
            </a:r>
            <a:r>
              <a:rPr sz="1350" kern="0" spc="-53" dirty="0">
                <a:solidFill>
                  <a:srgbClr val="FFFFFF"/>
                </a:solidFill>
                <a:latin typeface="Calibri"/>
                <a:cs typeface="Calibri"/>
              </a:rPr>
              <a:t> </a:t>
            </a:r>
            <a:r>
              <a:rPr sz="1350" kern="0" dirty="0">
                <a:solidFill>
                  <a:srgbClr val="FFFFFF"/>
                </a:solidFill>
                <a:latin typeface="Calibri"/>
                <a:cs typeface="Calibri"/>
              </a:rPr>
              <a:t>wound</a:t>
            </a:r>
            <a:r>
              <a:rPr sz="1350" kern="0" spc="-34" dirty="0">
                <a:solidFill>
                  <a:srgbClr val="FFFFFF"/>
                </a:solidFill>
                <a:latin typeface="Calibri"/>
                <a:cs typeface="Calibri"/>
              </a:rPr>
              <a:t> </a:t>
            </a:r>
            <a:r>
              <a:rPr sz="1350" kern="0" dirty="0">
                <a:solidFill>
                  <a:srgbClr val="FFFFFF"/>
                </a:solidFill>
                <a:latin typeface="Calibri"/>
                <a:cs typeface="Calibri"/>
              </a:rPr>
              <a:t>care,</a:t>
            </a:r>
            <a:r>
              <a:rPr sz="1350" kern="0" spc="-45" dirty="0">
                <a:solidFill>
                  <a:srgbClr val="FFFFFF"/>
                </a:solidFill>
                <a:latin typeface="Calibri"/>
                <a:cs typeface="Calibri"/>
              </a:rPr>
              <a:t> </a:t>
            </a:r>
            <a:r>
              <a:rPr sz="1350" kern="0" dirty="0">
                <a:solidFill>
                  <a:srgbClr val="FFFFFF"/>
                </a:solidFill>
                <a:latin typeface="Calibri"/>
                <a:cs typeface="Calibri"/>
              </a:rPr>
              <a:t>PM&amp;R,</a:t>
            </a:r>
            <a:r>
              <a:rPr sz="1350" kern="0" spc="-4" dirty="0">
                <a:solidFill>
                  <a:srgbClr val="FFFFFF"/>
                </a:solidFill>
                <a:latin typeface="Calibri"/>
                <a:cs typeface="Calibri"/>
              </a:rPr>
              <a:t> </a:t>
            </a:r>
            <a:r>
              <a:rPr sz="1350" kern="0" dirty="0">
                <a:solidFill>
                  <a:srgbClr val="FFFFFF"/>
                </a:solidFill>
                <a:latin typeface="Calibri"/>
                <a:cs typeface="Calibri"/>
              </a:rPr>
              <a:t>virtual</a:t>
            </a:r>
            <a:r>
              <a:rPr sz="1350" kern="0" spc="-26" dirty="0">
                <a:solidFill>
                  <a:srgbClr val="FFFFFF"/>
                </a:solidFill>
                <a:latin typeface="Calibri"/>
                <a:cs typeface="Calibri"/>
              </a:rPr>
              <a:t> </a:t>
            </a:r>
            <a:r>
              <a:rPr sz="1350" kern="0" spc="-15" dirty="0">
                <a:solidFill>
                  <a:srgbClr val="FFFFFF"/>
                </a:solidFill>
                <a:latin typeface="Calibri"/>
                <a:cs typeface="Calibri"/>
              </a:rPr>
              <a:t>care</a:t>
            </a:r>
            <a:endParaRPr sz="1350" kern="0">
              <a:solidFill>
                <a:sysClr val="windowText" lastClr="000000"/>
              </a:solidFill>
              <a:latin typeface="Calibri"/>
              <a:cs typeface="Calibri"/>
            </a:endParaRPr>
          </a:p>
        </p:txBody>
      </p:sp>
      <p:grpSp>
        <p:nvGrpSpPr>
          <p:cNvPr id="10" name="object 10"/>
          <p:cNvGrpSpPr/>
          <p:nvPr/>
        </p:nvGrpSpPr>
        <p:grpSpPr>
          <a:xfrm>
            <a:off x="5364957" y="964080"/>
            <a:ext cx="3350419" cy="4936807"/>
            <a:chOff x="7153275" y="142440"/>
            <a:chExt cx="4467225" cy="6582409"/>
          </a:xfrm>
        </p:grpSpPr>
        <p:pic>
          <p:nvPicPr>
            <p:cNvPr id="11" name="object 11"/>
            <p:cNvPicPr/>
            <p:nvPr/>
          </p:nvPicPr>
          <p:blipFill>
            <a:blip r:embed="rId3" cstate="print"/>
            <a:stretch>
              <a:fillRect/>
            </a:stretch>
          </p:blipFill>
          <p:spPr>
            <a:xfrm>
              <a:off x="7219723" y="142440"/>
              <a:ext cx="4385609" cy="1661438"/>
            </a:xfrm>
            <a:prstGeom prst="rect">
              <a:avLst/>
            </a:prstGeom>
          </p:spPr>
        </p:pic>
        <p:pic>
          <p:nvPicPr>
            <p:cNvPr id="12" name="object 12"/>
            <p:cNvPicPr/>
            <p:nvPr/>
          </p:nvPicPr>
          <p:blipFill>
            <a:blip r:embed="rId4" cstate="print"/>
            <a:stretch>
              <a:fillRect/>
            </a:stretch>
          </p:blipFill>
          <p:spPr>
            <a:xfrm>
              <a:off x="7153275" y="1828799"/>
              <a:ext cx="4386580" cy="1524808"/>
            </a:xfrm>
            <a:prstGeom prst="rect">
              <a:avLst/>
            </a:prstGeom>
          </p:spPr>
        </p:pic>
        <p:pic>
          <p:nvPicPr>
            <p:cNvPr id="13" name="object 13"/>
            <p:cNvPicPr/>
            <p:nvPr/>
          </p:nvPicPr>
          <p:blipFill>
            <a:blip r:embed="rId5" cstate="print"/>
            <a:stretch>
              <a:fillRect/>
            </a:stretch>
          </p:blipFill>
          <p:spPr>
            <a:xfrm>
              <a:off x="7153275" y="3390899"/>
              <a:ext cx="4386870" cy="1661009"/>
            </a:xfrm>
            <a:prstGeom prst="rect">
              <a:avLst/>
            </a:prstGeom>
          </p:spPr>
        </p:pic>
        <p:pic>
          <p:nvPicPr>
            <p:cNvPr id="14" name="object 14"/>
            <p:cNvPicPr/>
            <p:nvPr/>
          </p:nvPicPr>
          <p:blipFill>
            <a:blip r:embed="rId6" cstate="print"/>
            <a:stretch>
              <a:fillRect/>
            </a:stretch>
          </p:blipFill>
          <p:spPr>
            <a:xfrm>
              <a:off x="7153275" y="5076824"/>
              <a:ext cx="4467225" cy="1647825"/>
            </a:xfrm>
            <a:prstGeom prst="rect">
              <a:avLst/>
            </a:prstGeom>
          </p:spPr>
        </p:pic>
        <p:pic>
          <p:nvPicPr>
            <p:cNvPr id="15" name="object 15"/>
            <p:cNvPicPr/>
            <p:nvPr/>
          </p:nvPicPr>
          <p:blipFill>
            <a:blip r:embed="rId7" cstate="print"/>
            <a:stretch>
              <a:fillRect/>
            </a:stretch>
          </p:blipFill>
          <p:spPr>
            <a:xfrm>
              <a:off x="8696325" y="1828799"/>
              <a:ext cx="1323975" cy="1333500"/>
            </a:xfrm>
            <a:prstGeom prst="rect">
              <a:avLst/>
            </a:prstGeom>
          </p:spPr>
        </p:pic>
        <p:sp>
          <p:nvSpPr>
            <p:cNvPr id="16" name="object 16"/>
            <p:cNvSpPr/>
            <p:nvPr/>
          </p:nvSpPr>
          <p:spPr>
            <a:xfrm>
              <a:off x="8929751" y="3233800"/>
              <a:ext cx="838200" cy="123825"/>
            </a:xfrm>
            <a:custGeom>
              <a:avLst/>
              <a:gdLst/>
              <a:ahLst/>
              <a:cxnLst/>
              <a:rect l="l" t="t" r="r" b="b"/>
              <a:pathLst>
                <a:path w="838200" h="123825">
                  <a:moveTo>
                    <a:pt x="838200" y="0"/>
                  </a:moveTo>
                  <a:lnTo>
                    <a:pt x="0" y="0"/>
                  </a:lnTo>
                  <a:lnTo>
                    <a:pt x="0" y="123825"/>
                  </a:lnTo>
                  <a:lnTo>
                    <a:pt x="838200" y="123825"/>
                  </a:lnTo>
                  <a:lnTo>
                    <a:pt x="838200" y="0"/>
                  </a:lnTo>
                  <a:close/>
                </a:path>
              </a:pathLst>
            </a:custGeom>
            <a:solidFill>
              <a:srgbClr val="FFFFFF"/>
            </a:solidFill>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sp>
          <p:nvSpPr>
            <p:cNvPr id="17" name="object 17"/>
            <p:cNvSpPr/>
            <p:nvPr/>
          </p:nvSpPr>
          <p:spPr>
            <a:xfrm>
              <a:off x="8929751" y="3233800"/>
              <a:ext cx="838200" cy="123825"/>
            </a:xfrm>
            <a:custGeom>
              <a:avLst/>
              <a:gdLst/>
              <a:ahLst/>
              <a:cxnLst/>
              <a:rect l="l" t="t" r="r" b="b"/>
              <a:pathLst>
                <a:path w="838200" h="123825">
                  <a:moveTo>
                    <a:pt x="0" y="123825"/>
                  </a:moveTo>
                  <a:lnTo>
                    <a:pt x="838200" y="123825"/>
                  </a:lnTo>
                  <a:lnTo>
                    <a:pt x="838200" y="0"/>
                  </a:lnTo>
                  <a:lnTo>
                    <a:pt x="0" y="0"/>
                  </a:lnTo>
                  <a:lnTo>
                    <a:pt x="0" y="123825"/>
                  </a:lnTo>
                  <a:close/>
                </a:path>
              </a:pathLst>
            </a:custGeom>
            <a:ln w="12700">
              <a:solidFill>
                <a:srgbClr val="FFFFFF"/>
              </a:solidFill>
            </a:ln>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grpSp>
      <p:sp>
        <p:nvSpPr>
          <p:cNvPr id="18" name="object 18"/>
          <p:cNvSpPr txBox="1"/>
          <p:nvPr/>
        </p:nvSpPr>
        <p:spPr>
          <a:xfrm>
            <a:off x="6636830" y="3267790"/>
            <a:ext cx="769620" cy="104355"/>
          </a:xfrm>
          <a:prstGeom prst="rect">
            <a:avLst/>
          </a:prstGeom>
        </p:spPr>
        <p:txBody>
          <a:bodyPr vert="horz" wrap="square" lIns="0" tIns="11906" rIns="0" bIns="0" rtlCol="0">
            <a:spAutoFit/>
          </a:bodyPr>
          <a:lstStyle/>
          <a:p>
            <a:pPr marL="9525" defTabSz="685800" fontAlgn="auto">
              <a:spcBef>
                <a:spcPts val="94"/>
              </a:spcBef>
              <a:spcAft>
                <a:spcPts val="0"/>
              </a:spcAft>
            </a:pPr>
            <a:r>
              <a:rPr sz="600" kern="0" dirty="0">
                <a:solidFill>
                  <a:sysClr val="windowText" lastClr="000000"/>
                </a:solidFill>
                <a:latin typeface="Calibri"/>
                <a:cs typeface="Calibri"/>
              </a:rPr>
              <a:t>Renada</a:t>
            </a:r>
            <a:r>
              <a:rPr sz="600" kern="0" spc="-41" dirty="0">
                <a:solidFill>
                  <a:sysClr val="windowText" lastClr="000000"/>
                </a:solidFill>
                <a:latin typeface="Calibri"/>
                <a:cs typeface="Calibri"/>
              </a:rPr>
              <a:t> </a:t>
            </a:r>
            <a:r>
              <a:rPr sz="600" kern="0" dirty="0">
                <a:solidFill>
                  <a:sysClr val="windowText" lastClr="000000"/>
                </a:solidFill>
                <a:latin typeface="Calibri"/>
                <a:cs typeface="Calibri"/>
              </a:rPr>
              <a:t>Woodyard,</a:t>
            </a:r>
            <a:r>
              <a:rPr sz="600" kern="0" spc="-26" dirty="0">
                <a:solidFill>
                  <a:sysClr val="windowText" lastClr="000000"/>
                </a:solidFill>
                <a:latin typeface="Calibri"/>
                <a:cs typeface="Calibri"/>
              </a:rPr>
              <a:t> </a:t>
            </a:r>
            <a:r>
              <a:rPr sz="600" kern="0" spc="-19" dirty="0">
                <a:solidFill>
                  <a:sysClr val="windowText" lastClr="000000"/>
                </a:solidFill>
                <a:latin typeface="Calibri"/>
                <a:cs typeface="Calibri"/>
              </a:rPr>
              <a:t>APN</a:t>
            </a:r>
            <a:endParaRPr sz="600" kern="0">
              <a:solidFill>
                <a:sysClr val="windowText" lastClr="000000"/>
              </a:solidFill>
              <a:latin typeface="Calibri"/>
              <a:cs typeface="Calibri"/>
            </a:endParaRPr>
          </a:p>
        </p:txBody>
      </p:sp>
      <p:sp>
        <p:nvSpPr>
          <p:cNvPr id="19" name="object 19"/>
          <p:cNvSpPr txBox="1"/>
          <p:nvPr/>
        </p:nvSpPr>
        <p:spPr>
          <a:xfrm>
            <a:off x="3582828" y="5745242"/>
            <a:ext cx="1413986" cy="148117"/>
          </a:xfrm>
          <a:prstGeom prst="rect">
            <a:avLst/>
          </a:prstGeom>
        </p:spPr>
        <p:txBody>
          <a:bodyPr vert="horz" wrap="square" lIns="0" tIns="9525" rIns="0" bIns="0" rtlCol="0">
            <a:spAutoFit/>
          </a:bodyPr>
          <a:lstStyle/>
          <a:p>
            <a:pPr marL="9525" defTabSz="685800" fontAlgn="auto">
              <a:spcBef>
                <a:spcPts val="75"/>
              </a:spcBef>
              <a:spcAft>
                <a:spcPts val="0"/>
              </a:spcAft>
            </a:pPr>
            <a:r>
              <a:rPr sz="900" kern="0" spc="-8" dirty="0">
                <a:solidFill>
                  <a:srgbClr val="888888"/>
                </a:solidFill>
                <a:latin typeface="Calibri"/>
                <a:cs typeface="Calibri"/>
              </a:rPr>
              <a:t>CONFIDENTIAL</a:t>
            </a:r>
            <a:r>
              <a:rPr sz="900" kern="0" spc="19" dirty="0">
                <a:solidFill>
                  <a:srgbClr val="888888"/>
                </a:solidFill>
                <a:latin typeface="Calibri"/>
                <a:cs typeface="Calibri"/>
              </a:rPr>
              <a:t> </a:t>
            </a:r>
            <a:r>
              <a:rPr sz="900" kern="0" spc="-8" dirty="0">
                <a:solidFill>
                  <a:srgbClr val="888888"/>
                </a:solidFill>
                <a:latin typeface="Calibri"/>
                <a:cs typeface="Calibri"/>
              </a:rPr>
              <a:t>INFORMATION</a:t>
            </a:r>
            <a:endParaRPr sz="900" kern="0">
              <a:solidFill>
                <a:sysClr val="windowText" lastClr="000000"/>
              </a:solidFill>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858C1-96B1-9CA9-2A0E-D4B17F3C7982}"/>
              </a:ext>
            </a:extLst>
          </p:cNvPr>
          <p:cNvSpPr>
            <a:spLocks noGrp="1"/>
          </p:cNvSpPr>
          <p:nvPr>
            <p:ph type="dt" sz="half" idx="10"/>
          </p:nvPr>
        </p:nvSpPr>
        <p:spPr/>
        <p:txBody>
          <a:bodyPr/>
          <a:lstStyle/>
          <a:p>
            <a:pPr>
              <a:defRPr/>
            </a:pPr>
            <a:fld id="{5D3DA26C-6B63-49B3-AD9F-F13B143260BF}" type="datetime1">
              <a:rPr lang="en-US" smtClean="0"/>
              <a:t>7/2/2025</a:t>
            </a:fld>
            <a:endParaRPr lang="en-US"/>
          </a:p>
        </p:txBody>
      </p:sp>
      <p:sp>
        <p:nvSpPr>
          <p:cNvPr id="3" name="Slide Number Placeholder 2">
            <a:extLst>
              <a:ext uri="{FF2B5EF4-FFF2-40B4-BE49-F238E27FC236}">
                <a16:creationId xmlns:a16="http://schemas.microsoft.com/office/drawing/2014/main" id="{2333BE0F-4920-DCF1-746C-06381E01C4D8}"/>
              </a:ext>
            </a:extLst>
          </p:cNvPr>
          <p:cNvSpPr>
            <a:spLocks noGrp="1"/>
          </p:cNvSpPr>
          <p:nvPr>
            <p:ph type="sldNum" sz="quarter" idx="12"/>
          </p:nvPr>
        </p:nvSpPr>
        <p:spPr/>
        <p:txBody>
          <a:bodyPr/>
          <a:lstStyle/>
          <a:p>
            <a:pPr>
              <a:defRPr/>
            </a:pPr>
            <a:fld id="{9C10EB89-1475-4332-AC66-2657F847E4F2}" type="slidenum">
              <a:rPr lang="en-US" smtClean="0"/>
              <a:pPr>
                <a:defRPr/>
              </a:pPr>
              <a:t>2</a:t>
            </a:fld>
            <a:endParaRPr lang="en-US"/>
          </a:p>
        </p:txBody>
      </p:sp>
      <p:sp>
        <p:nvSpPr>
          <p:cNvPr id="4" name="Content Placeholder 3">
            <a:extLst>
              <a:ext uri="{FF2B5EF4-FFF2-40B4-BE49-F238E27FC236}">
                <a16:creationId xmlns:a16="http://schemas.microsoft.com/office/drawing/2014/main" id="{36F8810E-8707-CCD3-2C2D-516D4D0F1CE2}"/>
              </a:ext>
            </a:extLst>
          </p:cNvPr>
          <p:cNvSpPr>
            <a:spLocks noGrp="1"/>
          </p:cNvSpPr>
          <p:nvPr>
            <p:ph sz="quarter" idx="13"/>
          </p:nvPr>
        </p:nvSpPr>
        <p:spPr/>
        <p:txBody>
          <a:bodyPr/>
          <a:lstStyle/>
          <a:p>
            <a:endParaRPr lang="en-US"/>
          </a:p>
        </p:txBody>
      </p:sp>
      <p:pic>
        <p:nvPicPr>
          <p:cNvPr id="5" name="Picture 4">
            <a:extLst>
              <a:ext uri="{FF2B5EF4-FFF2-40B4-BE49-F238E27FC236}">
                <a16:creationId xmlns:a16="http://schemas.microsoft.com/office/drawing/2014/main" id="{FA3B7ABB-C343-2D69-5C2E-CE18B8DDE8D8}"/>
              </a:ext>
            </a:extLst>
          </p:cNvPr>
          <p:cNvPicPr>
            <a:picLocks noChangeAspect="1"/>
          </p:cNvPicPr>
          <p:nvPr/>
        </p:nvPicPr>
        <p:blipFill>
          <a:blip r:embed="rId3"/>
          <a:stretch>
            <a:fillRect/>
          </a:stretch>
        </p:blipFill>
        <p:spPr>
          <a:xfrm>
            <a:off x="457200" y="1143000"/>
            <a:ext cx="8153400" cy="4724400"/>
          </a:xfrm>
          <a:prstGeom prst="rect">
            <a:avLst/>
          </a:prstGeom>
        </p:spPr>
      </p:pic>
    </p:spTree>
    <p:extLst>
      <p:ext uri="{BB962C8B-B14F-4D97-AF65-F5344CB8AC3E}">
        <p14:creationId xmlns:p14="http://schemas.microsoft.com/office/powerpoint/2010/main" val="439635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8419" y="1425131"/>
            <a:ext cx="5126355" cy="381836"/>
          </a:xfrm>
          <a:prstGeom prst="rect">
            <a:avLst/>
          </a:prstGeom>
        </p:spPr>
        <p:txBody>
          <a:bodyPr vert="horz" wrap="square" lIns="0" tIns="12383" rIns="0" bIns="0" rtlCol="0">
            <a:spAutoFit/>
          </a:bodyPr>
          <a:lstStyle/>
          <a:p>
            <a:pPr marL="9525">
              <a:spcBef>
                <a:spcPts val="98"/>
              </a:spcBef>
            </a:pPr>
            <a:r>
              <a:rPr sz="2400" dirty="0"/>
              <a:t>Case</a:t>
            </a:r>
            <a:r>
              <a:rPr sz="2400" spc="-56" dirty="0"/>
              <a:t> </a:t>
            </a:r>
            <a:r>
              <a:rPr sz="2400" dirty="0"/>
              <a:t>Study:</a:t>
            </a:r>
            <a:r>
              <a:rPr sz="2400" spc="-56" dirty="0"/>
              <a:t> </a:t>
            </a:r>
            <a:r>
              <a:rPr sz="2400" dirty="0"/>
              <a:t>Comprehensive</a:t>
            </a:r>
            <a:r>
              <a:rPr sz="2400" spc="-49" dirty="0"/>
              <a:t> </a:t>
            </a:r>
            <a:r>
              <a:rPr sz="2400" dirty="0"/>
              <a:t>Primary</a:t>
            </a:r>
            <a:r>
              <a:rPr sz="2400" spc="-56" dirty="0"/>
              <a:t> </a:t>
            </a:r>
            <a:r>
              <a:rPr sz="2400" spc="-15" dirty="0"/>
              <a:t>Care</a:t>
            </a:r>
            <a:endParaRPr sz="2400"/>
          </a:p>
        </p:txBody>
      </p:sp>
      <p:sp>
        <p:nvSpPr>
          <p:cNvPr id="3" name="object 3"/>
          <p:cNvSpPr txBox="1"/>
          <p:nvPr/>
        </p:nvSpPr>
        <p:spPr>
          <a:xfrm>
            <a:off x="666273" y="4759594"/>
            <a:ext cx="1291114" cy="443038"/>
          </a:xfrm>
          <a:prstGeom prst="rect">
            <a:avLst/>
          </a:prstGeom>
        </p:spPr>
        <p:txBody>
          <a:bodyPr vert="horz" wrap="square" lIns="0" tIns="46196" rIns="0" bIns="0" rtlCol="0">
            <a:spAutoFit/>
          </a:bodyPr>
          <a:lstStyle/>
          <a:p>
            <a:pPr marL="223838" indent="-214313" defTabSz="685800" fontAlgn="auto">
              <a:spcBef>
                <a:spcPts val="363"/>
              </a:spcBef>
              <a:spcAft>
                <a:spcPts val="0"/>
              </a:spcAft>
              <a:buFont typeface="Wingdings"/>
              <a:buChar char=""/>
              <a:tabLst>
                <a:tab pos="223838" algn="l"/>
              </a:tabLst>
            </a:pPr>
            <a:r>
              <a:rPr sz="1163" kern="0" spc="-8" dirty="0">
                <a:solidFill>
                  <a:sysClr val="windowText" lastClr="000000"/>
                </a:solidFill>
                <a:latin typeface="Calibri"/>
                <a:cs typeface="Calibri"/>
              </a:rPr>
              <a:t>Specialists</a:t>
            </a:r>
            <a:endParaRPr sz="1163" kern="0">
              <a:solidFill>
                <a:sysClr val="windowText" lastClr="000000"/>
              </a:solidFill>
              <a:latin typeface="Calibri"/>
              <a:cs typeface="Calibri"/>
            </a:endParaRPr>
          </a:p>
          <a:p>
            <a:pPr marL="223838" indent="-214313" defTabSz="685800" fontAlgn="auto">
              <a:spcBef>
                <a:spcPts val="296"/>
              </a:spcBef>
              <a:spcAft>
                <a:spcPts val="0"/>
              </a:spcAft>
              <a:buFont typeface="Wingdings"/>
              <a:buChar char=""/>
              <a:tabLst>
                <a:tab pos="223838" algn="l"/>
              </a:tabLst>
            </a:pPr>
            <a:r>
              <a:rPr sz="1163" kern="0" dirty="0">
                <a:solidFill>
                  <a:sysClr val="windowText" lastClr="000000"/>
                </a:solidFill>
                <a:latin typeface="Calibri"/>
                <a:cs typeface="Calibri"/>
              </a:rPr>
              <a:t>Ancillary</a:t>
            </a:r>
            <a:r>
              <a:rPr sz="1163" kern="0" spc="101" dirty="0">
                <a:solidFill>
                  <a:sysClr val="windowText" lastClr="000000"/>
                </a:solidFill>
                <a:latin typeface="Calibri"/>
                <a:cs typeface="Calibri"/>
              </a:rPr>
              <a:t> </a:t>
            </a:r>
            <a:r>
              <a:rPr sz="1163" kern="0" spc="-8" dirty="0">
                <a:solidFill>
                  <a:sysClr val="windowText" lastClr="000000"/>
                </a:solidFill>
                <a:latin typeface="Calibri"/>
                <a:cs typeface="Calibri"/>
              </a:rPr>
              <a:t>services</a:t>
            </a:r>
            <a:endParaRPr sz="1163" kern="0">
              <a:solidFill>
                <a:sysClr val="windowText" lastClr="000000"/>
              </a:solidFill>
              <a:latin typeface="Calibri"/>
              <a:cs typeface="Calibri"/>
            </a:endParaRPr>
          </a:p>
        </p:txBody>
      </p:sp>
      <p:sp>
        <p:nvSpPr>
          <p:cNvPr id="4" name="object 4"/>
          <p:cNvSpPr txBox="1"/>
          <p:nvPr/>
        </p:nvSpPr>
        <p:spPr>
          <a:xfrm>
            <a:off x="323135" y="1833276"/>
            <a:ext cx="2654141" cy="2961548"/>
          </a:xfrm>
          <a:prstGeom prst="rect">
            <a:avLst/>
          </a:prstGeom>
        </p:spPr>
        <p:txBody>
          <a:bodyPr vert="horz" wrap="square" lIns="0" tIns="10001" rIns="0" bIns="0" rtlCol="0">
            <a:spAutoFit/>
          </a:bodyPr>
          <a:lstStyle/>
          <a:p>
            <a:pPr marL="165259" defTabSz="685800" fontAlgn="auto">
              <a:spcBef>
                <a:spcPts val="79"/>
              </a:spcBef>
              <a:spcAft>
                <a:spcPts val="0"/>
              </a:spcAft>
            </a:pPr>
            <a:r>
              <a:rPr kern="0" spc="-15" dirty="0">
                <a:solidFill>
                  <a:srgbClr val="0D0D0D"/>
                </a:solidFill>
                <a:latin typeface="Calibri"/>
                <a:cs typeface="Calibri"/>
              </a:rPr>
              <a:t>Senacare’s</a:t>
            </a:r>
            <a:r>
              <a:rPr kern="0" spc="-41" dirty="0">
                <a:solidFill>
                  <a:srgbClr val="0D0D0D"/>
                </a:solidFill>
                <a:latin typeface="Calibri"/>
                <a:cs typeface="Calibri"/>
              </a:rPr>
              <a:t> </a:t>
            </a:r>
            <a:r>
              <a:rPr kern="0" dirty="0">
                <a:solidFill>
                  <a:srgbClr val="0D0D0D"/>
                </a:solidFill>
                <a:latin typeface="Calibri"/>
                <a:cs typeface="Calibri"/>
              </a:rPr>
              <a:t>Service</a:t>
            </a:r>
            <a:r>
              <a:rPr kern="0" spc="-53" dirty="0">
                <a:solidFill>
                  <a:srgbClr val="0D0D0D"/>
                </a:solidFill>
                <a:latin typeface="Calibri"/>
                <a:cs typeface="Calibri"/>
              </a:rPr>
              <a:t> </a:t>
            </a:r>
            <a:r>
              <a:rPr kern="0" spc="-8" dirty="0">
                <a:solidFill>
                  <a:srgbClr val="0D0D0D"/>
                </a:solidFill>
                <a:latin typeface="Calibri"/>
                <a:cs typeface="Calibri"/>
              </a:rPr>
              <a:t>Options</a:t>
            </a:r>
            <a:endParaRPr kern="0">
              <a:solidFill>
                <a:sysClr val="windowText" lastClr="000000"/>
              </a:solidFill>
              <a:latin typeface="Calibri"/>
              <a:cs typeface="Calibri"/>
            </a:endParaRPr>
          </a:p>
          <a:p>
            <a:pPr marL="223838" indent="-214313" defTabSz="685800" fontAlgn="auto">
              <a:spcBef>
                <a:spcPts val="1058"/>
              </a:spcBef>
              <a:spcAft>
                <a:spcPts val="0"/>
              </a:spcAft>
              <a:buFont typeface="Wingdings"/>
              <a:buChar char=""/>
              <a:tabLst>
                <a:tab pos="223838" algn="l"/>
              </a:tabLst>
            </a:pPr>
            <a:r>
              <a:rPr sz="1163" kern="0" dirty="0">
                <a:solidFill>
                  <a:sysClr val="windowText" lastClr="000000"/>
                </a:solidFill>
                <a:latin typeface="Calibri"/>
                <a:cs typeface="Calibri"/>
              </a:rPr>
              <a:t>Onsite</a:t>
            </a:r>
            <a:r>
              <a:rPr sz="1163" kern="0" spc="131" dirty="0">
                <a:solidFill>
                  <a:sysClr val="windowText" lastClr="000000"/>
                </a:solidFill>
                <a:latin typeface="Calibri"/>
                <a:cs typeface="Calibri"/>
              </a:rPr>
              <a:t> </a:t>
            </a:r>
            <a:r>
              <a:rPr sz="1163" kern="0" dirty="0">
                <a:solidFill>
                  <a:sysClr val="windowText" lastClr="000000"/>
                </a:solidFill>
                <a:latin typeface="Calibri"/>
                <a:cs typeface="Calibri"/>
              </a:rPr>
              <a:t>In-person</a:t>
            </a:r>
            <a:r>
              <a:rPr sz="1163" kern="0" spc="90" dirty="0">
                <a:solidFill>
                  <a:sysClr val="windowText" lastClr="000000"/>
                </a:solidFill>
                <a:latin typeface="Calibri"/>
                <a:cs typeface="Calibri"/>
              </a:rPr>
              <a:t> </a:t>
            </a:r>
            <a:r>
              <a:rPr sz="1163" kern="0" dirty="0">
                <a:solidFill>
                  <a:sysClr val="windowText" lastClr="000000"/>
                </a:solidFill>
                <a:latin typeface="Calibri"/>
                <a:cs typeface="Calibri"/>
              </a:rPr>
              <a:t>primary</a:t>
            </a:r>
            <a:r>
              <a:rPr sz="1163" kern="0" spc="56" dirty="0">
                <a:solidFill>
                  <a:sysClr val="windowText" lastClr="000000"/>
                </a:solidFill>
                <a:latin typeface="Calibri"/>
                <a:cs typeface="Calibri"/>
              </a:rPr>
              <a:t> </a:t>
            </a:r>
            <a:r>
              <a:rPr sz="1163" kern="0" spc="-15" dirty="0">
                <a:solidFill>
                  <a:sysClr val="windowText" lastClr="000000"/>
                </a:solidFill>
                <a:latin typeface="Calibri"/>
                <a:cs typeface="Calibri"/>
              </a:rPr>
              <a:t>care</a:t>
            </a:r>
            <a:endParaRPr sz="1163" kern="0">
              <a:solidFill>
                <a:sysClr val="windowText" lastClr="000000"/>
              </a:solidFill>
              <a:latin typeface="Calibri"/>
              <a:cs typeface="Calibri"/>
            </a:endParaRPr>
          </a:p>
          <a:p>
            <a:pPr marL="223838" indent="-214313" defTabSz="685800" fontAlgn="auto">
              <a:spcBef>
                <a:spcPts val="689"/>
              </a:spcBef>
              <a:spcAft>
                <a:spcPts val="0"/>
              </a:spcAft>
              <a:buFont typeface="Wingdings"/>
              <a:buChar char=""/>
              <a:tabLst>
                <a:tab pos="223838" algn="l"/>
              </a:tabLst>
            </a:pPr>
            <a:r>
              <a:rPr sz="1163" kern="0" dirty="0">
                <a:solidFill>
                  <a:sysClr val="windowText" lastClr="000000"/>
                </a:solidFill>
                <a:latin typeface="Calibri"/>
                <a:cs typeface="Calibri"/>
              </a:rPr>
              <a:t>Medical</a:t>
            </a:r>
            <a:r>
              <a:rPr sz="1163" kern="0" spc="71" dirty="0">
                <a:solidFill>
                  <a:sysClr val="windowText" lastClr="000000"/>
                </a:solidFill>
                <a:latin typeface="Calibri"/>
                <a:cs typeface="Calibri"/>
              </a:rPr>
              <a:t> </a:t>
            </a:r>
            <a:r>
              <a:rPr sz="1163" kern="0" dirty="0">
                <a:solidFill>
                  <a:sysClr val="windowText" lastClr="000000"/>
                </a:solidFill>
                <a:latin typeface="Calibri"/>
                <a:cs typeface="Calibri"/>
              </a:rPr>
              <a:t>Director</a:t>
            </a:r>
            <a:r>
              <a:rPr sz="1163" kern="0" spc="113" dirty="0">
                <a:solidFill>
                  <a:sysClr val="windowText" lastClr="000000"/>
                </a:solidFill>
                <a:latin typeface="Calibri"/>
                <a:cs typeface="Calibri"/>
              </a:rPr>
              <a:t> </a:t>
            </a:r>
            <a:r>
              <a:rPr sz="1163" kern="0" spc="-8" dirty="0">
                <a:solidFill>
                  <a:sysClr val="windowText" lastClr="000000"/>
                </a:solidFill>
                <a:latin typeface="Calibri"/>
                <a:cs typeface="Calibri"/>
              </a:rPr>
              <a:t>oversight</a:t>
            </a:r>
            <a:endParaRPr sz="1163" kern="0">
              <a:solidFill>
                <a:sysClr val="windowText" lastClr="000000"/>
              </a:solidFill>
              <a:latin typeface="Calibri"/>
              <a:cs typeface="Calibri"/>
            </a:endParaRPr>
          </a:p>
          <a:p>
            <a:pPr marL="223838" indent="-214313" defTabSz="685800" fontAlgn="auto">
              <a:spcBef>
                <a:spcPts val="634"/>
              </a:spcBef>
              <a:spcAft>
                <a:spcPts val="0"/>
              </a:spcAft>
              <a:buFont typeface="Wingdings"/>
              <a:buChar char=""/>
              <a:tabLst>
                <a:tab pos="223838" algn="l"/>
              </a:tabLst>
            </a:pPr>
            <a:r>
              <a:rPr sz="1163" kern="0" dirty="0">
                <a:solidFill>
                  <a:sysClr val="windowText" lastClr="000000"/>
                </a:solidFill>
                <a:latin typeface="Calibri"/>
                <a:cs typeface="Calibri"/>
              </a:rPr>
              <a:t>Virtual</a:t>
            </a:r>
            <a:r>
              <a:rPr sz="1163" kern="0" spc="75" dirty="0">
                <a:solidFill>
                  <a:sysClr val="windowText" lastClr="000000"/>
                </a:solidFill>
                <a:latin typeface="Calibri"/>
                <a:cs typeface="Calibri"/>
              </a:rPr>
              <a:t> </a:t>
            </a:r>
            <a:r>
              <a:rPr sz="1163" kern="0" dirty="0">
                <a:solidFill>
                  <a:sysClr val="windowText" lastClr="000000"/>
                </a:solidFill>
                <a:latin typeface="Calibri"/>
                <a:cs typeface="Calibri"/>
              </a:rPr>
              <a:t>Telemedicine</a:t>
            </a:r>
            <a:r>
              <a:rPr sz="1163" kern="0" spc="26" dirty="0">
                <a:solidFill>
                  <a:sysClr val="windowText" lastClr="000000"/>
                </a:solidFill>
                <a:latin typeface="Calibri"/>
                <a:cs typeface="Calibri"/>
              </a:rPr>
              <a:t> </a:t>
            </a:r>
            <a:r>
              <a:rPr sz="1163" kern="0" dirty="0">
                <a:solidFill>
                  <a:sysClr val="windowText" lastClr="000000"/>
                </a:solidFill>
                <a:latin typeface="Calibri"/>
                <a:cs typeface="Calibri"/>
              </a:rPr>
              <a:t>Care</a:t>
            </a:r>
            <a:r>
              <a:rPr sz="1163" kern="0" spc="98" dirty="0">
                <a:solidFill>
                  <a:sysClr val="windowText" lastClr="000000"/>
                </a:solidFill>
                <a:latin typeface="Calibri"/>
                <a:cs typeface="Calibri"/>
              </a:rPr>
              <a:t> </a:t>
            </a:r>
            <a:r>
              <a:rPr sz="1163" kern="0" spc="-8" dirty="0">
                <a:solidFill>
                  <a:sysClr val="windowText" lastClr="000000"/>
                </a:solidFill>
                <a:latin typeface="Calibri"/>
                <a:cs typeface="Calibri"/>
              </a:rPr>
              <a:t>24/7/365</a:t>
            </a:r>
            <a:endParaRPr sz="1163" kern="0">
              <a:solidFill>
                <a:sysClr val="windowText" lastClr="000000"/>
              </a:solidFill>
              <a:latin typeface="Calibri"/>
              <a:cs typeface="Calibri"/>
            </a:endParaRPr>
          </a:p>
          <a:p>
            <a:pPr marL="223838" indent="-214313" defTabSz="685800" fontAlgn="auto">
              <a:spcBef>
                <a:spcPts val="689"/>
              </a:spcBef>
              <a:spcAft>
                <a:spcPts val="0"/>
              </a:spcAft>
              <a:buFont typeface="Wingdings"/>
              <a:buChar char=""/>
              <a:tabLst>
                <a:tab pos="223838" algn="l"/>
              </a:tabLst>
            </a:pPr>
            <a:r>
              <a:rPr sz="1163" kern="0" dirty="0">
                <a:solidFill>
                  <a:sysClr val="windowText" lastClr="000000"/>
                </a:solidFill>
                <a:latin typeface="Calibri"/>
                <a:cs typeface="Calibri"/>
              </a:rPr>
              <a:t>Preventative</a:t>
            </a:r>
            <a:r>
              <a:rPr sz="1163" kern="0" spc="79" dirty="0">
                <a:solidFill>
                  <a:sysClr val="windowText" lastClr="000000"/>
                </a:solidFill>
                <a:latin typeface="Calibri"/>
                <a:cs typeface="Calibri"/>
              </a:rPr>
              <a:t> </a:t>
            </a:r>
            <a:r>
              <a:rPr sz="1163" kern="0" spc="-15" dirty="0">
                <a:solidFill>
                  <a:sysClr val="windowText" lastClr="000000"/>
                </a:solidFill>
                <a:latin typeface="Calibri"/>
                <a:cs typeface="Calibri"/>
              </a:rPr>
              <a:t>Care</a:t>
            </a:r>
            <a:endParaRPr sz="1163" kern="0">
              <a:solidFill>
                <a:sysClr val="windowText" lastClr="000000"/>
              </a:solidFill>
              <a:latin typeface="Calibri"/>
              <a:cs typeface="Calibri"/>
            </a:endParaRPr>
          </a:p>
          <a:p>
            <a:pPr marL="223838" indent="-214313" defTabSz="685800" fontAlgn="auto">
              <a:spcBef>
                <a:spcPts val="630"/>
              </a:spcBef>
              <a:spcAft>
                <a:spcPts val="0"/>
              </a:spcAft>
              <a:buFont typeface="Wingdings"/>
              <a:buChar char=""/>
              <a:tabLst>
                <a:tab pos="223838" algn="l"/>
              </a:tabLst>
            </a:pPr>
            <a:r>
              <a:rPr sz="1163" kern="0" dirty="0">
                <a:solidFill>
                  <a:sysClr val="windowText" lastClr="000000"/>
                </a:solidFill>
                <a:latin typeface="Calibri"/>
                <a:cs typeface="Calibri"/>
              </a:rPr>
              <a:t>Pro-active</a:t>
            </a:r>
            <a:r>
              <a:rPr sz="1163" kern="0" spc="105" dirty="0">
                <a:solidFill>
                  <a:sysClr val="windowText" lastClr="000000"/>
                </a:solidFill>
                <a:latin typeface="Calibri"/>
                <a:cs typeface="Calibri"/>
              </a:rPr>
              <a:t> </a:t>
            </a:r>
            <a:r>
              <a:rPr sz="1163" kern="0" spc="-15" dirty="0">
                <a:solidFill>
                  <a:sysClr val="windowText" lastClr="000000"/>
                </a:solidFill>
                <a:latin typeface="Calibri"/>
                <a:cs typeface="Calibri"/>
              </a:rPr>
              <a:t>care</a:t>
            </a:r>
            <a:endParaRPr sz="1163" kern="0">
              <a:solidFill>
                <a:sysClr val="windowText" lastClr="000000"/>
              </a:solidFill>
              <a:latin typeface="Calibri"/>
              <a:cs typeface="Calibri"/>
            </a:endParaRPr>
          </a:p>
          <a:p>
            <a:pPr marL="223838" indent="-214313" defTabSz="685800" fontAlgn="auto">
              <a:spcBef>
                <a:spcPts val="633"/>
              </a:spcBef>
              <a:spcAft>
                <a:spcPts val="0"/>
              </a:spcAft>
              <a:buFont typeface="Wingdings"/>
              <a:buChar char=""/>
              <a:tabLst>
                <a:tab pos="223838" algn="l"/>
              </a:tabLst>
            </a:pPr>
            <a:r>
              <a:rPr sz="1163" kern="0" dirty="0">
                <a:solidFill>
                  <a:sysClr val="windowText" lastClr="000000"/>
                </a:solidFill>
                <a:latin typeface="Calibri"/>
                <a:cs typeface="Calibri"/>
              </a:rPr>
              <a:t>Un-fragmented</a:t>
            </a:r>
            <a:r>
              <a:rPr sz="1163" kern="0" spc="131" dirty="0">
                <a:solidFill>
                  <a:sysClr val="windowText" lastClr="000000"/>
                </a:solidFill>
                <a:latin typeface="Calibri"/>
                <a:cs typeface="Calibri"/>
              </a:rPr>
              <a:t> </a:t>
            </a:r>
            <a:r>
              <a:rPr sz="1163" kern="0" spc="-15" dirty="0">
                <a:solidFill>
                  <a:sysClr val="windowText" lastClr="000000"/>
                </a:solidFill>
                <a:latin typeface="Calibri"/>
                <a:cs typeface="Calibri"/>
              </a:rPr>
              <a:t>care</a:t>
            </a:r>
            <a:endParaRPr sz="1163" kern="0">
              <a:solidFill>
                <a:sysClr val="windowText" lastClr="000000"/>
              </a:solidFill>
              <a:latin typeface="Calibri"/>
              <a:cs typeface="Calibri"/>
            </a:endParaRPr>
          </a:p>
          <a:p>
            <a:pPr marL="223838" indent="-214313" defTabSz="685800" fontAlgn="auto">
              <a:spcBef>
                <a:spcPts val="689"/>
              </a:spcBef>
              <a:spcAft>
                <a:spcPts val="0"/>
              </a:spcAft>
              <a:buFont typeface="Wingdings"/>
              <a:buChar char=""/>
              <a:tabLst>
                <a:tab pos="223838" algn="l"/>
              </a:tabLst>
            </a:pPr>
            <a:r>
              <a:rPr sz="1163" kern="0" dirty="0">
                <a:solidFill>
                  <a:sysClr val="windowText" lastClr="000000"/>
                </a:solidFill>
                <a:latin typeface="Calibri"/>
                <a:cs typeface="Calibri"/>
              </a:rPr>
              <a:t>Familiar</a:t>
            </a:r>
            <a:r>
              <a:rPr sz="1163" kern="0" spc="41" dirty="0">
                <a:solidFill>
                  <a:sysClr val="windowText" lastClr="000000"/>
                </a:solidFill>
                <a:latin typeface="Calibri"/>
                <a:cs typeface="Calibri"/>
              </a:rPr>
              <a:t> </a:t>
            </a:r>
            <a:r>
              <a:rPr sz="1163" kern="0" spc="-15" dirty="0">
                <a:solidFill>
                  <a:sysClr val="windowText" lastClr="000000"/>
                </a:solidFill>
                <a:latin typeface="Calibri"/>
                <a:cs typeface="Calibri"/>
              </a:rPr>
              <a:t>Care</a:t>
            </a:r>
            <a:endParaRPr sz="1163" kern="0">
              <a:solidFill>
                <a:sysClr val="windowText" lastClr="000000"/>
              </a:solidFill>
              <a:latin typeface="Calibri"/>
              <a:cs typeface="Calibri"/>
            </a:endParaRPr>
          </a:p>
          <a:p>
            <a:pPr marL="223838" indent="-214313" defTabSz="685800" fontAlgn="auto">
              <a:spcBef>
                <a:spcPts val="633"/>
              </a:spcBef>
              <a:spcAft>
                <a:spcPts val="0"/>
              </a:spcAft>
              <a:buFont typeface="Wingdings"/>
              <a:buChar char=""/>
              <a:tabLst>
                <a:tab pos="223838" algn="l"/>
              </a:tabLst>
            </a:pPr>
            <a:r>
              <a:rPr sz="1163" kern="0" dirty="0">
                <a:solidFill>
                  <a:sysClr val="windowText" lastClr="000000"/>
                </a:solidFill>
                <a:latin typeface="Calibri"/>
                <a:cs typeface="Calibri"/>
              </a:rPr>
              <a:t>24/7/365</a:t>
            </a:r>
            <a:r>
              <a:rPr sz="1163" kern="0" spc="79" dirty="0">
                <a:solidFill>
                  <a:sysClr val="windowText" lastClr="000000"/>
                </a:solidFill>
                <a:latin typeface="Calibri"/>
                <a:cs typeface="Calibri"/>
              </a:rPr>
              <a:t> </a:t>
            </a:r>
            <a:r>
              <a:rPr sz="1163" kern="0" spc="-8" dirty="0">
                <a:solidFill>
                  <a:sysClr val="windowText" lastClr="000000"/>
                </a:solidFill>
                <a:latin typeface="Calibri"/>
                <a:cs typeface="Calibri"/>
              </a:rPr>
              <a:t>Access</a:t>
            </a:r>
            <a:endParaRPr sz="1163" kern="0">
              <a:solidFill>
                <a:sysClr val="windowText" lastClr="000000"/>
              </a:solidFill>
              <a:latin typeface="Calibri"/>
              <a:cs typeface="Calibri"/>
            </a:endParaRPr>
          </a:p>
          <a:p>
            <a:pPr marL="223838" indent="-214313" defTabSz="685800" fontAlgn="auto">
              <a:spcBef>
                <a:spcPts val="630"/>
              </a:spcBef>
              <a:spcAft>
                <a:spcPts val="0"/>
              </a:spcAft>
              <a:buFont typeface="Wingdings"/>
              <a:buChar char=""/>
              <a:tabLst>
                <a:tab pos="223838" algn="l"/>
              </a:tabLst>
            </a:pPr>
            <a:r>
              <a:rPr sz="1163" kern="0" dirty="0">
                <a:solidFill>
                  <a:sysClr val="windowText" lastClr="000000"/>
                </a:solidFill>
                <a:latin typeface="Calibri"/>
                <a:cs typeface="Calibri"/>
              </a:rPr>
              <a:t>Team</a:t>
            </a:r>
            <a:r>
              <a:rPr sz="1163" kern="0" spc="15" dirty="0">
                <a:solidFill>
                  <a:sysClr val="windowText" lastClr="000000"/>
                </a:solidFill>
                <a:latin typeface="Calibri"/>
                <a:cs typeface="Calibri"/>
              </a:rPr>
              <a:t> </a:t>
            </a:r>
            <a:r>
              <a:rPr sz="1163" kern="0" dirty="0">
                <a:solidFill>
                  <a:sysClr val="windowText" lastClr="000000"/>
                </a:solidFill>
                <a:latin typeface="Calibri"/>
                <a:cs typeface="Calibri"/>
              </a:rPr>
              <a:t>based</a:t>
            </a:r>
            <a:r>
              <a:rPr sz="1163" kern="0" spc="4" dirty="0">
                <a:solidFill>
                  <a:sysClr val="windowText" lastClr="000000"/>
                </a:solidFill>
                <a:latin typeface="Calibri"/>
                <a:cs typeface="Calibri"/>
              </a:rPr>
              <a:t> </a:t>
            </a:r>
            <a:r>
              <a:rPr sz="1163" kern="0" spc="-8" dirty="0">
                <a:solidFill>
                  <a:sysClr val="windowText" lastClr="000000"/>
                </a:solidFill>
                <a:latin typeface="Calibri"/>
                <a:cs typeface="Calibri"/>
              </a:rPr>
              <a:t>approach</a:t>
            </a:r>
            <a:endParaRPr sz="1163" kern="0">
              <a:solidFill>
                <a:sysClr val="windowText" lastClr="000000"/>
              </a:solidFill>
              <a:latin typeface="Calibri"/>
              <a:cs typeface="Calibri"/>
            </a:endParaRPr>
          </a:p>
          <a:p>
            <a:pPr marL="223838" indent="-214313" defTabSz="685800" fontAlgn="auto">
              <a:spcBef>
                <a:spcPts val="689"/>
              </a:spcBef>
              <a:spcAft>
                <a:spcPts val="0"/>
              </a:spcAft>
              <a:buFont typeface="Wingdings"/>
              <a:buChar char=""/>
              <a:tabLst>
                <a:tab pos="223838" algn="l"/>
              </a:tabLst>
            </a:pPr>
            <a:r>
              <a:rPr sz="1163" kern="0" dirty="0">
                <a:solidFill>
                  <a:sysClr val="windowText" lastClr="000000"/>
                </a:solidFill>
                <a:latin typeface="Calibri"/>
                <a:cs typeface="Calibri"/>
              </a:rPr>
              <a:t>Care</a:t>
            </a:r>
            <a:r>
              <a:rPr sz="1163" kern="0" spc="34" dirty="0">
                <a:solidFill>
                  <a:sysClr val="windowText" lastClr="000000"/>
                </a:solidFill>
                <a:latin typeface="Calibri"/>
                <a:cs typeface="Calibri"/>
              </a:rPr>
              <a:t> </a:t>
            </a:r>
            <a:r>
              <a:rPr sz="1163" kern="0" spc="-8" dirty="0">
                <a:solidFill>
                  <a:sysClr val="windowText" lastClr="000000"/>
                </a:solidFill>
                <a:latin typeface="Calibri"/>
                <a:cs typeface="Calibri"/>
              </a:rPr>
              <a:t>coordination</a:t>
            </a:r>
            <a:endParaRPr sz="1163" kern="0">
              <a:solidFill>
                <a:sysClr val="windowText" lastClr="000000"/>
              </a:solidFill>
              <a:latin typeface="Calibri"/>
              <a:cs typeface="Calibri"/>
            </a:endParaRPr>
          </a:p>
        </p:txBody>
      </p:sp>
      <p:sp>
        <p:nvSpPr>
          <p:cNvPr id="5" name="object 5"/>
          <p:cNvSpPr txBox="1"/>
          <p:nvPr/>
        </p:nvSpPr>
        <p:spPr>
          <a:xfrm>
            <a:off x="323135" y="5273278"/>
            <a:ext cx="1291590" cy="190982"/>
          </a:xfrm>
          <a:prstGeom prst="rect">
            <a:avLst/>
          </a:prstGeom>
        </p:spPr>
        <p:txBody>
          <a:bodyPr vert="horz" wrap="square" lIns="0" tIns="11906" rIns="0" bIns="0" rtlCol="0">
            <a:spAutoFit/>
          </a:bodyPr>
          <a:lstStyle/>
          <a:p>
            <a:pPr marL="223838" indent="-214313" defTabSz="685800" fontAlgn="auto">
              <a:spcBef>
                <a:spcPts val="94"/>
              </a:spcBef>
              <a:spcAft>
                <a:spcPts val="0"/>
              </a:spcAft>
              <a:buFont typeface="Wingdings"/>
              <a:buChar char=""/>
              <a:tabLst>
                <a:tab pos="223838" algn="l"/>
              </a:tabLst>
            </a:pPr>
            <a:r>
              <a:rPr sz="1163" kern="0" dirty="0">
                <a:solidFill>
                  <a:sysClr val="windowText" lastClr="000000"/>
                </a:solidFill>
                <a:latin typeface="Calibri"/>
                <a:cs typeface="Calibri"/>
              </a:rPr>
              <a:t>Data</a:t>
            </a:r>
            <a:r>
              <a:rPr sz="1163" kern="0" spc="30" dirty="0">
                <a:solidFill>
                  <a:sysClr val="windowText" lastClr="000000"/>
                </a:solidFill>
                <a:latin typeface="Calibri"/>
                <a:cs typeface="Calibri"/>
              </a:rPr>
              <a:t> </a:t>
            </a:r>
            <a:r>
              <a:rPr sz="1163" kern="0" dirty="0">
                <a:solidFill>
                  <a:sysClr val="windowText" lastClr="000000"/>
                </a:solidFill>
                <a:latin typeface="Calibri"/>
                <a:cs typeface="Calibri"/>
              </a:rPr>
              <a:t>and</a:t>
            </a:r>
            <a:r>
              <a:rPr sz="1163" kern="0" spc="38" dirty="0">
                <a:solidFill>
                  <a:sysClr val="windowText" lastClr="000000"/>
                </a:solidFill>
                <a:latin typeface="Calibri"/>
                <a:cs typeface="Calibri"/>
              </a:rPr>
              <a:t> </a:t>
            </a:r>
            <a:r>
              <a:rPr sz="1163" kern="0" spc="-8" dirty="0">
                <a:solidFill>
                  <a:sysClr val="windowText" lastClr="000000"/>
                </a:solidFill>
                <a:latin typeface="Calibri"/>
                <a:cs typeface="Calibri"/>
              </a:rPr>
              <a:t>Metrics</a:t>
            </a:r>
            <a:endParaRPr sz="1163" kern="0">
              <a:solidFill>
                <a:sysClr val="windowText" lastClr="000000"/>
              </a:solidFill>
              <a:latin typeface="Calibri"/>
              <a:cs typeface="Calibri"/>
            </a:endParaRPr>
          </a:p>
        </p:txBody>
      </p:sp>
      <p:sp>
        <p:nvSpPr>
          <p:cNvPr id="6" name="object 6"/>
          <p:cNvSpPr/>
          <p:nvPr/>
        </p:nvSpPr>
        <p:spPr>
          <a:xfrm>
            <a:off x="3125439" y="2532507"/>
            <a:ext cx="1807369" cy="2921794"/>
          </a:xfrm>
          <a:custGeom>
            <a:avLst/>
            <a:gdLst/>
            <a:ahLst/>
            <a:cxnLst/>
            <a:rect l="l" t="t" r="r" b="b"/>
            <a:pathLst>
              <a:path w="2409825" h="3895725">
                <a:moveTo>
                  <a:pt x="0" y="0"/>
                </a:moveTo>
                <a:lnTo>
                  <a:pt x="1565783" y="0"/>
                </a:lnTo>
                <a:lnTo>
                  <a:pt x="1565783" y="1646555"/>
                </a:lnTo>
                <a:lnTo>
                  <a:pt x="1807337" y="1646555"/>
                </a:lnTo>
                <a:lnTo>
                  <a:pt x="1807337" y="1345311"/>
                </a:lnTo>
                <a:lnTo>
                  <a:pt x="2409825" y="1947799"/>
                </a:lnTo>
                <a:lnTo>
                  <a:pt x="1807337" y="2550287"/>
                </a:lnTo>
                <a:lnTo>
                  <a:pt x="1807337" y="2249043"/>
                </a:lnTo>
                <a:lnTo>
                  <a:pt x="1565783" y="2249043"/>
                </a:lnTo>
                <a:lnTo>
                  <a:pt x="1565783" y="3895661"/>
                </a:lnTo>
                <a:lnTo>
                  <a:pt x="0" y="3895661"/>
                </a:lnTo>
                <a:lnTo>
                  <a:pt x="0" y="0"/>
                </a:lnTo>
                <a:close/>
              </a:path>
            </a:pathLst>
          </a:custGeom>
          <a:ln w="12700">
            <a:solidFill>
              <a:srgbClr val="4471C4"/>
            </a:solidFill>
          </a:ln>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sp>
        <p:nvSpPr>
          <p:cNvPr id="7" name="object 7"/>
          <p:cNvSpPr txBox="1"/>
          <p:nvPr/>
        </p:nvSpPr>
        <p:spPr>
          <a:xfrm>
            <a:off x="3256408" y="3350181"/>
            <a:ext cx="914876" cy="1256113"/>
          </a:xfrm>
          <a:prstGeom prst="rect">
            <a:avLst/>
          </a:prstGeom>
        </p:spPr>
        <p:txBody>
          <a:bodyPr vert="horz" wrap="square" lIns="0" tIns="9525" rIns="0" bIns="0" rtlCol="0">
            <a:spAutoFit/>
          </a:bodyPr>
          <a:lstStyle/>
          <a:p>
            <a:pPr marL="9525" marR="3810" indent="-3810" algn="ctr" defTabSz="685800" fontAlgn="auto">
              <a:lnSpc>
                <a:spcPct val="100099"/>
              </a:lnSpc>
              <a:spcBef>
                <a:spcPts val="75"/>
              </a:spcBef>
              <a:spcAft>
                <a:spcPts val="0"/>
              </a:spcAft>
            </a:pPr>
            <a:r>
              <a:rPr sz="1350" kern="0" spc="-15" dirty="0">
                <a:solidFill>
                  <a:sysClr val="windowText" lastClr="000000"/>
                </a:solidFill>
                <a:latin typeface="Calibri"/>
                <a:cs typeface="Calibri"/>
              </a:rPr>
              <a:t>Transition</a:t>
            </a:r>
            <a:r>
              <a:rPr sz="1350" kern="0" spc="-26" dirty="0">
                <a:solidFill>
                  <a:sysClr val="windowText" lastClr="000000"/>
                </a:solidFill>
                <a:latin typeface="Calibri"/>
                <a:cs typeface="Calibri"/>
              </a:rPr>
              <a:t> </a:t>
            </a:r>
            <a:r>
              <a:rPr sz="1350" kern="0" spc="-19" dirty="0">
                <a:solidFill>
                  <a:sysClr val="windowText" lastClr="000000"/>
                </a:solidFill>
                <a:latin typeface="Calibri"/>
                <a:cs typeface="Calibri"/>
              </a:rPr>
              <a:t>of </a:t>
            </a:r>
            <a:r>
              <a:rPr sz="1350" kern="0" dirty="0">
                <a:solidFill>
                  <a:sysClr val="windowText" lastClr="000000"/>
                </a:solidFill>
                <a:latin typeface="Calibri"/>
                <a:cs typeface="Calibri"/>
              </a:rPr>
              <a:t>care</a:t>
            </a:r>
            <a:r>
              <a:rPr sz="1350" kern="0" spc="-49" dirty="0">
                <a:solidFill>
                  <a:sysClr val="windowText" lastClr="000000"/>
                </a:solidFill>
                <a:latin typeface="Calibri"/>
                <a:cs typeface="Calibri"/>
              </a:rPr>
              <a:t> </a:t>
            </a:r>
            <a:r>
              <a:rPr sz="1350" kern="0" spc="-8" dirty="0">
                <a:solidFill>
                  <a:sysClr val="windowText" lastClr="000000"/>
                </a:solidFill>
                <a:latin typeface="Calibri"/>
                <a:cs typeface="Calibri"/>
              </a:rPr>
              <a:t>that’s coordinated </a:t>
            </a:r>
            <a:r>
              <a:rPr sz="1350" kern="0" dirty="0">
                <a:solidFill>
                  <a:sysClr val="windowText" lastClr="000000"/>
                </a:solidFill>
                <a:latin typeface="Calibri"/>
                <a:cs typeface="Calibri"/>
              </a:rPr>
              <a:t>24/7/365</a:t>
            </a:r>
            <a:r>
              <a:rPr sz="1350" kern="0" spc="-34" dirty="0">
                <a:solidFill>
                  <a:sysClr val="windowText" lastClr="000000"/>
                </a:solidFill>
                <a:latin typeface="Calibri"/>
                <a:cs typeface="Calibri"/>
              </a:rPr>
              <a:t> </a:t>
            </a:r>
            <a:r>
              <a:rPr sz="1350" kern="0" spc="-19" dirty="0">
                <a:solidFill>
                  <a:sysClr val="windowText" lastClr="000000"/>
                </a:solidFill>
                <a:latin typeface="Calibri"/>
                <a:cs typeface="Calibri"/>
              </a:rPr>
              <a:t>via </a:t>
            </a:r>
            <a:r>
              <a:rPr sz="1350" kern="0" spc="-8" dirty="0">
                <a:solidFill>
                  <a:sysClr val="windowText" lastClr="000000"/>
                </a:solidFill>
                <a:latin typeface="Calibri"/>
                <a:cs typeface="Calibri"/>
              </a:rPr>
              <a:t>Health Advocates</a:t>
            </a:r>
            <a:endParaRPr sz="1350" kern="0">
              <a:solidFill>
                <a:sysClr val="windowText" lastClr="000000"/>
              </a:solidFill>
              <a:latin typeface="Calibri"/>
              <a:cs typeface="Calibri"/>
            </a:endParaRPr>
          </a:p>
        </p:txBody>
      </p:sp>
      <p:sp>
        <p:nvSpPr>
          <p:cNvPr id="8" name="object 8"/>
          <p:cNvSpPr txBox="1"/>
          <p:nvPr/>
        </p:nvSpPr>
        <p:spPr>
          <a:xfrm>
            <a:off x="6514813" y="1907905"/>
            <a:ext cx="681038" cy="286617"/>
          </a:xfrm>
          <a:prstGeom prst="rect">
            <a:avLst/>
          </a:prstGeom>
        </p:spPr>
        <p:txBody>
          <a:bodyPr vert="horz" wrap="square" lIns="0" tIns="9525" rIns="0" bIns="0" rtlCol="0">
            <a:spAutoFit/>
          </a:bodyPr>
          <a:lstStyle/>
          <a:p>
            <a:pPr marL="9525" defTabSz="685800" fontAlgn="auto">
              <a:spcBef>
                <a:spcPts val="75"/>
              </a:spcBef>
              <a:spcAft>
                <a:spcPts val="0"/>
              </a:spcAft>
            </a:pPr>
            <a:r>
              <a:rPr kern="0" spc="-8" dirty="0">
                <a:solidFill>
                  <a:srgbClr val="0D0D0D"/>
                </a:solidFill>
                <a:latin typeface="Calibri"/>
                <a:cs typeface="Calibri"/>
              </a:rPr>
              <a:t>Results</a:t>
            </a:r>
            <a:endParaRPr kern="0">
              <a:solidFill>
                <a:sysClr val="windowText" lastClr="000000"/>
              </a:solidFill>
              <a:latin typeface="Calibri"/>
              <a:cs typeface="Calibri"/>
            </a:endParaRPr>
          </a:p>
        </p:txBody>
      </p:sp>
      <p:grpSp>
        <p:nvGrpSpPr>
          <p:cNvPr id="9" name="object 9"/>
          <p:cNvGrpSpPr/>
          <p:nvPr/>
        </p:nvGrpSpPr>
        <p:grpSpPr>
          <a:xfrm>
            <a:off x="4850321" y="2593943"/>
            <a:ext cx="3773805" cy="2606040"/>
            <a:chOff x="6467094" y="2315591"/>
            <a:chExt cx="5031740" cy="3474720"/>
          </a:xfrm>
        </p:grpSpPr>
        <p:sp>
          <p:nvSpPr>
            <p:cNvPr id="10" name="object 10"/>
            <p:cNvSpPr/>
            <p:nvPr/>
          </p:nvSpPr>
          <p:spPr>
            <a:xfrm>
              <a:off x="6473444" y="2321941"/>
              <a:ext cx="732790" cy="3462020"/>
            </a:xfrm>
            <a:custGeom>
              <a:avLst/>
              <a:gdLst/>
              <a:ahLst/>
              <a:cxnLst/>
              <a:rect l="l" t="t" r="r" b="b"/>
              <a:pathLst>
                <a:path w="732790" h="3462020">
                  <a:moveTo>
                    <a:pt x="15239" y="0"/>
                  </a:moveTo>
                  <a:lnTo>
                    <a:pt x="48973" y="34390"/>
                  </a:lnTo>
                  <a:lnTo>
                    <a:pt x="81894" y="69274"/>
                  </a:lnTo>
                  <a:lnTo>
                    <a:pt x="114003" y="104640"/>
                  </a:lnTo>
                  <a:lnTo>
                    <a:pt x="145298" y="140474"/>
                  </a:lnTo>
                  <a:lnTo>
                    <a:pt x="175780" y="176765"/>
                  </a:lnTo>
                  <a:lnTo>
                    <a:pt x="205450" y="213502"/>
                  </a:lnTo>
                  <a:lnTo>
                    <a:pt x="234307" y="250671"/>
                  </a:lnTo>
                  <a:lnTo>
                    <a:pt x="262350" y="288262"/>
                  </a:lnTo>
                  <a:lnTo>
                    <a:pt x="289581" y="326261"/>
                  </a:lnTo>
                  <a:lnTo>
                    <a:pt x="315999" y="364658"/>
                  </a:lnTo>
                  <a:lnTo>
                    <a:pt x="341605" y="403439"/>
                  </a:lnTo>
                  <a:lnTo>
                    <a:pt x="366397" y="442593"/>
                  </a:lnTo>
                  <a:lnTo>
                    <a:pt x="390377" y="482108"/>
                  </a:lnTo>
                  <a:lnTo>
                    <a:pt x="413543" y="521972"/>
                  </a:lnTo>
                  <a:lnTo>
                    <a:pt x="435897" y="562172"/>
                  </a:lnTo>
                  <a:lnTo>
                    <a:pt x="457438" y="602698"/>
                  </a:lnTo>
                  <a:lnTo>
                    <a:pt x="478166" y="643536"/>
                  </a:lnTo>
                  <a:lnTo>
                    <a:pt x="498081" y="684675"/>
                  </a:lnTo>
                  <a:lnTo>
                    <a:pt x="517184" y="726102"/>
                  </a:lnTo>
                  <a:lnTo>
                    <a:pt x="535473" y="767807"/>
                  </a:lnTo>
                  <a:lnTo>
                    <a:pt x="552950" y="809775"/>
                  </a:lnTo>
                  <a:lnTo>
                    <a:pt x="569613" y="851997"/>
                  </a:lnTo>
                  <a:lnTo>
                    <a:pt x="585464" y="894459"/>
                  </a:lnTo>
                  <a:lnTo>
                    <a:pt x="600502" y="937149"/>
                  </a:lnTo>
                  <a:lnTo>
                    <a:pt x="614727" y="980056"/>
                  </a:lnTo>
                  <a:lnTo>
                    <a:pt x="628140" y="1023168"/>
                  </a:lnTo>
                  <a:lnTo>
                    <a:pt x="640739" y="1066472"/>
                  </a:lnTo>
                  <a:lnTo>
                    <a:pt x="652525" y="1109956"/>
                  </a:lnTo>
                  <a:lnTo>
                    <a:pt x="663499" y="1153609"/>
                  </a:lnTo>
                  <a:lnTo>
                    <a:pt x="673660" y="1197418"/>
                  </a:lnTo>
                  <a:lnTo>
                    <a:pt x="683008" y="1241371"/>
                  </a:lnTo>
                  <a:lnTo>
                    <a:pt x="691543" y="1285457"/>
                  </a:lnTo>
                  <a:lnTo>
                    <a:pt x="699265" y="1329663"/>
                  </a:lnTo>
                  <a:lnTo>
                    <a:pt x="706175" y="1373978"/>
                  </a:lnTo>
                  <a:lnTo>
                    <a:pt x="712271" y="1418388"/>
                  </a:lnTo>
                  <a:lnTo>
                    <a:pt x="717555" y="1462883"/>
                  </a:lnTo>
                  <a:lnTo>
                    <a:pt x="722025" y="1507450"/>
                  </a:lnTo>
                  <a:lnTo>
                    <a:pt x="725683" y="1552077"/>
                  </a:lnTo>
                  <a:lnTo>
                    <a:pt x="728528" y="1596752"/>
                  </a:lnTo>
                  <a:lnTo>
                    <a:pt x="730561" y="1641463"/>
                  </a:lnTo>
                  <a:lnTo>
                    <a:pt x="731780" y="1686199"/>
                  </a:lnTo>
                  <a:lnTo>
                    <a:pt x="732186" y="1730946"/>
                  </a:lnTo>
                  <a:lnTo>
                    <a:pt x="731780" y="1775693"/>
                  </a:lnTo>
                  <a:lnTo>
                    <a:pt x="730561" y="1820429"/>
                  </a:lnTo>
                  <a:lnTo>
                    <a:pt x="728528" y="1865140"/>
                  </a:lnTo>
                  <a:lnTo>
                    <a:pt x="725683" y="1909815"/>
                  </a:lnTo>
                  <a:lnTo>
                    <a:pt x="722025" y="1954442"/>
                  </a:lnTo>
                  <a:lnTo>
                    <a:pt x="717555" y="1999009"/>
                  </a:lnTo>
                  <a:lnTo>
                    <a:pt x="712271" y="2043504"/>
                  </a:lnTo>
                  <a:lnTo>
                    <a:pt x="706175" y="2087914"/>
                  </a:lnTo>
                  <a:lnTo>
                    <a:pt x="699265" y="2132229"/>
                  </a:lnTo>
                  <a:lnTo>
                    <a:pt x="691543" y="2176435"/>
                  </a:lnTo>
                  <a:lnTo>
                    <a:pt x="683008" y="2220521"/>
                  </a:lnTo>
                  <a:lnTo>
                    <a:pt x="673660" y="2264474"/>
                  </a:lnTo>
                  <a:lnTo>
                    <a:pt x="663499" y="2308283"/>
                  </a:lnTo>
                  <a:lnTo>
                    <a:pt x="652525" y="2351936"/>
                  </a:lnTo>
                  <a:lnTo>
                    <a:pt x="640739" y="2395420"/>
                  </a:lnTo>
                  <a:lnTo>
                    <a:pt x="628140" y="2438724"/>
                  </a:lnTo>
                  <a:lnTo>
                    <a:pt x="614727" y="2481836"/>
                  </a:lnTo>
                  <a:lnTo>
                    <a:pt x="600502" y="2524743"/>
                  </a:lnTo>
                  <a:lnTo>
                    <a:pt x="585464" y="2567433"/>
                  </a:lnTo>
                  <a:lnTo>
                    <a:pt x="569613" y="2609895"/>
                  </a:lnTo>
                  <a:lnTo>
                    <a:pt x="552950" y="2652117"/>
                  </a:lnTo>
                  <a:lnTo>
                    <a:pt x="535473" y="2694085"/>
                  </a:lnTo>
                  <a:lnTo>
                    <a:pt x="517184" y="2735790"/>
                  </a:lnTo>
                  <a:lnTo>
                    <a:pt x="498081" y="2777217"/>
                  </a:lnTo>
                  <a:lnTo>
                    <a:pt x="478166" y="2818356"/>
                  </a:lnTo>
                  <a:lnTo>
                    <a:pt x="457438" y="2859194"/>
                  </a:lnTo>
                  <a:lnTo>
                    <a:pt x="435897" y="2899720"/>
                  </a:lnTo>
                  <a:lnTo>
                    <a:pt x="413543" y="2939920"/>
                  </a:lnTo>
                  <a:lnTo>
                    <a:pt x="390377" y="2979784"/>
                  </a:lnTo>
                  <a:lnTo>
                    <a:pt x="366397" y="3019299"/>
                  </a:lnTo>
                  <a:lnTo>
                    <a:pt x="341605" y="3058453"/>
                  </a:lnTo>
                  <a:lnTo>
                    <a:pt x="315999" y="3097234"/>
                  </a:lnTo>
                  <a:lnTo>
                    <a:pt x="289581" y="3135631"/>
                  </a:lnTo>
                  <a:lnTo>
                    <a:pt x="262350" y="3173630"/>
                  </a:lnTo>
                  <a:lnTo>
                    <a:pt x="234307" y="3211221"/>
                  </a:lnTo>
                  <a:lnTo>
                    <a:pt x="205450" y="3248390"/>
                  </a:lnTo>
                  <a:lnTo>
                    <a:pt x="175780" y="3285127"/>
                  </a:lnTo>
                  <a:lnTo>
                    <a:pt x="145298" y="3321418"/>
                  </a:lnTo>
                  <a:lnTo>
                    <a:pt x="114003" y="3357252"/>
                  </a:lnTo>
                  <a:lnTo>
                    <a:pt x="81894" y="3392618"/>
                  </a:lnTo>
                  <a:lnTo>
                    <a:pt x="48973" y="3427502"/>
                  </a:lnTo>
                  <a:lnTo>
                    <a:pt x="15239" y="3461893"/>
                  </a:lnTo>
                  <a:lnTo>
                    <a:pt x="0" y="3446627"/>
                  </a:lnTo>
                  <a:lnTo>
                    <a:pt x="33836" y="3412125"/>
                  </a:lnTo>
                  <a:lnTo>
                    <a:pt x="66846" y="3377122"/>
                  </a:lnTo>
                  <a:lnTo>
                    <a:pt x="99032" y="3341632"/>
                  </a:lnTo>
                  <a:lnTo>
                    <a:pt x="130392" y="3305665"/>
                  </a:lnTo>
                  <a:lnTo>
                    <a:pt x="160927" y="3269235"/>
                  </a:lnTo>
                  <a:lnTo>
                    <a:pt x="190637" y="3232355"/>
                  </a:lnTo>
                  <a:lnTo>
                    <a:pt x="219521" y="3195035"/>
                  </a:lnTo>
                  <a:lnTo>
                    <a:pt x="247580" y="3157289"/>
                  </a:lnTo>
                  <a:lnTo>
                    <a:pt x="274814" y="3119130"/>
                  </a:lnTo>
                  <a:lnTo>
                    <a:pt x="301223" y="3080568"/>
                  </a:lnTo>
                  <a:lnTo>
                    <a:pt x="326806" y="3041617"/>
                  </a:lnTo>
                  <a:lnTo>
                    <a:pt x="351564" y="3002290"/>
                  </a:lnTo>
                  <a:lnTo>
                    <a:pt x="375497" y="2962598"/>
                  </a:lnTo>
                  <a:lnTo>
                    <a:pt x="398605" y="2922554"/>
                  </a:lnTo>
                  <a:lnTo>
                    <a:pt x="420887" y="2882170"/>
                  </a:lnTo>
                  <a:lnTo>
                    <a:pt x="442344" y="2841458"/>
                  </a:lnTo>
                  <a:lnTo>
                    <a:pt x="462976" y="2800431"/>
                  </a:lnTo>
                  <a:lnTo>
                    <a:pt x="482782" y="2759102"/>
                  </a:lnTo>
                  <a:lnTo>
                    <a:pt x="501763" y="2717482"/>
                  </a:lnTo>
                  <a:lnTo>
                    <a:pt x="519919" y="2675584"/>
                  </a:lnTo>
                  <a:lnTo>
                    <a:pt x="537250" y="2633421"/>
                  </a:lnTo>
                  <a:lnTo>
                    <a:pt x="553755" y="2591004"/>
                  </a:lnTo>
                  <a:lnTo>
                    <a:pt x="569435" y="2548346"/>
                  </a:lnTo>
                  <a:lnTo>
                    <a:pt x="584290" y="2505460"/>
                  </a:lnTo>
                  <a:lnTo>
                    <a:pt x="598320" y="2462357"/>
                  </a:lnTo>
                  <a:lnTo>
                    <a:pt x="611524" y="2419051"/>
                  </a:lnTo>
                  <a:lnTo>
                    <a:pt x="623903" y="2375552"/>
                  </a:lnTo>
                  <a:lnTo>
                    <a:pt x="635457" y="2331875"/>
                  </a:lnTo>
                  <a:lnTo>
                    <a:pt x="646186" y="2288031"/>
                  </a:lnTo>
                  <a:lnTo>
                    <a:pt x="656089" y="2244032"/>
                  </a:lnTo>
                  <a:lnTo>
                    <a:pt x="665167" y="2199892"/>
                  </a:lnTo>
                  <a:lnTo>
                    <a:pt x="673419" y="2155621"/>
                  </a:lnTo>
                  <a:lnTo>
                    <a:pt x="680847" y="2111233"/>
                  </a:lnTo>
                  <a:lnTo>
                    <a:pt x="687449" y="2066741"/>
                  </a:lnTo>
                  <a:lnTo>
                    <a:pt x="693226" y="2022155"/>
                  </a:lnTo>
                  <a:lnTo>
                    <a:pt x="698178" y="1977489"/>
                  </a:lnTo>
                  <a:lnTo>
                    <a:pt x="702304" y="1932755"/>
                  </a:lnTo>
                  <a:lnTo>
                    <a:pt x="705605" y="1887966"/>
                  </a:lnTo>
                  <a:lnTo>
                    <a:pt x="708081" y="1843133"/>
                  </a:lnTo>
                  <a:lnTo>
                    <a:pt x="709731" y="1798269"/>
                  </a:lnTo>
                  <a:lnTo>
                    <a:pt x="710557" y="1753387"/>
                  </a:lnTo>
                  <a:lnTo>
                    <a:pt x="710557" y="1708499"/>
                  </a:lnTo>
                  <a:lnTo>
                    <a:pt x="709731" y="1663616"/>
                  </a:lnTo>
                  <a:lnTo>
                    <a:pt x="708081" y="1618753"/>
                  </a:lnTo>
                  <a:lnTo>
                    <a:pt x="705605" y="1573920"/>
                  </a:lnTo>
                  <a:lnTo>
                    <a:pt x="702304" y="1529130"/>
                  </a:lnTo>
                  <a:lnTo>
                    <a:pt x="698178" y="1484396"/>
                  </a:lnTo>
                  <a:lnTo>
                    <a:pt x="693226" y="1439730"/>
                  </a:lnTo>
                  <a:lnTo>
                    <a:pt x="687449" y="1395144"/>
                  </a:lnTo>
                  <a:lnTo>
                    <a:pt x="680847" y="1350651"/>
                  </a:lnTo>
                  <a:lnTo>
                    <a:pt x="673419" y="1306263"/>
                  </a:lnTo>
                  <a:lnTo>
                    <a:pt x="665167" y="1261993"/>
                  </a:lnTo>
                  <a:lnTo>
                    <a:pt x="656089" y="1217852"/>
                  </a:lnTo>
                  <a:lnTo>
                    <a:pt x="646186" y="1173853"/>
                  </a:lnTo>
                  <a:lnTo>
                    <a:pt x="635457" y="1130008"/>
                  </a:lnTo>
                  <a:lnTo>
                    <a:pt x="623903" y="1086331"/>
                  </a:lnTo>
                  <a:lnTo>
                    <a:pt x="611524" y="1042832"/>
                  </a:lnTo>
                  <a:lnTo>
                    <a:pt x="598320" y="999526"/>
                  </a:lnTo>
                  <a:lnTo>
                    <a:pt x="584290" y="956423"/>
                  </a:lnTo>
                  <a:lnTo>
                    <a:pt x="569435" y="913536"/>
                  </a:lnTo>
                  <a:lnTo>
                    <a:pt x="553755" y="870877"/>
                  </a:lnTo>
                  <a:lnTo>
                    <a:pt x="537250" y="828460"/>
                  </a:lnTo>
                  <a:lnTo>
                    <a:pt x="519919" y="786296"/>
                  </a:lnTo>
                  <a:lnTo>
                    <a:pt x="501763" y="744398"/>
                  </a:lnTo>
                  <a:lnTo>
                    <a:pt x="482782" y="702778"/>
                  </a:lnTo>
                  <a:lnTo>
                    <a:pt x="462976" y="661448"/>
                  </a:lnTo>
                  <a:lnTo>
                    <a:pt x="442344" y="620420"/>
                  </a:lnTo>
                  <a:lnTo>
                    <a:pt x="420887" y="579708"/>
                  </a:lnTo>
                  <a:lnTo>
                    <a:pt x="398605" y="539324"/>
                  </a:lnTo>
                  <a:lnTo>
                    <a:pt x="375497" y="499279"/>
                  </a:lnTo>
                  <a:lnTo>
                    <a:pt x="351564" y="459586"/>
                  </a:lnTo>
                  <a:lnTo>
                    <a:pt x="326806" y="420258"/>
                  </a:lnTo>
                  <a:lnTo>
                    <a:pt x="301223" y="381307"/>
                  </a:lnTo>
                  <a:lnTo>
                    <a:pt x="274814" y="342744"/>
                  </a:lnTo>
                  <a:lnTo>
                    <a:pt x="247580" y="304584"/>
                  </a:lnTo>
                  <a:lnTo>
                    <a:pt x="219521" y="266837"/>
                  </a:lnTo>
                  <a:lnTo>
                    <a:pt x="190637" y="229517"/>
                  </a:lnTo>
                  <a:lnTo>
                    <a:pt x="160927" y="192635"/>
                  </a:lnTo>
                  <a:lnTo>
                    <a:pt x="130392" y="156205"/>
                  </a:lnTo>
                  <a:lnTo>
                    <a:pt x="99032" y="120238"/>
                  </a:lnTo>
                  <a:lnTo>
                    <a:pt x="66846" y="84746"/>
                  </a:lnTo>
                  <a:lnTo>
                    <a:pt x="33836" y="49743"/>
                  </a:lnTo>
                  <a:lnTo>
                    <a:pt x="0" y="15239"/>
                  </a:lnTo>
                  <a:lnTo>
                    <a:pt x="15239" y="0"/>
                  </a:lnTo>
                  <a:close/>
                </a:path>
              </a:pathLst>
            </a:custGeom>
            <a:ln w="12700">
              <a:solidFill>
                <a:srgbClr val="5B9BD4"/>
              </a:solidFill>
            </a:ln>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sp>
          <p:nvSpPr>
            <p:cNvPr id="11" name="object 11"/>
            <p:cNvSpPr/>
            <p:nvPr/>
          </p:nvSpPr>
          <p:spPr>
            <a:xfrm>
              <a:off x="6910451" y="2509901"/>
              <a:ext cx="4581525" cy="561975"/>
            </a:xfrm>
            <a:custGeom>
              <a:avLst/>
              <a:gdLst/>
              <a:ahLst/>
              <a:cxnLst/>
              <a:rect l="l" t="t" r="r" b="b"/>
              <a:pathLst>
                <a:path w="4581525" h="561975">
                  <a:moveTo>
                    <a:pt x="4581525" y="0"/>
                  </a:moveTo>
                  <a:lnTo>
                    <a:pt x="0" y="0"/>
                  </a:lnTo>
                  <a:lnTo>
                    <a:pt x="0" y="561975"/>
                  </a:lnTo>
                  <a:lnTo>
                    <a:pt x="4581525" y="561975"/>
                  </a:lnTo>
                  <a:lnTo>
                    <a:pt x="4581525" y="0"/>
                  </a:lnTo>
                  <a:close/>
                </a:path>
              </a:pathLst>
            </a:custGeom>
            <a:solidFill>
              <a:srgbClr val="FFC000"/>
            </a:solidFill>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sp>
          <p:nvSpPr>
            <p:cNvPr id="12" name="object 12"/>
            <p:cNvSpPr/>
            <p:nvPr/>
          </p:nvSpPr>
          <p:spPr>
            <a:xfrm>
              <a:off x="6910451" y="2509901"/>
              <a:ext cx="4581525" cy="561975"/>
            </a:xfrm>
            <a:custGeom>
              <a:avLst/>
              <a:gdLst/>
              <a:ahLst/>
              <a:cxnLst/>
              <a:rect l="l" t="t" r="r" b="b"/>
              <a:pathLst>
                <a:path w="4581525" h="561975">
                  <a:moveTo>
                    <a:pt x="0" y="561975"/>
                  </a:moveTo>
                  <a:lnTo>
                    <a:pt x="4581525" y="561975"/>
                  </a:lnTo>
                  <a:lnTo>
                    <a:pt x="4581525" y="0"/>
                  </a:lnTo>
                  <a:lnTo>
                    <a:pt x="0" y="0"/>
                  </a:lnTo>
                  <a:lnTo>
                    <a:pt x="0" y="561975"/>
                  </a:lnTo>
                  <a:close/>
                </a:path>
              </a:pathLst>
            </a:custGeom>
            <a:ln w="12700">
              <a:solidFill>
                <a:srgbClr val="FFFFFF"/>
              </a:solidFill>
            </a:ln>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grpSp>
      <p:sp>
        <p:nvSpPr>
          <p:cNvPr id="13" name="object 13"/>
          <p:cNvSpPr txBox="1"/>
          <p:nvPr/>
        </p:nvSpPr>
        <p:spPr>
          <a:xfrm>
            <a:off x="5506879" y="2778442"/>
            <a:ext cx="2565559" cy="287098"/>
          </a:xfrm>
          <a:prstGeom prst="rect">
            <a:avLst/>
          </a:prstGeom>
        </p:spPr>
        <p:txBody>
          <a:bodyPr vert="horz" wrap="square" lIns="0" tIns="10001" rIns="0" bIns="0" rtlCol="0">
            <a:spAutoFit/>
          </a:bodyPr>
          <a:lstStyle/>
          <a:p>
            <a:pPr marL="9525" defTabSz="685800" fontAlgn="auto">
              <a:spcBef>
                <a:spcPts val="79"/>
              </a:spcBef>
              <a:spcAft>
                <a:spcPts val="0"/>
              </a:spcAft>
            </a:pPr>
            <a:r>
              <a:rPr kern="0" spc="-8" dirty="0">
                <a:solidFill>
                  <a:srgbClr val="FFFFFF"/>
                </a:solidFill>
                <a:latin typeface="Calibri"/>
                <a:cs typeface="Calibri"/>
              </a:rPr>
              <a:t>Improved</a:t>
            </a:r>
            <a:r>
              <a:rPr kern="0" spc="-41" dirty="0">
                <a:solidFill>
                  <a:srgbClr val="FFFFFF"/>
                </a:solidFill>
                <a:latin typeface="Calibri"/>
                <a:cs typeface="Calibri"/>
              </a:rPr>
              <a:t> </a:t>
            </a:r>
            <a:r>
              <a:rPr kern="0" spc="-8" dirty="0">
                <a:solidFill>
                  <a:srgbClr val="FFFFFF"/>
                </a:solidFill>
                <a:latin typeface="Calibri"/>
                <a:cs typeface="Calibri"/>
              </a:rPr>
              <a:t>experience</a:t>
            </a:r>
            <a:r>
              <a:rPr kern="0" spc="-49" dirty="0">
                <a:solidFill>
                  <a:srgbClr val="FFFFFF"/>
                </a:solidFill>
                <a:latin typeface="Calibri"/>
                <a:cs typeface="Calibri"/>
              </a:rPr>
              <a:t> </a:t>
            </a:r>
            <a:r>
              <a:rPr kern="0" dirty="0">
                <a:solidFill>
                  <a:srgbClr val="FFFFFF"/>
                </a:solidFill>
                <a:latin typeface="Calibri"/>
                <a:cs typeface="Calibri"/>
              </a:rPr>
              <a:t>for</a:t>
            </a:r>
            <a:r>
              <a:rPr kern="0" spc="-60" dirty="0">
                <a:solidFill>
                  <a:srgbClr val="FFFFFF"/>
                </a:solidFill>
                <a:latin typeface="Calibri"/>
                <a:cs typeface="Calibri"/>
              </a:rPr>
              <a:t> </a:t>
            </a:r>
            <a:r>
              <a:rPr kern="0" spc="-19" dirty="0">
                <a:solidFill>
                  <a:srgbClr val="FFFFFF"/>
                </a:solidFill>
                <a:latin typeface="Calibri"/>
                <a:cs typeface="Calibri"/>
              </a:rPr>
              <a:t>all</a:t>
            </a:r>
            <a:endParaRPr kern="0">
              <a:solidFill>
                <a:sysClr val="windowText" lastClr="000000"/>
              </a:solidFill>
              <a:latin typeface="Calibri"/>
              <a:cs typeface="Calibri"/>
            </a:endParaRPr>
          </a:p>
        </p:txBody>
      </p:sp>
      <p:grpSp>
        <p:nvGrpSpPr>
          <p:cNvPr id="14" name="object 14"/>
          <p:cNvGrpSpPr/>
          <p:nvPr/>
        </p:nvGrpSpPr>
        <p:grpSpPr>
          <a:xfrm>
            <a:off x="4856607" y="2684907"/>
            <a:ext cx="3762375" cy="1104900"/>
            <a:chOff x="6475476" y="2436876"/>
            <a:chExt cx="5016500" cy="1473200"/>
          </a:xfrm>
        </p:grpSpPr>
        <p:pic>
          <p:nvPicPr>
            <p:cNvPr id="15" name="object 15"/>
            <p:cNvPicPr/>
            <p:nvPr/>
          </p:nvPicPr>
          <p:blipFill>
            <a:blip r:embed="rId2" cstate="print"/>
            <a:stretch>
              <a:fillRect/>
            </a:stretch>
          </p:blipFill>
          <p:spPr>
            <a:xfrm>
              <a:off x="6481826" y="2443099"/>
              <a:ext cx="704723" cy="695325"/>
            </a:xfrm>
            <a:prstGeom prst="rect">
              <a:avLst/>
            </a:prstGeom>
          </p:spPr>
        </p:pic>
        <p:sp>
          <p:nvSpPr>
            <p:cNvPr id="16" name="object 16"/>
            <p:cNvSpPr/>
            <p:nvPr/>
          </p:nvSpPr>
          <p:spPr>
            <a:xfrm>
              <a:off x="6481826" y="2443226"/>
              <a:ext cx="704850" cy="695325"/>
            </a:xfrm>
            <a:custGeom>
              <a:avLst/>
              <a:gdLst/>
              <a:ahLst/>
              <a:cxnLst/>
              <a:rect l="l" t="t" r="r" b="b"/>
              <a:pathLst>
                <a:path w="704850" h="695325">
                  <a:moveTo>
                    <a:pt x="0" y="347599"/>
                  </a:moveTo>
                  <a:lnTo>
                    <a:pt x="3216" y="300421"/>
                  </a:lnTo>
                  <a:lnTo>
                    <a:pt x="12585" y="255175"/>
                  </a:lnTo>
                  <a:lnTo>
                    <a:pt x="27687" y="212276"/>
                  </a:lnTo>
                  <a:lnTo>
                    <a:pt x="48104" y="172136"/>
                  </a:lnTo>
                  <a:lnTo>
                    <a:pt x="73416" y="135170"/>
                  </a:lnTo>
                  <a:lnTo>
                    <a:pt x="103203" y="101790"/>
                  </a:lnTo>
                  <a:lnTo>
                    <a:pt x="137046" y="72411"/>
                  </a:lnTo>
                  <a:lnTo>
                    <a:pt x="174526" y="47446"/>
                  </a:lnTo>
                  <a:lnTo>
                    <a:pt x="215223" y="27308"/>
                  </a:lnTo>
                  <a:lnTo>
                    <a:pt x="258718" y="12413"/>
                  </a:lnTo>
                  <a:lnTo>
                    <a:pt x="304592" y="3172"/>
                  </a:lnTo>
                  <a:lnTo>
                    <a:pt x="352425" y="0"/>
                  </a:lnTo>
                  <a:lnTo>
                    <a:pt x="400231" y="3172"/>
                  </a:lnTo>
                  <a:lnTo>
                    <a:pt x="446087" y="12413"/>
                  </a:lnTo>
                  <a:lnTo>
                    <a:pt x="489573" y="27308"/>
                  </a:lnTo>
                  <a:lnTo>
                    <a:pt x="530267" y="47446"/>
                  </a:lnTo>
                  <a:lnTo>
                    <a:pt x="567749" y="72411"/>
                  </a:lnTo>
                  <a:lnTo>
                    <a:pt x="601599" y="101790"/>
                  </a:lnTo>
                  <a:lnTo>
                    <a:pt x="631395" y="135170"/>
                  </a:lnTo>
                  <a:lnTo>
                    <a:pt x="656717" y="172136"/>
                  </a:lnTo>
                  <a:lnTo>
                    <a:pt x="677144" y="212276"/>
                  </a:lnTo>
                  <a:lnTo>
                    <a:pt x="692255" y="255175"/>
                  </a:lnTo>
                  <a:lnTo>
                    <a:pt x="701631" y="300421"/>
                  </a:lnTo>
                  <a:lnTo>
                    <a:pt x="704850" y="347599"/>
                  </a:lnTo>
                  <a:lnTo>
                    <a:pt x="701631" y="394779"/>
                  </a:lnTo>
                  <a:lnTo>
                    <a:pt x="692255" y="440031"/>
                  </a:lnTo>
                  <a:lnTo>
                    <a:pt x="677144" y="482941"/>
                  </a:lnTo>
                  <a:lnTo>
                    <a:pt x="656716" y="523094"/>
                  </a:lnTo>
                  <a:lnTo>
                    <a:pt x="631395" y="560075"/>
                  </a:lnTo>
                  <a:lnTo>
                    <a:pt x="601598" y="593471"/>
                  </a:lnTo>
                  <a:lnTo>
                    <a:pt x="567749" y="622865"/>
                  </a:lnTo>
                  <a:lnTo>
                    <a:pt x="530267" y="647845"/>
                  </a:lnTo>
                  <a:lnTo>
                    <a:pt x="489573" y="667996"/>
                  </a:lnTo>
                  <a:lnTo>
                    <a:pt x="446087" y="682902"/>
                  </a:lnTo>
                  <a:lnTo>
                    <a:pt x="400231" y="692150"/>
                  </a:lnTo>
                  <a:lnTo>
                    <a:pt x="352425" y="695325"/>
                  </a:lnTo>
                  <a:lnTo>
                    <a:pt x="304592" y="692150"/>
                  </a:lnTo>
                  <a:lnTo>
                    <a:pt x="258718" y="682902"/>
                  </a:lnTo>
                  <a:lnTo>
                    <a:pt x="215223" y="667996"/>
                  </a:lnTo>
                  <a:lnTo>
                    <a:pt x="174526" y="647845"/>
                  </a:lnTo>
                  <a:lnTo>
                    <a:pt x="137046" y="622865"/>
                  </a:lnTo>
                  <a:lnTo>
                    <a:pt x="103203" y="593471"/>
                  </a:lnTo>
                  <a:lnTo>
                    <a:pt x="73416" y="560075"/>
                  </a:lnTo>
                  <a:lnTo>
                    <a:pt x="48104" y="523094"/>
                  </a:lnTo>
                  <a:lnTo>
                    <a:pt x="27687" y="482941"/>
                  </a:lnTo>
                  <a:lnTo>
                    <a:pt x="12585" y="440031"/>
                  </a:lnTo>
                  <a:lnTo>
                    <a:pt x="3216" y="394779"/>
                  </a:lnTo>
                  <a:lnTo>
                    <a:pt x="0" y="347599"/>
                  </a:lnTo>
                  <a:close/>
                </a:path>
              </a:pathLst>
            </a:custGeom>
            <a:ln w="12700">
              <a:solidFill>
                <a:srgbClr val="FFC000"/>
              </a:solidFill>
            </a:ln>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sp>
          <p:nvSpPr>
            <p:cNvPr id="17" name="object 17"/>
            <p:cNvSpPr/>
            <p:nvPr/>
          </p:nvSpPr>
          <p:spPr>
            <a:xfrm>
              <a:off x="7224776" y="3348101"/>
              <a:ext cx="4267200" cy="561975"/>
            </a:xfrm>
            <a:custGeom>
              <a:avLst/>
              <a:gdLst/>
              <a:ahLst/>
              <a:cxnLst/>
              <a:rect l="l" t="t" r="r" b="b"/>
              <a:pathLst>
                <a:path w="4267200" h="561975">
                  <a:moveTo>
                    <a:pt x="4267200" y="0"/>
                  </a:moveTo>
                  <a:lnTo>
                    <a:pt x="0" y="0"/>
                  </a:lnTo>
                  <a:lnTo>
                    <a:pt x="0" y="561975"/>
                  </a:lnTo>
                  <a:lnTo>
                    <a:pt x="4267200" y="561975"/>
                  </a:lnTo>
                  <a:lnTo>
                    <a:pt x="4267200" y="0"/>
                  </a:lnTo>
                  <a:close/>
                </a:path>
              </a:pathLst>
            </a:custGeom>
            <a:solidFill>
              <a:srgbClr val="67EE20"/>
            </a:solidFill>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grpSp>
      <p:sp>
        <p:nvSpPr>
          <p:cNvPr id="18" name="object 18"/>
          <p:cNvSpPr txBox="1"/>
          <p:nvPr/>
        </p:nvSpPr>
        <p:spPr>
          <a:xfrm>
            <a:off x="5743575" y="3408760"/>
            <a:ext cx="2830353" cy="286617"/>
          </a:xfrm>
          <a:prstGeom prst="rect">
            <a:avLst/>
          </a:prstGeom>
        </p:spPr>
        <p:txBody>
          <a:bodyPr vert="horz" wrap="square" lIns="0" tIns="9525" rIns="0" bIns="0" rtlCol="0">
            <a:spAutoFit/>
          </a:bodyPr>
          <a:lstStyle/>
          <a:p>
            <a:pPr marL="9525" defTabSz="685800" fontAlgn="auto">
              <a:spcBef>
                <a:spcPts val="75"/>
              </a:spcBef>
              <a:spcAft>
                <a:spcPts val="0"/>
              </a:spcAft>
            </a:pPr>
            <a:r>
              <a:rPr kern="0" dirty="0">
                <a:solidFill>
                  <a:srgbClr val="FFFFFF"/>
                </a:solidFill>
                <a:latin typeface="Calibri"/>
                <a:cs typeface="Calibri"/>
              </a:rPr>
              <a:t>Reduced</a:t>
            </a:r>
            <a:r>
              <a:rPr kern="0" spc="-53" dirty="0">
                <a:solidFill>
                  <a:srgbClr val="FFFFFF"/>
                </a:solidFill>
                <a:latin typeface="Calibri"/>
                <a:cs typeface="Calibri"/>
              </a:rPr>
              <a:t> </a:t>
            </a:r>
            <a:r>
              <a:rPr kern="0" dirty="0">
                <a:solidFill>
                  <a:srgbClr val="FFFFFF"/>
                </a:solidFill>
                <a:latin typeface="Calibri"/>
                <a:cs typeface="Calibri"/>
              </a:rPr>
              <a:t>ER</a:t>
            </a:r>
            <a:r>
              <a:rPr kern="0" spc="-30" dirty="0">
                <a:solidFill>
                  <a:srgbClr val="FFFFFF"/>
                </a:solidFill>
                <a:latin typeface="Calibri"/>
                <a:cs typeface="Calibri"/>
              </a:rPr>
              <a:t> </a:t>
            </a:r>
            <a:r>
              <a:rPr kern="0" dirty="0">
                <a:solidFill>
                  <a:srgbClr val="FFFFFF"/>
                </a:solidFill>
                <a:latin typeface="Calibri"/>
                <a:cs typeface="Calibri"/>
              </a:rPr>
              <a:t>visits</a:t>
            </a:r>
            <a:r>
              <a:rPr kern="0" spc="-34" dirty="0">
                <a:solidFill>
                  <a:srgbClr val="FFFFFF"/>
                </a:solidFill>
                <a:latin typeface="Calibri"/>
                <a:cs typeface="Calibri"/>
              </a:rPr>
              <a:t> </a:t>
            </a:r>
            <a:r>
              <a:rPr kern="0" dirty="0">
                <a:solidFill>
                  <a:srgbClr val="FFFFFF"/>
                </a:solidFill>
                <a:latin typeface="Calibri"/>
                <a:cs typeface="Calibri"/>
              </a:rPr>
              <a:t>&amp;</a:t>
            </a:r>
            <a:r>
              <a:rPr kern="0" spc="-53" dirty="0">
                <a:solidFill>
                  <a:srgbClr val="FFFFFF"/>
                </a:solidFill>
                <a:latin typeface="Calibri"/>
                <a:cs typeface="Calibri"/>
              </a:rPr>
              <a:t> </a:t>
            </a:r>
            <a:r>
              <a:rPr kern="0" spc="-8" dirty="0">
                <a:solidFill>
                  <a:srgbClr val="FFFFFF"/>
                </a:solidFill>
                <a:latin typeface="Calibri"/>
                <a:cs typeface="Calibri"/>
              </a:rPr>
              <a:t>Utilization</a:t>
            </a:r>
            <a:endParaRPr kern="0">
              <a:solidFill>
                <a:sysClr val="windowText" lastClr="000000"/>
              </a:solidFill>
              <a:latin typeface="Calibri"/>
              <a:cs typeface="Calibri"/>
            </a:endParaRPr>
          </a:p>
        </p:txBody>
      </p:sp>
      <p:grpSp>
        <p:nvGrpSpPr>
          <p:cNvPr id="19" name="object 19"/>
          <p:cNvGrpSpPr/>
          <p:nvPr/>
        </p:nvGrpSpPr>
        <p:grpSpPr>
          <a:xfrm>
            <a:off x="5099494" y="3313557"/>
            <a:ext cx="3519488" cy="1104900"/>
            <a:chOff x="6799326" y="3275076"/>
            <a:chExt cx="4692650" cy="1473200"/>
          </a:xfrm>
        </p:grpSpPr>
        <p:pic>
          <p:nvPicPr>
            <p:cNvPr id="20" name="object 20"/>
            <p:cNvPicPr/>
            <p:nvPr/>
          </p:nvPicPr>
          <p:blipFill>
            <a:blip r:embed="rId3" cstate="print"/>
            <a:stretch>
              <a:fillRect/>
            </a:stretch>
          </p:blipFill>
          <p:spPr>
            <a:xfrm>
              <a:off x="6805676" y="3281299"/>
              <a:ext cx="695198" cy="695325"/>
            </a:xfrm>
            <a:prstGeom prst="rect">
              <a:avLst/>
            </a:prstGeom>
          </p:spPr>
        </p:pic>
        <p:sp>
          <p:nvSpPr>
            <p:cNvPr id="21" name="object 21"/>
            <p:cNvSpPr/>
            <p:nvPr/>
          </p:nvSpPr>
          <p:spPr>
            <a:xfrm>
              <a:off x="6805676" y="3281426"/>
              <a:ext cx="695325" cy="695325"/>
            </a:xfrm>
            <a:custGeom>
              <a:avLst/>
              <a:gdLst/>
              <a:ahLst/>
              <a:cxnLst/>
              <a:rect l="l" t="t" r="r" b="b"/>
              <a:pathLst>
                <a:path w="695325" h="695325">
                  <a:moveTo>
                    <a:pt x="0" y="347599"/>
                  </a:moveTo>
                  <a:lnTo>
                    <a:pt x="3172" y="300421"/>
                  </a:lnTo>
                  <a:lnTo>
                    <a:pt x="12413" y="255175"/>
                  </a:lnTo>
                  <a:lnTo>
                    <a:pt x="27308" y="212276"/>
                  </a:lnTo>
                  <a:lnTo>
                    <a:pt x="47446" y="172136"/>
                  </a:lnTo>
                  <a:lnTo>
                    <a:pt x="72411" y="135170"/>
                  </a:lnTo>
                  <a:lnTo>
                    <a:pt x="101790" y="101790"/>
                  </a:lnTo>
                  <a:lnTo>
                    <a:pt x="135170" y="72411"/>
                  </a:lnTo>
                  <a:lnTo>
                    <a:pt x="172136" y="47446"/>
                  </a:lnTo>
                  <a:lnTo>
                    <a:pt x="212276" y="27308"/>
                  </a:lnTo>
                  <a:lnTo>
                    <a:pt x="255175" y="12413"/>
                  </a:lnTo>
                  <a:lnTo>
                    <a:pt x="300421" y="3172"/>
                  </a:lnTo>
                  <a:lnTo>
                    <a:pt x="347599" y="0"/>
                  </a:lnTo>
                  <a:lnTo>
                    <a:pt x="394779" y="3172"/>
                  </a:lnTo>
                  <a:lnTo>
                    <a:pt x="440031" y="12413"/>
                  </a:lnTo>
                  <a:lnTo>
                    <a:pt x="482941" y="27308"/>
                  </a:lnTo>
                  <a:lnTo>
                    <a:pt x="523094" y="47446"/>
                  </a:lnTo>
                  <a:lnTo>
                    <a:pt x="560075" y="72411"/>
                  </a:lnTo>
                  <a:lnTo>
                    <a:pt x="593471" y="101790"/>
                  </a:lnTo>
                  <a:lnTo>
                    <a:pt x="622865" y="135170"/>
                  </a:lnTo>
                  <a:lnTo>
                    <a:pt x="647845" y="172136"/>
                  </a:lnTo>
                  <a:lnTo>
                    <a:pt x="667996" y="212276"/>
                  </a:lnTo>
                  <a:lnTo>
                    <a:pt x="682902" y="255175"/>
                  </a:lnTo>
                  <a:lnTo>
                    <a:pt x="692150" y="300421"/>
                  </a:lnTo>
                  <a:lnTo>
                    <a:pt x="695325" y="347599"/>
                  </a:lnTo>
                  <a:lnTo>
                    <a:pt x="692150" y="394779"/>
                  </a:lnTo>
                  <a:lnTo>
                    <a:pt x="682902" y="440031"/>
                  </a:lnTo>
                  <a:lnTo>
                    <a:pt x="667996" y="482941"/>
                  </a:lnTo>
                  <a:lnTo>
                    <a:pt x="647845" y="523094"/>
                  </a:lnTo>
                  <a:lnTo>
                    <a:pt x="622865" y="560075"/>
                  </a:lnTo>
                  <a:lnTo>
                    <a:pt x="593471" y="593471"/>
                  </a:lnTo>
                  <a:lnTo>
                    <a:pt x="560075" y="622865"/>
                  </a:lnTo>
                  <a:lnTo>
                    <a:pt x="523094" y="647845"/>
                  </a:lnTo>
                  <a:lnTo>
                    <a:pt x="482941" y="667996"/>
                  </a:lnTo>
                  <a:lnTo>
                    <a:pt x="440031" y="682902"/>
                  </a:lnTo>
                  <a:lnTo>
                    <a:pt x="394779" y="692150"/>
                  </a:lnTo>
                  <a:lnTo>
                    <a:pt x="347599" y="695325"/>
                  </a:lnTo>
                  <a:lnTo>
                    <a:pt x="300421" y="692150"/>
                  </a:lnTo>
                  <a:lnTo>
                    <a:pt x="255175" y="682902"/>
                  </a:lnTo>
                  <a:lnTo>
                    <a:pt x="212276" y="667996"/>
                  </a:lnTo>
                  <a:lnTo>
                    <a:pt x="172136" y="647845"/>
                  </a:lnTo>
                  <a:lnTo>
                    <a:pt x="135170" y="622865"/>
                  </a:lnTo>
                  <a:lnTo>
                    <a:pt x="101790" y="593471"/>
                  </a:lnTo>
                  <a:lnTo>
                    <a:pt x="72411" y="560075"/>
                  </a:lnTo>
                  <a:lnTo>
                    <a:pt x="47446" y="523094"/>
                  </a:lnTo>
                  <a:lnTo>
                    <a:pt x="27308" y="482941"/>
                  </a:lnTo>
                  <a:lnTo>
                    <a:pt x="12413" y="440031"/>
                  </a:lnTo>
                  <a:lnTo>
                    <a:pt x="3172" y="394779"/>
                  </a:lnTo>
                  <a:lnTo>
                    <a:pt x="0" y="347599"/>
                  </a:lnTo>
                  <a:close/>
                </a:path>
              </a:pathLst>
            </a:custGeom>
            <a:ln w="12700">
              <a:solidFill>
                <a:srgbClr val="67EE20"/>
              </a:solidFill>
            </a:ln>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sp>
          <p:nvSpPr>
            <p:cNvPr id="22" name="object 22"/>
            <p:cNvSpPr/>
            <p:nvPr/>
          </p:nvSpPr>
          <p:spPr>
            <a:xfrm>
              <a:off x="7224776" y="4186301"/>
              <a:ext cx="4267200" cy="561975"/>
            </a:xfrm>
            <a:custGeom>
              <a:avLst/>
              <a:gdLst/>
              <a:ahLst/>
              <a:cxnLst/>
              <a:rect l="l" t="t" r="r" b="b"/>
              <a:pathLst>
                <a:path w="4267200" h="561975">
                  <a:moveTo>
                    <a:pt x="4267200" y="0"/>
                  </a:moveTo>
                  <a:lnTo>
                    <a:pt x="0" y="0"/>
                  </a:lnTo>
                  <a:lnTo>
                    <a:pt x="0" y="561975"/>
                  </a:lnTo>
                  <a:lnTo>
                    <a:pt x="4267200" y="561975"/>
                  </a:lnTo>
                  <a:lnTo>
                    <a:pt x="4267200" y="0"/>
                  </a:lnTo>
                  <a:close/>
                </a:path>
              </a:pathLst>
            </a:custGeom>
            <a:solidFill>
              <a:srgbClr val="3EE09B"/>
            </a:solidFill>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grpSp>
      <p:sp>
        <p:nvSpPr>
          <p:cNvPr id="23" name="object 23"/>
          <p:cNvSpPr txBox="1"/>
          <p:nvPr/>
        </p:nvSpPr>
        <p:spPr>
          <a:xfrm>
            <a:off x="5743575" y="4038553"/>
            <a:ext cx="2279809" cy="286617"/>
          </a:xfrm>
          <a:prstGeom prst="rect">
            <a:avLst/>
          </a:prstGeom>
        </p:spPr>
        <p:txBody>
          <a:bodyPr vert="horz" wrap="square" lIns="0" tIns="9525" rIns="0" bIns="0" rtlCol="0">
            <a:spAutoFit/>
          </a:bodyPr>
          <a:lstStyle/>
          <a:p>
            <a:pPr marL="9525" defTabSz="685800" fontAlgn="auto">
              <a:spcBef>
                <a:spcPts val="75"/>
              </a:spcBef>
              <a:spcAft>
                <a:spcPts val="0"/>
              </a:spcAft>
            </a:pPr>
            <a:r>
              <a:rPr kern="0" dirty="0">
                <a:solidFill>
                  <a:srgbClr val="FFFFFF"/>
                </a:solidFill>
                <a:latin typeface="Calibri"/>
                <a:cs typeface="Calibri"/>
              </a:rPr>
              <a:t>Engaged</a:t>
            </a:r>
            <a:r>
              <a:rPr kern="0" spc="-86" dirty="0">
                <a:solidFill>
                  <a:srgbClr val="FFFFFF"/>
                </a:solidFill>
                <a:latin typeface="Calibri"/>
                <a:cs typeface="Calibri"/>
              </a:rPr>
              <a:t> </a:t>
            </a:r>
            <a:r>
              <a:rPr kern="0" spc="-30" dirty="0">
                <a:solidFill>
                  <a:srgbClr val="FFFFFF"/>
                </a:solidFill>
                <a:latin typeface="Calibri"/>
                <a:cs typeface="Calibri"/>
              </a:rPr>
              <a:t>Team</a:t>
            </a:r>
            <a:r>
              <a:rPr kern="0" spc="-68" dirty="0">
                <a:solidFill>
                  <a:srgbClr val="FFFFFF"/>
                </a:solidFill>
                <a:latin typeface="Calibri"/>
                <a:cs typeface="Calibri"/>
              </a:rPr>
              <a:t> </a:t>
            </a:r>
            <a:r>
              <a:rPr kern="0" spc="-8" dirty="0">
                <a:solidFill>
                  <a:srgbClr val="FFFFFF"/>
                </a:solidFill>
                <a:latin typeface="Calibri"/>
                <a:cs typeface="Calibri"/>
              </a:rPr>
              <a:t>members</a:t>
            </a:r>
            <a:endParaRPr kern="0">
              <a:solidFill>
                <a:sysClr val="windowText" lastClr="000000"/>
              </a:solidFill>
              <a:latin typeface="Calibri"/>
              <a:cs typeface="Calibri"/>
            </a:endParaRPr>
          </a:p>
        </p:txBody>
      </p:sp>
      <p:grpSp>
        <p:nvGrpSpPr>
          <p:cNvPr id="24" name="object 24"/>
          <p:cNvGrpSpPr/>
          <p:nvPr/>
        </p:nvGrpSpPr>
        <p:grpSpPr>
          <a:xfrm>
            <a:off x="5099495" y="3942207"/>
            <a:ext cx="3581400" cy="1109663"/>
            <a:chOff x="6799326" y="4113276"/>
            <a:chExt cx="4775200" cy="1479550"/>
          </a:xfrm>
        </p:grpSpPr>
        <p:pic>
          <p:nvPicPr>
            <p:cNvPr id="25" name="object 25"/>
            <p:cNvPicPr/>
            <p:nvPr/>
          </p:nvPicPr>
          <p:blipFill>
            <a:blip r:embed="rId4" cstate="print"/>
            <a:stretch>
              <a:fillRect/>
            </a:stretch>
          </p:blipFill>
          <p:spPr>
            <a:xfrm>
              <a:off x="6805676" y="4119499"/>
              <a:ext cx="695198" cy="695325"/>
            </a:xfrm>
            <a:prstGeom prst="rect">
              <a:avLst/>
            </a:prstGeom>
          </p:spPr>
        </p:pic>
        <p:sp>
          <p:nvSpPr>
            <p:cNvPr id="26" name="object 26"/>
            <p:cNvSpPr/>
            <p:nvPr/>
          </p:nvSpPr>
          <p:spPr>
            <a:xfrm>
              <a:off x="6805676" y="4119626"/>
              <a:ext cx="695325" cy="695325"/>
            </a:xfrm>
            <a:custGeom>
              <a:avLst/>
              <a:gdLst/>
              <a:ahLst/>
              <a:cxnLst/>
              <a:rect l="l" t="t" r="r" b="b"/>
              <a:pathLst>
                <a:path w="695325" h="695325">
                  <a:moveTo>
                    <a:pt x="0" y="347599"/>
                  </a:moveTo>
                  <a:lnTo>
                    <a:pt x="3172" y="300421"/>
                  </a:lnTo>
                  <a:lnTo>
                    <a:pt x="12413" y="255175"/>
                  </a:lnTo>
                  <a:lnTo>
                    <a:pt x="27308" y="212276"/>
                  </a:lnTo>
                  <a:lnTo>
                    <a:pt x="47446" y="172136"/>
                  </a:lnTo>
                  <a:lnTo>
                    <a:pt x="72411" y="135170"/>
                  </a:lnTo>
                  <a:lnTo>
                    <a:pt x="101790" y="101790"/>
                  </a:lnTo>
                  <a:lnTo>
                    <a:pt x="135170" y="72411"/>
                  </a:lnTo>
                  <a:lnTo>
                    <a:pt x="172136" y="47446"/>
                  </a:lnTo>
                  <a:lnTo>
                    <a:pt x="212276" y="27308"/>
                  </a:lnTo>
                  <a:lnTo>
                    <a:pt x="255175" y="12413"/>
                  </a:lnTo>
                  <a:lnTo>
                    <a:pt x="300421" y="3172"/>
                  </a:lnTo>
                  <a:lnTo>
                    <a:pt x="347599" y="0"/>
                  </a:lnTo>
                  <a:lnTo>
                    <a:pt x="394779" y="3172"/>
                  </a:lnTo>
                  <a:lnTo>
                    <a:pt x="440031" y="12413"/>
                  </a:lnTo>
                  <a:lnTo>
                    <a:pt x="482941" y="27308"/>
                  </a:lnTo>
                  <a:lnTo>
                    <a:pt x="523094" y="47446"/>
                  </a:lnTo>
                  <a:lnTo>
                    <a:pt x="560075" y="72411"/>
                  </a:lnTo>
                  <a:lnTo>
                    <a:pt x="593471" y="101790"/>
                  </a:lnTo>
                  <a:lnTo>
                    <a:pt x="622865" y="135170"/>
                  </a:lnTo>
                  <a:lnTo>
                    <a:pt x="647845" y="172136"/>
                  </a:lnTo>
                  <a:lnTo>
                    <a:pt x="667996" y="212276"/>
                  </a:lnTo>
                  <a:lnTo>
                    <a:pt x="682902" y="255175"/>
                  </a:lnTo>
                  <a:lnTo>
                    <a:pt x="692150" y="300421"/>
                  </a:lnTo>
                  <a:lnTo>
                    <a:pt x="695325" y="347599"/>
                  </a:lnTo>
                  <a:lnTo>
                    <a:pt x="692150" y="394779"/>
                  </a:lnTo>
                  <a:lnTo>
                    <a:pt x="682902" y="440031"/>
                  </a:lnTo>
                  <a:lnTo>
                    <a:pt x="667996" y="482941"/>
                  </a:lnTo>
                  <a:lnTo>
                    <a:pt x="647845" y="523094"/>
                  </a:lnTo>
                  <a:lnTo>
                    <a:pt x="622865" y="560075"/>
                  </a:lnTo>
                  <a:lnTo>
                    <a:pt x="593471" y="593471"/>
                  </a:lnTo>
                  <a:lnTo>
                    <a:pt x="560075" y="622865"/>
                  </a:lnTo>
                  <a:lnTo>
                    <a:pt x="523094" y="647845"/>
                  </a:lnTo>
                  <a:lnTo>
                    <a:pt x="482941" y="667996"/>
                  </a:lnTo>
                  <a:lnTo>
                    <a:pt x="440031" y="682902"/>
                  </a:lnTo>
                  <a:lnTo>
                    <a:pt x="394779" y="692150"/>
                  </a:lnTo>
                  <a:lnTo>
                    <a:pt x="347599" y="695325"/>
                  </a:lnTo>
                  <a:lnTo>
                    <a:pt x="300421" y="692150"/>
                  </a:lnTo>
                  <a:lnTo>
                    <a:pt x="255175" y="682902"/>
                  </a:lnTo>
                  <a:lnTo>
                    <a:pt x="212276" y="667996"/>
                  </a:lnTo>
                  <a:lnTo>
                    <a:pt x="172136" y="647845"/>
                  </a:lnTo>
                  <a:lnTo>
                    <a:pt x="135170" y="622865"/>
                  </a:lnTo>
                  <a:lnTo>
                    <a:pt x="101790" y="593471"/>
                  </a:lnTo>
                  <a:lnTo>
                    <a:pt x="72411" y="560075"/>
                  </a:lnTo>
                  <a:lnTo>
                    <a:pt x="47446" y="523094"/>
                  </a:lnTo>
                  <a:lnTo>
                    <a:pt x="27308" y="482941"/>
                  </a:lnTo>
                  <a:lnTo>
                    <a:pt x="12413" y="440031"/>
                  </a:lnTo>
                  <a:lnTo>
                    <a:pt x="3172" y="394779"/>
                  </a:lnTo>
                  <a:lnTo>
                    <a:pt x="0" y="347599"/>
                  </a:lnTo>
                  <a:close/>
                </a:path>
              </a:pathLst>
            </a:custGeom>
            <a:ln w="12700">
              <a:solidFill>
                <a:srgbClr val="3EE09B"/>
              </a:solidFill>
            </a:ln>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sp>
          <p:nvSpPr>
            <p:cNvPr id="27" name="object 27"/>
            <p:cNvSpPr/>
            <p:nvPr/>
          </p:nvSpPr>
          <p:spPr>
            <a:xfrm>
              <a:off x="6834251" y="5024501"/>
              <a:ext cx="4733925" cy="561975"/>
            </a:xfrm>
            <a:custGeom>
              <a:avLst/>
              <a:gdLst/>
              <a:ahLst/>
              <a:cxnLst/>
              <a:rect l="l" t="t" r="r" b="b"/>
              <a:pathLst>
                <a:path w="4733925" h="561975">
                  <a:moveTo>
                    <a:pt x="4733925" y="0"/>
                  </a:moveTo>
                  <a:lnTo>
                    <a:pt x="0" y="0"/>
                  </a:lnTo>
                  <a:lnTo>
                    <a:pt x="0" y="561975"/>
                  </a:lnTo>
                  <a:lnTo>
                    <a:pt x="4733925" y="561975"/>
                  </a:lnTo>
                  <a:lnTo>
                    <a:pt x="4733925" y="0"/>
                  </a:lnTo>
                  <a:close/>
                </a:path>
              </a:pathLst>
            </a:custGeom>
            <a:solidFill>
              <a:srgbClr val="5B9BD4"/>
            </a:solidFill>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sp>
          <p:nvSpPr>
            <p:cNvPr id="28" name="object 28"/>
            <p:cNvSpPr/>
            <p:nvPr/>
          </p:nvSpPr>
          <p:spPr>
            <a:xfrm>
              <a:off x="6834251" y="5024501"/>
              <a:ext cx="4733925" cy="561975"/>
            </a:xfrm>
            <a:custGeom>
              <a:avLst/>
              <a:gdLst/>
              <a:ahLst/>
              <a:cxnLst/>
              <a:rect l="l" t="t" r="r" b="b"/>
              <a:pathLst>
                <a:path w="4733925" h="561975">
                  <a:moveTo>
                    <a:pt x="0" y="561975"/>
                  </a:moveTo>
                  <a:lnTo>
                    <a:pt x="4733925" y="561975"/>
                  </a:lnTo>
                  <a:lnTo>
                    <a:pt x="4733925" y="0"/>
                  </a:lnTo>
                  <a:lnTo>
                    <a:pt x="0" y="0"/>
                  </a:lnTo>
                  <a:lnTo>
                    <a:pt x="0" y="561975"/>
                  </a:lnTo>
                  <a:close/>
                </a:path>
              </a:pathLst>
            </a:custGeom>
            <a:ln w="12700">
              <a:solidFill>
                <a:srgbClr val="FFFFFF"/>
              </a:solidFill>
            </a:ln>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grpSp>
      <p:sp>
        <p:nvSpPr>
          <p:cNvPr id="29" name="object 29"/>
          <p:cNvSpPr txBox="1"/>
          <p:nvPr/>
        </p:nvSpPr>
        <p:spPr>
          <a:xfrm>
            <a:off x="5449252" y="4668441"/>
            <a:ext cx="1600200" cy="286617"/>
          </a:xfrm>
          <a:prstGeom prst="rect">
            <a:avLst/>
          </a:prstGeom>
        </p:spPr>
        <p:txBody>
          <a:bodyPr vert="horz" wrap="square" lIns="0" tIns="9525" rIns="0" bIns="0" rtlCol="0">
            <a:spAutoFit/>
          </a:bodyPr>
          <a:lstStyle/>
          <a:p>
            <a:pPr marL="9525" defTabSz="685800" fontAlgn="auto">
              <a:spcBef>
                <a:spcPts val="75"/>
              </a:spcBef>
              <a:spcAft>
                <a:spcPts val="0"/>
              </a:spcAft>
            </a:pPr>
            <a:r>
              <a:rPr kern="0" dirty="0">
                <a:solidFill>
                  <a:srgbClr val="FFFFFF"/>
                </a:solidFill>
                <a:latin typeface="Calibri"/>
                <a:cs typeface="Calibri"/>
              </a:rPr>
              <a:t>Financial</a:t>
            </a:r>
            <a:r>
              <a:rPr kern="0" spc="-41" dirty="0">
                <a:solidFill>
                  <a:srgbClr val="FFFFFF"/>
                </a:solidFill>
                <a:latin typeface="Calibri"/>
                <a:cs typeface="Calibri"/>
              </a:rPr>
              <a:t> </a:t>
            </a:r>
            <a:r>
              <a:rPr kern="0" spc="-8" dirty="0">
                <a:solidFill>
                  <a:srgbClr val="FFFFFF"/>
                </a:solidFill>
                <a:latin typeface="Calibri"/>
                <a:cs typeface="Calibri"/>
              </a:rPr>
              <a:t>Success</a:t>
            </a:r>
            <a:endParaRPr kern="0">
              <a:solidFill>
                <a:sysClr val="windowText" lastClr="000000"/>
              </a:solidFill>
              <a:latin typeface="Calibri"/>
              <a:cs typeface="Calibri"/>
            </a:endParaRPr>
          </a:p>
        </p:txBody>
      </p:sp>
      <p:grpSp>
        <p:nvGrpSpPr>
          <p:cNvPr id="30" name="object 30"/>
          <p:cNvGrpSpPr/>
          <p:nvPr/>
        </p:nvGrpSpPr>
        <p:grpSpPr>
          <a:xfrm>
            <a:off x="4856607" y="4570857"/>
            <a:ext cx="538163" cy="531019"/>
            <a:chOff x="6475476" y="4951476"/>
            <a:chExt cx="717550" cy="708025"/>
          </a:xfrm>
        </p:grpSpPr>
        <p:sp>
          <p:nvSpPr>
            <p:cNvPr id="31" name="object 31"/>
            <p:cNvSpPr/>
            <p:nvPr/>
          </p:nvSpPr>
          <p:spPr>
            <a:xfrm>
              <a:off x="6481826" y="4957826"/>
              <a:ext cx="704850" cy="695325"/>
            </a:xfrm>
            <a:custGeom>
              <a:avLst/>
              <a:gdLst/>
              <a:ahLst/>
              <a:cxnLst/>
              <a:rect l="l" t="t" r="r" b="b"/>
              <a:pathLst>
                <a:path w="704850" h="695325">
                  <a:moveTo>
                    <a:pt x="352425" y="0"/>
                  </a:moveTo>
                  <a:lnTo>
                    <a:pt x="304592" y="3172"/>
                  </a:lnTo>
                  <a:lnTo>
                    <a:pt x="258718" y="12413"/>
                  </a:lnTo>
                  <a:lnTo>
                    <a:pt x="215223" y="27308"/>
                  </a:lnTo>
                  <a:lnTo>
                    <a:pt x="174526" y="47446"/>
                  </a:lnTo>
                  <a:lnTo>
                    <a:pt x="137046" y="72411"/>
                  </a:lnTo>
                  <a:lnTo>
                    <a:pt x="103203" y="101790"/>
                  </a:lnTo>
                  <a:lnTo>
                    <a:pt x="73416" y="135170"/>
                  </a:lnTo>
                  <a:lnTo>
                    <a:pt x="48104" y="172136"/>
                  </a:lnTo>
                  <a:lnTo>
                    <a:pt x="27687" y="212276"/>
                  </a:lnTo>
                  <a:lnTo>
                    <a:pt x="12585" y="255175"/>
                  </a:lnTo>
                  <a:lnTo>
                    <a:pt x="3216" y="300421"/>
                  </a:lnTo>
                  <a:lnTo>
                    <a:pt x="0" y="347599"/>
                  </a:lnTo>
                  <a:lnTo>
                    <a:pt x="3216" y="394777"/>
                  </a:lnTo>
                  <a:lnTo>
                    <a:pt x="12585" y="440026"/>
                  </a:lnTo>
                  <a:lnTo>
                    <a:pt x="27687" y="482931"/>
                  </a:lnTo>
                  <a:lnTo>
                    <a:pt x="48104" y="523077"/>
                  </a:lnTo>
                  <a:lnTo>
                    <a:pt x="73416" y="560051"/>
                  </a:lnTo>
                  <a:lnTo>
                    <a:pt x="103203" y="593439"/>
                  </a:lnTo>
                  <a:lnTo>
                    <a:pt x="137046" y="622826"/>
                  </a:lnTo>
                  <a:lnTo>
                    <a:pt x="174526" y="647798"/>
                  </a:lnTo>
                  <a:lnTo>
                    <a:pt x="215223" y="667942"/>
                  </a:lnTo>
                  <a:lnTo>
                    <a:pt x="258718" y="682843"/>
                  </a:lnTo>
                  <a:lnTo>
                    <a:pt x="304592" y="692088"/>
                  </a:lnTo>
                  <a:lnTo>
                    <a:pt x="352425" y="695261"/>
                  </a:lnTo>
                  <a:lnTo>
                    <a:pt x="400231" y="692088"/>
                  </a:lnTo>
                  <a:lnTo>
                    <a:pt x="446087" y="682843"/>
                  </a:lnTo>
                  <a:lnTo>
                    <a:pt x="489573" y="667942"/>
                  </a:lnTo>
                  <a:lnTo>
                    <a:pt x="530267" y="647798"/>
                  </a:lnTo>
                  <a:lnTo>
                    <a:pt x="567749" y="622826"/>
                  </a:lnTo>
                  <a:lnTo>
                    <a:pt x="601598" y="593439"/>
                  </a:lnTo>
                  <a:lnTo>
                    <a:pt x="631395" y="560051"/>
                  </a:lnTo>
                  <a:lnTo>
                    <a:pt x="656716" y="523077"/>
                  </a:lnTo>
                  <a:lnTo>
                    <a:pt x="677144" y="482931"/>
                  </a:lnTo>
                  <a:lnTo>
                    <a:pt x="692255" y="440026"/>
                  </a:lnTo>
                  <a:lnTo>
                    <a:pt x="701631" y="394777"/>
                  </a:lnTo>
                  <a:lnTo>
                    <a:pt x="704850" y="347599"/>
                  </a:lnTo>
                  <a:lnTo>
                    <a:pt x="701631" y="300421"/>
                  </a:lnTo>
                  <a:lnTo>
                    <a:pt x="692255" y="255175"/>
                  </a:lnTo>
                  <a:lnTo>
                    <a:pt x="677144" y="212276"/>
                  </a:lnTo>
                  <a:lnTo>
                    <a:pt x="656717" y="172136"/>
                  </a:lnTo>
                  <a:lnTo>
                    <a:pt x="631395" y="135170"/>
                  </a:lnTo>
                  <a:lnTo>
                    <a:pt x="601599" y="101790"/>
                  </a:lnTo>
                  <a:lnTo>
                    <a:pt x="567749" y="72411"/>
                  </a:lnTo>
                  <a:lnTo>
                    <a:pt x="530267" y="47446"/>
                  </a:lnTo>
                  <a:lnTo>
                    <a:pt x="489573" y="27308"/>
                  </a:lnTo>
                  <a:lnTo>
                    <a:pt x="446087" y="12413"/>
                  </a:lnTo>
                  <a:lnTo>
                    <a:pt x="400231" y="3172"/>
                  </a:lnTo>
                  <a:lnTo>
                    <a:pt x="352425" y="0"/>
                  </a:lnTo>
                  <a:close/>
                </a:path>
              </a:pathLst>
            </a:custGeom>
            <a:solidFill>
              <a:srgbClr val="FFFFFF"/>
            </a:solidFill>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sp>
          <p:nvSpPr>
            <p:cNvPr id="32" name="object 32"/>
            <p:cNvSpPr/>
            <p:nvPr/>
          </p:nvSpPr>
          <p:spPr>
            <a:xfrm>
              <a:off x="6481826" y="4957826"/>
              <a:ext cx="704850" cy="695325"/>
            </a:xfrm>
            <a:custGeom>
              <a:avLst/>
              <a:gdLst/>
              <a:ahLst/>
              <a:cxnLst/>
              <a:rect l="l" t="t" r="r" b="b"/>
              <a:pathLst>
                <a:path w="704850" h="695325">
                  <a:moveTo>
                    <a:pt x="0" y="347599"/>
                  </a:moveTo>
                  <a:lnTo>
                    <a:pt x="3216" y="300421"/>
                  </a:lnTo>
                  <a:lnTo>
                    <a:pt x="12585" y="255175"/>
                  </a:lnTo>
                  <a:lnTo>
                    <a:pt x="27687" y="212276"/>
                  </a:lnTo>
                  <a:lnTo>
                    <a:pt x="48104" y="172136"/>
                  </a:lnTo>
                  <a:lnTo>
                    <a:pt x="73416" y="135170"/>
                  </a:lnTo>
                  <a:lnTo>
                    <a:pt x="103203" y="101790"/>
                  </a:lnTo>
                  <a:lnTo>
                    <a:pt x="137046" y="72411"/>
                  </a:lnTo>
                  <a:lnTo>
                    <a:pt x="174526" y="47446"/>
                  </a:lnTo>
                  <a:lnTo>
                    <a:pt x="215223" y="27308"/>
                  </a:lnTo>
                  <a:lnTo>
                    <a:pt x="258718" y="12413"/>
                  </a:lnTo>
                  <a:lnTo>
                    <a:pt x="304592" y="3172"/>
                  </a:lnTo>
                  <a:lnTo>
                    <a:pt x="352425" y="0"/>
                  </a:lnTo>
                  <a:lnTo>
                    <a:pt x="400231" y="3172"/>
                  </a:lnTo>
                  <a:lnTo>
                    <a:pt x="446087" y="12413"/>
                  </a:lnTo>
                  <a:lnTo>
                    <a:pt x="489573" y="27308"/>
                  </a:lnTo>
                  <a:lnTo>
                    <a:pt x="530267" y="47446"/>
                  </a:lnTo>
                  <a:lnTo>
                    <a:pt x="567749" y="72411"/>
                  </a:lnTo>
                  <a:lnTo>
                    <a:pt x="601599" y="101790"/>
                  </a:lnTo>
                  <a:lnTo>
                    <a:pt x="631395" y="135170"/>
                  </a:lnTo>
                  <a:lnTo>
                    <a:pt x="656717" y="172136"/>
                  </a:lnTo>
                  <a:lnTo>
                    <a:pt x="677144" y="212276"/>
                  </a:lnTo>
                  <a:lnTo>
                    <a:pt x="692255" y="255175"/>
                  </a:lnTo>
                  <a:lnTo>
                    <a:pt x="701631" y="300421"/>
                  </a:lnTo>
                  <a:lnTo>
                    <a:pt x="704850" y="347599"/>
                  </a:lnTo>
                  <a:lnTo>
                    <a:pt x="701631" y="394777"/>
                  </a:lnTo>
                  <a:lnTo>
                    <a:pt x="692255" y="440026"/>
                  </a:lnTo>
                  <a:lnTo>
                    <a:pt x="677144" y="482931"/>
                  </a:lnTo>
                  <a:lnTo>
                    <a:pt x="656716" y="523077"/>
                  </a:lnTo>
                  <a:lnTo>
                    <a:pt x="631395" y="560051"/>
                  </a:lnTo>
                  <a:lnTo>
                    <a:pt x="601598" y="593439"/>
                  </a:lnTo>
                  <a:lnTo>
                    <a:pt x="567749" y="622826"/>
                  </a:lnTo>
                  <a:lnTo>
                    <a:pt x="530267" y="647798"/>
                  </a:lnTo>
                  <a:lnTo>
                    <a:pt x="489573" y="667942"/>
                  </a:lnTo>
                  <a:lnTo>
                    <a:pt x="446087" y="682843"/>
                  </a:lnTo>
                  <a:lnTo>
                    <a:pt x="400231" y="692088"/>
                  </a:lnTo>
                  <a:lnTo>
                    <a:pt x="352425" y="695261"/>
                  </a:lnTo>
                  <a:lnTo>
                    <a:pt x="304592" y="692088"/>
                  </a:lnTo>
                  <a:lnTo>
                    <a:pt x="258718" y="682843"/>
                  </a:lnTo>
                  <a:lnTo>
                    <a:pt x="215223" y="667942"/>
                  </a:lnTo>
                  <a:lnTo>
                    <a:pt x="174526" y="647798"/>
                  </a:lnTo>
                  <a:lnTo>
                    <a:pt x="137046" y="622826"/>
                  </a:lnTo>
                  <a:lnTo>
                    <a:pt x="103203" y="593439"/>
                  </a:lnTo>
                  <a:lnTo>
                    <a:pt x="73416" y="560051"/>
                  </a:lnTo>
                  <a:lnTo>
                    <a:pt x="48104" y="523077"/>
                  </a:lnTo>
                  <a:lnTo>
                    <a:pt x="27687" y="482931"/>
                  </a:lnTo>
                  <a:lnTo>
                    <a:pt x="12585" y="440026"/>
                  </a:lnTo>
                  <a:lnTo>
                    <a:pt x="3216" y="394777"/>
                  </a:lnTo>
                  <a:lnTo>
                    <a:pt x="0" y="347599"/>
                  </a:lnTo>
                  <a:close/>
                </a:path>
              </a:pathLst>
            </a:custGeom>
            <a:ln w="12700">
              <a:solidFill>
                <a:srgbClr val="5B9BD4"/>
              </a:solidFill>
            </a:ln>
          </p:spPr>
          <p:txBody>
            <a:bodyPr wrap="square" lIns="0" tIns="0" rIns="0" bIns="0" rtlCol="0"/>
            <a:lstStyle/>
            <a:p>
              <a:pPr defTabSz="685800" fontAlgn="auto">
                <a:spcBef>
                  <a:spcPts val="0"/>
                </a:spcBef>
                <a:spcAft>
                  <a:spcPts val="0"/>
                </a:spcAft>
              </a:pPr>
              <a:endParaRPr sz="1350" kern="0">
                <a:solidFill>
                  <a:sysClr val="windowText" lastClr="000000"/>
                </a:solidFill>
              </a:endParaRPr>
            </a:p>
          </p:txBody>
        </p:sp>
      </p:grpSp>
      <p:pic>
        <p:nvPicPr>
          <p:cNvPr id="33" name="object 33"/>
          <p:cNvPicPr/>
          <p:nvPr/>
        </p:nvPicPr>
        <p:blipFill>
          <a:blip r:embed="rId5" cstate="print"/>
          <a:stretch>
            <a:fillRect/>
          </a:stretch>
        </p:blipFill>
        <p:spPr>
          <a:xfrm>
            <a:off x="300037" y="5743573"/>
            <a:ext cx="1328738" cy="18573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0605" y="1076087"/>
            <a:ext cx="7217569" cy="969336"/>
          </a:xfrm>
          <a:prstGeom prst="rect">
            <a:avLst/>
          </a:prstGeom>
        </p:spPr>
        <p:txBody>
          <a:bodyPr vert="horz" wrap="square" lIns="0" tIns="70961" rIns="0" bIns="0" rtlCol="0">
            <a:spAutoFit/>
          </a:bodyPr>
          <a:lstStyle/>
          <a:p>
            <a:pPr marL="253365" marR="3810" indent="-244316">
              <a:lnSpc>
                <a:spcPts val="3548"/>
              </a:lnSpc>
              <a:spcBef>
                <a:spcPts val="559"/>
              </a:spcBef>
            </a:pPr>
            <a:r>
              <a:rPr sz="3300" dirty="0"/>
              <a:t>Flexible</a:t>
            </a:r>
            <a:r>
              <a:rPr sz="3300" spc="-83" dirty="0"/>
              <a:t> </a:t>
            </a:r>
            <a:r>
              <a:rPr sz="3300" dirty="0"/>
              <a:t>services</a:t>
            </a:r>
            <a:r>
              <a:rPr sz="3300" spc="-68" dirty="0"/>
              <a:t> </a:t>
            </a:r>
            <a:r>
              <a:rPr sz="3300" dirty="0"/>
              <a:t>based</a:t>
            </a:r>
            <a:r>
              <a:rPr sz="3300" spc="-68" dirty="0"/>
              <a:t> </a:t>
            </a:r>
            <a:r>
              <a:rPr sz="3300" dirty="0"/>
              <a:t>on</a:t>
            </a:r>
            <a:r>
              <a:rPr sz="3300" spc="-71" dirty="0"/>
              <a:t> </a:t>
            </a:r>
            <a:r>
              <a:rPr sz="3300" dirty="0"/>
              <a:t>needs</a:t>
            </a:r>
            <a:r>
              <a:rPr sz="3300" spc="-19" dirty="0"/>
              <a:t> </a:t>
            </a:r>
            <a:r>
              <a:rPr sz="3300" spc="-8" dirty="0"/>
              <a:t>24/7/365 </a:t>
            </a:r>
            <a:r>
              <a:rPr sz="3300" dirty="0"/>
              <a:t>access</a:t>
            </a:r>
            <a:r>
              <a:rPr sz="3300" spc="-83" dirty="0"/>
              <a:t> </a:t>
            </a:r>
            <a:r>
              <a:rPr sz="3300" dirty="0"/>
              <a:t>via</a:t>
            </a:r>
            <a:r>
              <a:rPr sz="3300" spc="-30" dirty="0"/>
              <a:t> </a:t>
            </a:r>
            <a:r>
              <a:rPr sz="3300" dirty="0"/>
              <a:t>our</a:t>
            </a:r>
            <a:r>
              <a:rPr sz="3300" spc="-49" dirty="0"/>
              <a:t> </a:t>
            </a:r>
            <a:r>
              <a:rPr sz="3300" dirty="0"/>
              <a:t>clinical</a:t>
            </a:r>
            <a:r>
              <a:rPr sz="3300" spc="-45" dirty="0"/>
              <a:t> </a:t>
            </a:r>
            <a:r>
              <a:rPr sz="3300" dirty="0"/>
              <a:t>command</a:t>
            </a:r>
            <a:r>
              <a:rPr sz="3300" spc="-64" dirty="0"/>
              <a:t> </a:t>
            </a:r>
            <a:r>
              <a:rPr sz="3300" spc="-8" dirty="0"/>
              <a:t>center:</a:t>
            </a:r>
            <a:endParaRPr sz="3300"/>
          </a:p>
        </p:txBody>
      </p:sp>
      <p:sp>
        <p:nvSpPr>
          <p:cNvPr id="3" name="object 3"/>
          <p:cNvSpPr txBox="1"/>
          <p:nvPr/>
        </p:nvSpPr>
        <p:spPr>
          <a:xfrm>
            <a:off x="540544" y="2017062"/>
            <a:ext cx="7470934" cy="3365504"/>
          </a:xfrm>
          <a:prstGeom prst="rect">
            <a:avLst/>
          </a:prstGeom>
        </p:spPr>
        <p:txBody>
          <a:bodyPr vert="horz" wrap="square" lIns="0" tIns="72866" rIns="0" bIns="0" rtlCol="0">
            <a:spAutoFit/>
          </a:bodyPr>
          <a:lstStyle/>
          <a:p>
            <a:pPr marL="352425" indent="-342900" defTabSz="685800" fontAlgn="auto">
              <a:spcBef>
                <a:spcPts val="574"/>
              </a:spcBef>
              <a:spcAft>
                <a:spcPts val="0"/>
              </a:spcAft>
              <a:buFont typeface="Wingdings"/>
              <a:buChar char=""/>
              <a:tabLst>
                <a:tab pos="352425" algn="l"/>
              </a:tabLst>
            </a:pPr>
            <a:r>
              <a:rPr sz="2025" kern="0" spc="-15" dirty="0">
                <a:solidFill>
                  <a:srgbClr val="404040"/>
                </a:solidFill>
                <a:latin typeface="Calibri"/>
                <a:cs typeface="Calibri"/>
              </a:rPr>
              <a:t>Physician</a:t>
            </a:r>
            <a:r>
              <a:rPr sz="2025" kern="0" spc="-75" dirty="0">
                <a:solidFill>
                  <a:srgbClr val="404040"/>
                </a:solidFill>
                <a:latin typeface="Calibri"/>
                <a:cs typeface="Calibri"/>
              </a:rPr>
              <a:t> </a:t>
            </a:r>
            <a:r>
              <a:rPr sz="2025" kern="0" dirty="0">
                <a:solidFill>
                  <a:srgbClr val="404040"/>
                </a:solidFill>
                <a:latin typeface="Calibri"/>
                <a:cs typeface="Calibri"/>
              </a:rPr>
              <a:t>Advisory</a:t>
            </a:r>
            <a:r>
              <a:rPr sz="2025" kern="0" spc="-86" dirty="0">
                <a:solidFill>
                  <a:srgbClr val="404040"/>
                </a:solidFill>
                <a:latin typeface="Calibri"/>
                <a:cs typeface="Calibri"/>
              </a:rPr>
              <a:t> </a:t>
            </a:r>
            <a:r>
              <a:rPr sz="2025" kern="0" spc="-8" dirty="0">
                <a:solidFill>
                  <a:srgbClr val="404040"/>
                </a:solidFill>
                <a:latin typeface="Calibri"/>
                <a:cs typeface="Calibri"/>
              </a:rPr>
              <a:t>Services:</a:t>
            </a:r>
            <a:endParaRPr sz="2025" kern="0">
              <a:solidFill>
                <a:sysClr val="windowText" lastClr="000000"/>
              </a:solidFill>
              <a:latin typeface="Calibri"/>
              <a:cs typeface="Calibri"/>
            </a:endParaRPr>
          </a:p>
          <a:p>
            <a:pPr marL="695801" lvl="1" indent="-343376" defTabSz="685800" fontAlgn="auto">
              <a:spcBef>
                <a:spcPts val="499"/>
              </a:spcBef>
              <a:spcAft>
                <a:spcPts val="0"/>
              </a:spcAft>
              <a:buFont typeface="Wingdings"/>
              <a:buChar char=""/>
              <a:tabLst>
                <a:tab pos="695801" algn="l"/>
              </a:tabLst>
            </a:pPr>
            <a:r>
              <a:rPr sz="2025" kern="0" spc="-19" dirty="0">
                <a:solidFill>
                  <a:srgbClr val="404040"/>
                </a:solidFill>
                <a:latin typeface="Calibri"/>
                <a:cs typeface="Calibri"/>
              </a:rPr>
              <a:t>Strategy:</a:t>
            </a:r>
            <a:r>
              <a:rPr sz="2025" kern="0" spc="-64" dirty="0">
                <a:solidFill>
                  <a:srgbClr val="404040"/>
                </a:solidFill>
                <a:latin typeface="Calibri"/>
                <a:cs typeface="Calibri"/>
              </a:rPr>
              <a:t> </a:t>
            </a:r>
            <a:r>
              <a:rPr sz="1500" kern="0" dirty="0">
                <a:solidFill>
                  <a:srgbClr val="404040"/>
                </a:solidFill>
                <a:latin typeface="Calibri"/>
                <a:cs typeface="Calibri"/>
              </a:rPr>
              <a:t>medical</a:t>
            </a:r>
            <a:r>
              <a:rPr sz="1500" kern="0" spc="-53" dirty="0">
                <a:solidFill>
                  <a:srgbClr val="404040"/>
                </a:solidFill>
                <a:latin typeface="Calibri"/>
                <a:cs typeface="Calibri"/>
              </a:rPr>
              <a:t> </a:t>
            </a:r>
            <a:r>
              <a:rPr sz="1500" kern="0" dirty="0">
                <a:solidFill>
                  <a:srgbClr val="404040"/>
                </a:solidFill>
                <a:latin typeface="Calibri"/>
                <a:cs typeface="Calibri"/>
              </a:rPr>
              <a:t>policies,</a:t>
            </a:r>
            <a:r>
              <a:rPr sz="1500" kern="0" spc="-83" dirty="0">
                <a:solidFill>
                  <a:srgbClr val="404040"/>
                </a:solidFill>
                <a:latin typeface="Calibri"/>
                <a:cs typeface="Calibri"/>
              </a:rPr>
              <a:t> </a:t>
            </a:r>
            <a:r>
              <a:rPr sz="1500" kern="0" dirty="0">
                <a:solidFill>
                  <a:srgbClr val="404040"/>
                </a:solidFill>
                <a:latin typeface="Calibri"/>
                <a:cs typeface="Calibri"/>
              </a:rPr>
              <a:t>utilization</a:t>
            </a:r>
            <a:r>
              <a:rPr sz="1500" kern="0" spc="-56" dirty="0">
                <a:solidFill>
                  <a:srgbClr val="404040"/>
                </a:solidFill>
                <a:latin typeface="Calibri"/>
                <a:cs typeface="Calibri"/>
              </a:rPr>
              <a:t> </a:t>
            </a:r>
            <a:r>
              <a:rPr sz="1500" kern="0" spc="-8" dirty="0">
                <a:solidFill>
                  <a:srgbClr val="404040"/>
                </a:solidFill>
                <a:latin typeface="Calibri"/>
                <a:cs typeface="Calibri"/>
              </a:rPr>
              <a:t>management,</a:t>
            </a:r>
            <a:r>
              <a:rPr sz="1500" kern="0" spc="-75" dirty="0">
                <a:solidFill>
                  <a:srgbClr val="404040"/>
                </a:solidFill>
                <a:latin typeface="Calibri"/>
                <a:cs typeface="Calibri"/>
              </a:rPr>
              <a:t> </a:t>
            </a:r>
            <a:r>
              <a:rPr sz="1500" kern="0" dirty="0">
                <a:solidFill>
                  <a:srgbClr val="404040"/>
                </a:solidFill>
                <a:latin typeface="Calibri"/>
                <a:cs typeface="Calibri"/>
              </a:rPr>
              <a:t>payers,</a:t>
            </a:r>
            <a:r>
              <a:rPr sz="1500" kern="0" spc="-34" dirty="0">
                <a:solidFill>
                  <a:srgbClr val="404040"/>
                </a:solidFill>
                <a:latin typeface="Calibri"/>
                <a:cs typeface="Calibri"/>
              </a:rPr>
              <a:t> </a:t>
            </a:r>
            <a:r>
              <a:rPr sz="1500" kern="0" dirty="0">
                <a:solidFill>
                  <a:srgbClr val="404040"/>
                </a:solidFill>
                <a:latin typeface="Calibri"/>
                <a:cs typeface="Calibri"/>
              </a:rPr>
              <a:t>community</a:t>
            </a:r>
            <a:r>
              <a:rPr sz="1500" kern="0" spc="-60" dirty="0">
                <a:solidFill>
                  <a:srgbClr val="404040"/>
                </a:solidFill>
                <a:latin typeface="Calibri"/>
                <a:cs typeface="Calibri"/>
              </a:rPr>
              <a:t> </a:t>
            </a:r>
            <a:r>
              <a:rPr sz="1500" kern="0" dirty="0">
                <a:solidFill>
                  <a:srgbClr val="404040"/>
                </a:solidFill>
                <a:latin typeface="Calibri"/>
                <a:cs typeface="Calibri"/>
              </a:rPr>
              <a:t>partners,</a:t>
            </a:r>
            <a:r>
              <a:rPr sz="1500" kern="0" spc="-41" dirty="0">
                <a:solidFill>
                  <a:srgbClr val="404040"/>
                </a:solidFill>
                <a:latin typeface="Calibri"/>
                <a:cs typeface="Calibri"/>
              </a:rPr>
              <a:t> </a:t>
            </a:r>
            <a:r>
              <a:rPr sz="1500" kern="0" spc="-19" dirty="0">
                <a:solidFill>
                  <a:srgbClr val="404040"/>
                </a:solidFill>
                <a:latin typeface="Calibri"/>
                <a:cs typeface="Calibri"/>
              </a:rPr>
              <a:t>etc</a:t>
            </a:r>
            <a:endParaRPr sz="1500" kern="0">
              <a:solidFill>
                <a:sysClr val="windowText" lastClr="000000"/>
              </a:solidFill>
              <a:latin typeface="Calibri"/>
              <a:cs typeface="Calibri"/>
            </a:endParaRPr>
          </a:p>
          <a:p>
            <a:pPr marL="695801" lvl="1" indent="-343376" defTabSz="685800" fontAlgn="auto">
              <a:spcBef>
                <a:spcPts val="499"/>
              </a:spcBef>
              <a:spcAft>
                <a:spcPts val="0"/>
              </a:spcAft>
              <a:buFont typeface="Wingdings"/>
              <a:buChar char=""/>
              <a:tabLst>
                <a:tab pos="695801" algn="l"/>
              </a:tabLst>
            </a:pPr>
            <a:r>
              <a:rPr sz="2025" kern="0" spc="-15" dirty="0">
                <a:solidFill>
                  <a:srgbClr val="404040"/>
                </a:solidFill>
                <a:latin typeface="Calibri"/>
                <a:cs typeface="Calibri"/>
              </a:rPr>
              <a:t>gaps</a:t>
            </a:r>
            <a:r>
              <a:rPr sz="2025" kern="0" spc="-101" dirty="0">
                <a:solidFill>
                  <a:srgbClr val="404040"/>
                </a:solidFill>
                <a:latin typeface="Calibri"/>
                <a:cs typeface="Calibri"/>
              </a:rPr>
              <a:t> </a:t>
            </a:r>
            <a:r>
              <a:rPr sz="2025" kern="0" dirty="0">
                <a:solidFill>
                  <a:srgbClr val="404040"/>
                </a:solidFill>
                <a:latin typeface="Calibri"/>
                <a:cs typeface="Calibri"/>
              </a:rPr>
              <a:t>in</a:t>
            </a:r>
            <a:r>
              <a:rPr sz="2025" kern="0" spc="-98" dirty="0">
                <a:solidFill>
                  <a:srgbClr val="404040"/>
                </a:solidFill>
                <a:latin typeface="Calibri"/>
                <a:cs typeface="Calibri"/>
              </a:rPr>
              <a:t> </a:t>
            </a:r>
            <a:r>
              <a:rPr sz="2025" kern="0" spc="-8" dirty="0">
                <a:solidFill>
                  <a:srgbClr val="404040"/>
                </a:solidFill>
                <a:latin typeface="Calibri"/>
                <a:cs typeface="Calibri"/>
              </a:rPr>
              <a:t>care</a:t>
            </a:r>
            <a:r>
              <a:rPr sz="2025" kern="0" spc="-94" dirty="0">
                <a:solidFill>
                  <a:srgbClr val="404040"/>
                </a:solidFill>
                <a:latin typeface="Calibri"/>
                <a:cs typeface="Calibri"/>
              </a:rPr>
              <a:t> </a:t>
            </a:r>
            <a:r>
              <a:rPr sz="2025" kern="0" spc="-8" dirty="0">
                <a:solidFill>
                  <a:srgbClr val="404040"/>
                </a:solidFill>
                <a:latin typeface="Calibri"/>
                <a:cs typeface="Calibri"/>
              </a:rPr>
              <a:t>closure:</a:t>
            </a:r>
            <a:r>
              <a:rPr sz="2025" kern="0" spc="-26" dirty="0">
                <a:solidFill>
                  <a:srgbClr val="404040"/>
                </a:solidFill>
                <a:latin typeface="Calibri"/>
                <a:cs typeface="Calibri"/>
              </a:rPr>
              <a:t> </a:t>
            </a:r>
            <a:r>
              <a:rPr sz="2025" kern="0" spc="-8" dirty="0">
                <a:solidFill>
                  <a:srgbClr val="404040"/>
                </a:solidFill>
                <a:latin typeface="Calibri"/>
                <a:cs typeface="Calibri"/>
              </a:rPr>
              <a:t>ordering</a:t>
            </a:r>
            <a:r>
              <a:rPr sz="2025" kern="0" spc="-45" dirty="0">
                <a:solidFill>
                  <a:srgbClr val="404040"/>
                </a:solidFill>
                <a:latin typeface="Calibri"/>
                <a:cs typeface="Calibri"/>
              </a:rPr>
              <a:t> </a:t>
            </a:r>
            <a:r>
              <a:rPr sz="2025" kern="0" spc="-26" dirty="0">
                <a:solidFill>
                  <a:srgbClr val="404040"/>
                </a:solidFill>
                <a:latin typeface="Calibri"/>
                <a:cs typeface="Calibri"/>
              </a:rPr>
              <a:t>preventative</a:t>
            </a:r>
            <a:r>
              <a:rPr sz="2025" kern="0" spc="-38" dirty="0">
                <a:solidFill>
                  <a:srgbClr val="404040"/>
                </a:solidFill>
                <a:latin typeface="Calibri"/>
                <a:cs typeface="Calibri"/>
              </a:rPr>
              <a:t> </a:t>
            </a:r>
            <a:r>
              <a:rPr sz="2025" kern="0" spc="-15" dirty="0">
                <a:solidFill>
                  <a:srgbClr val="404040"/>
                </a:solidFill>
                <a:latin typeface="Calibri"/>
                <a:cs typeface="Calibri"/>
              </a:rPr>
              <a:t>screening,</a:t>
            </a:r>
            <a:r>
              <a:rPr sz="2025" kern="0" spc="-49" dirty="0">
                <a:solidFill>
                  <a:srgbClr val="404040"/>
                </a:solidFill>
                <a:latin typeface="Calibri"/>
                <a:cs typeface="Calibri"/>
              </a:rPr>
              <a:t> </a:t>
            </a:r>
            <a:r>
              <a:rPr sz="2025" kern="0" dirty="0">
                <a:solidFill>
                  <a:srgbClr val="404040"/>
                </a:solidFill>
                <a:latin typeface="Calibri"/>
                <a:cs typeface="Calibri"/>
              </a:rPr>
              <a:t>labs,</a:t>
            </a:r>
            <a:r>
              <a:rPr sz="2025" kern="0" spc="-34" dirty="0">
                <a:solidFill>
                  <a:srgbClr val="404040"/>
                </a:solidFill>
                <a:latin typeface="Calibri"/>
                <a:cs typeface="Calibri"/>
              </a:rPr>
              <a:t> </a:t>
            </a:r>
            <a:r>
              <a:rPr sz="2025" kern="0" spc="-19" dirty="0">
                <a:solidFill>
                  <a:srgbClr val="404040"/>
                </a:solidFill>
                <a:latin typeface="Calibri"/>
                <a:cs typeface="Calibri"/>
              </a:rPr>
              <a:t>etc</a:t>
            </a:r>
            <a:endParaRPr sz="2025" kern="0">
              <a:solidFill>
                <a:sysClr val="windowText" lastClr="000000"/>
              </a:solidFill>
              <a:latin typeface="Calibri"/>
              <a:cs typeface="Calibri"/>
            </a:endParaRPr>
          </a:p>
          <a:p>
            <a:pPr marL="695801" lvl="1" indent="-343376" defTabSz="685800" fontAlgn="auto">
              <a:spcBef>
                <a:spcPts val="443"/>
              </a:spcBef>
              <a:spcAft>
                <a:spcPts val="0"/>
              </a:spcAft>
              <a:buFont typeface="Wingdings"/>
              <a:buChar char=""/>
              <a:tabLst>
                <a:tab pos="695801" algn="l"/>
              </a:tabLst>
            </a:pPr>
            <a:r>
              <a:rPr sz="2025" kern="0" spc="-8" dirty="0">
                <a:solidFill>
                  <a:srgbClr val="404040"/>
                </a:solidFill>
                <a:latin typeface="Calibri"/>
                <a:cs typeface="Calibri"/>
              </a:rPr>
              <a:t>Support:</a:t>
            </a:r>
            <a:r>
              <a:rPr sz="2025" kern="0" spc="-71" dirty="0">
                <a:solidFill>
                  <a:srgbClr val="404040"/>
                </a:solidFill>
                <a:latin typeface="Calibri"/>
                <a:cs typeface="Calibri"/>
              </a:rPr>
              <a:t> </a:t>
            </a:r>
            <a:r>
              <a:rPr sz="2025" kern="0" spc="-19" dirty="0">
                <a:solidFill>
                  <a:srgbClr val="404040"/>
                </a:solidFill>
                <a:latin typeface="Calibri"/>
                <a:cs typeface="Calibri"/>
              </a:rPr>
              <a:t>complex</a:t>
            </a:r>
            <a:r>
              <a:rPr sz="2025" kern="0" spc="-98" dirty="0">
                <a:solidFill>
                  <a:srgbClr val="404040"/>
                </a:solidFill>
                <a:latin typeface="Calibri"/>
                <a:cs typeface="Calibri"/>
              </a:rPr>
              <a:t> </a:t>
            </a:r>
            <a:r>
              <a:rPr sz="2025" kern="0" spc="-8" dirty="0">
                <a:solidFill>
                  <a:srgbClr val="404040"/>
                </a:solidFill>
                <a:latin typeface="Calibri"/>
                <a:cs typeface="Calibri"/>
              </a:rPr>
              <a:t>care,</a:t>
            </a:r>
            <a:r>
              <a:rPr sz="2025" kern="0" spc="-75" dirty="0">
                <a:solidFill>
                  <a:srgbClr val="404040"/>
                </a:solidFill>
                <a:latin typeface="Calibri"/>
                <a:cs typeface="Calibri"/>
              </a:rPr>
              <a:t> </a:t>
            </a:r>
            <a:r>
              <a:rPr sz="2025" kern="0" spc="-19" dirty="0">
                <a:solidFill>
                  <a:srgbClr val="404040"/>
                </a:solidFill>
                <a:latin typeface="Calibri"/>
                <a:cs typeface="Calibri"/>
              </a:rPr>
              <a:t>hospitalizations,</a:t>
            </a:r>
            <a:r>
              <a:rPr sz="2025" kern="0" spc="-75" dirty="0">
                <a:solidFill>
                  <a:srgbClr val="404040"/>
                </a:solidFill>
                <a:latin typeface="Calibri"/>
                <a:cs typeface="Calibri"/>
              </a:rPr>
              <a:t> </a:t>
            </a:r>
            <a:r>
              <a:rPr sz="2025" kern="0" spc="-8" dirty="0">
                <a:solidFill>
                  <a:srgbClr val="404040"/>
                </a:solidFill>
                <a:latin typeface="Calibri"/>
                <a:cs typeface="Calibri"/>
              </a:rPr>
              <a:t>clinical</a:t>
            </a:r>
            <a:r>
              <a:rPr sz="2025" kern="0" spc="-90" dirty="0">
                <a:solidFill>
                  <a:srgbClr val="404040"/>
                </a:solidFill>
                <a:latin typeface="Calibri"/>
                <a:cs typeface="Calibri"/>
              </a:rPr>
              <a:t> </a:t>
            </a:r>
            <a:r>
              <a:rPr sz="2025" kern="0" spc="-15" dirty="0">
                <a:solidFill>
                  <a:srgbClr val="404040"/>
                </a:solidFill>
                <a:latin typeface="Calibri"/>
                <a:cs typeface="Calibri"/>
              </a:rPr>
              <a:t>staff</a:t>
            </a:r>
            <a:r>
              <a:rPr sz="2025" kern="0" spc="-79" dirty="0">
                <a:solidFill>
                  <a:srgbClr val="404040"/>
                </a:solidFill>
                <a:latin typeface="Calibri"/>
                <a:cs typeface="Calibri"/>
              </a:rPr>
              <a:t> </a:t>
            </a:r>
            <a:r>
              <a:rPr sz="2025" kern="0" dirty="0">
                <a:solidFill>
                  <a:srgbClr val="404040"/>
                </a:solidFill>
                <a:latin typeface="Calibri"/>
                <a:cs typeface="Calibri"/>
              </a:rPr>
              <a:t>support,</a:t>
            </a:r>
            <a:r>
              <a:rPr sz="2025" kern="0" spc="-49" dirty="0">
                <a:solidFill>
                  <a:srgbClr val="404040"/>
                </a:solidFill>
                <a:latin typeface="Calibri"/>
                <a:cs typeface="Calibri"/>
              </a:rPr>
              <a:t> </a:t>
            </a:r>
            <a:r>
              <a:rPr sz="2025" kern="0" spc="-19" dirty="0">
                <a:solidFill>
                  <a:srgbClr val="404040"/>
                </a:solidFill>
                <a:latin typeface="Calibri"/>
                <a:cs typeface="Calibri"/>
              </a:rPr>
              <a:t>etc</a:t>
            </a:r>
            <a:endParaRPr sz="2025" kern="0">
              <a:solidFill>
                <a:sysClr val="windowText" lastClr="000000"/>
              </a:solidFill>
              <a:latin typeface="Calibri"/>
              <a:cs typeface="Calibri"/>
            </a:endParaRPr>
          </a:p>
          <a:p>
            <a:pPr marL="695801" lvl="1" indent="-343376" defTabSz="685800" fontAlgn="auto">
              <a:spcBef>
                <a:spcPts val="499"/>
              </a:spcBef>
              <a:spcAft>
                <a:spcPts val="0"/>
              </a:spcAft>
              <a:buFont typeface="Wingdings"/>
              <a:buChar char=""/>
              <a:tabLst>
                <a:tab pos="695801" algn="l"/>
              </a:tabLst>
            </a:pPr>
            <a:r>
              <a:rPr sz="2025" kern="0" spc="-15" dirty="0">
                <a:solidFill>
                  <a:srgbClr val="404040"/>
                </a:solidFill>
                <a:latin typeface="Calibri"/>
                <a:cs typeface="Calibri"/>
              </a:rPr>
              <a:t>Hospital</a:t>
            </a:r>
            <a:r>
              <a:rPr sz="2025" kern="0" spc="-83" dirty="0">
                <a:solidFill>
                  <a:srgbClr val="404040"/>
                </a:solidFill>
                <a:latin typeface="Calibri"/>
                <a:cs typeface="Calibri"/>
              </a:rPr>
              <a:t> </a:t>
            </a:r>
            <a:r>
              <a:rPr sz="2025" kern="0" spc="-8" dirty="0">
                <a:solidFill>
                  <a:srgbClr val="404040"/>
                </a:solidFill>
                <a:latin typeface="Calibri"/>
                <a:cs typeface="Calibri"/>
              </a:rPr>
              <a:t>admission</a:t>
            </a:r>
            <a:r>
              <a:rPr sz="2025" kern="0" spc="-64" dirty="0">
                <a:solidFill>
                  <a:srgbClr val="404040"/>
                </a:solidFill>
                <a:latin typeface="Calibri"/>
                <a:cs typeface="Calibri"/>
              </a:rPr>
              <a:t> </a:t>
            </a:r>
            <a:r>
              <a:rPr sz="2025" kern="0" spc="-8" dirty="0">
                <a:solidFill>
                  <a:srgbClr val="404040"/>
                </a:solidFill>
                <a:latin typeface="Calibri"/>
                <a:cs typeface="Calibri"/>
              </a:rPr>
              <a:t>support</a:t>
            </a:r>
            <a:r>
              <a:rPr sz="2025" kern="0" spc="-71" dirty="0">
                <a:solidFill>
                  <a:srgbClr val="404040"/>
                </a:solidFill>
                <a:latin typeface="Calibri"/>
                <a:cs typeface="Calibri"/>
              </a:rPr>
              <a:t> </a:t>
            </a:r>
            <a:r>
              <a:rPr sz="2025" kern="0" dirty="0">
                <a:solidFill>
                  <a:srgbClr val="404040"/>
                </a:solidFill>
                <a:latin typeface="Calibri"/>
                <a:cs typeface="Calibri"/>
              </a:rPr>
              <a:t>and</a:t>
            </a:r>
            <a:r>
              <a:rPr sz="2025" kern="0" spc="-64" dirty="0">
                <a:solidFill>
                  <a:srgbClr val="404040"/>
                </a:solidFill>
                <a:latin typeface="Calibri"/>
                <a:cs typeface="Calibri"/>
              </a:rPr>
              <a:t> </a:t>
            </a:r>
            <a:r>
              <a:rPr sz="2025" kern="0" spc="-8" dirty="0">
                <a:solidFill>
                  <a:srgbClr val="404040"/>
                </a:solidFill>
                <a:latin typeface="Calibri"/>
                <a:cs typeface="Calibri"/>
              </a:rPr>
              <a:t>advocacy</a:t>
            </a:r>
            <a:endParaRPr sz="2025" kern="0">
              <a:solidFill>
                <a:sysClr val="windowText" lastClr="000000"/>
              </a:solidFill>
              <a:latin typeface="Calibri"/>
              <a:cs typeface="Calibri"/>
            </a:endParaRPr>
          </a:p>
          <a:p>
            <a:pPr marL="695801" lvl="1" indent="-343376" defTabSz="685800" fontAlgn="auto">
              <a:spcBef>
                <a:spcPts val="499"/>
              </a:spcBef>
              <a:spcAft>
                <a:spcPts val="0"/>
              </a:spcAft>
              <a:buFont typeface="Wingdings"/>
              <a:buChar char=""/>
              <a:tabLst>
                <a:tab pos="695801" algn="l"/>
              </a:tabLst>
            </a:pPr>
            <a:r>
              <a:rPr sz="2025" kern="0" spc="-15" dirty="0">
                <a:solidFill>
                  <a:srgbClr val="404040"/>
                </a:solidFill>
                <a:latin typeface="Calibri"/>
                <a:cs typeface="Calibri"/>
              </a:rPr>
              <a:t>Physician</a:t>
            </a:r>
            <a:r>
              <a:rPr sz="2025" kern="0" spc="-53" dirty="0">
                <a:solidFill>
                  <a:srgbClr val="404040"/>
                </a:solidFill>
                <a:latin typeface="Calibri"/>
                <a:cs typeface="Calibri"/>
              </a:rPr>
              <a:t> </a:t>
            </a:r>
            <a:r>
              <a:rPr sz="2025" kern="0" dirty="0">
                <a:solidFill>
                  <a:srgbClr val="404040"/>
                </a:solidFill>
                <a:latin typeface="Calibri"/>
                <a:cs typeface="Calibri"/>
              </a:rPr>
              <a:t>to</a:t>
            </a:r>
            <a:r>
              <a:rPr sz="2025" kern="0" spc="-101" dirty="0">
                <a:solidFill>
                  <a:srgbClr val="404040"/>
                </a:solidFill>
                <a:latin typeface="Calibri"/>
                <a:cs typeface="Calibri"/>
              </a:rPr>
              <a:t> </a:t>
            </a:r>
            <a:r>
              <a:rPr sz="2025" kern="0" spc="-8" dirty="0">
                <a:solidFill>
                  <a:srgbClr val="404040"/>
                </a:solidFill>
                <a:latin typeface="Calibri"/>
                <a:cs typeface="Calibri"/>
              </a:rPr>
              <a:t>physician</a:t>
            </a:r>
            <a:r>
              <a:rPr sz="2025" kern="0" spc="-41" dirty="0">
                <a:solidFill>
                  <a:srgbClr val="404040"/>
                </a:solidFill>
                <a:latin typeface="Calibri"/>
                <a:cs typeface="Calibri"/>
              </a:rPr>
              <a:t> </a:t>
            </a:r>
            <a:r>
              <a:rPr sz="2025" kern="0" spc="-8" dirty="0">
                <a:solidFill>
                  <a:srgbClr val="404040"/>
                </a:solidFill>
                <a:latin typeface="Calibri"/>
                <a:cs typeface="Calibri"/>
              </a:rPr>
              <a:t>clinical</a:t>
            </a:r>
            <a:r>
              <a:rPr sz="2025" kern="0" spc="-60" dirty="0">
                <a:solidFill>
                  <a:srgbClr val="404040"/>
                </a:solidFill>
                <a:latin typeface="Calibri"/>
                <a:cs typeface="Calibri"/>
              </a:rPr>
              <a:t> </a:t>
            </a:r>
            <a:r>
              <a:rPr sz="2025" kern="0" spc="-26" dirty="0">
                <a:solidFill>
                  <a:srgbClr val="404040"/>
                </a:solidFill>
                <a:latin typeface="Calibri"/>
                <a:cs typeface="Calibri"/>
              </a:rPr>
              <a:t>communication</a:t>
            </a:r>
            <a:r>
              <a:rPr sz="2025" kern="0" spc="-90" dirty="0">
                <a:solidFill>
                  <a:srgbClr val="404040"/>
                </a:solidFill>
                <a:latin typeface="Calibri"/>
                <a:cs typeface="Calibri"/>
              </a:rPr>
              <a:t> </a:t>
            </a:r>
            <a:r>
              <a:rPr sz="2025" kern="0" dirty="0">
                <a:solidFill>
                  <a:srgbClr val="404040"/>
                </a:solidFill>
                <a:latin typeface="Calibri"/>
                <a:cs typeface="Calibri"/>
              </a:rPr>
              <a:t>and</a:t>
            </a:r>
            <a:r>
              <a:rPr sz="2025" kern="0" spc="-41" dirty="0">
                <a:solidFill>
                  <a:srgbClr val="404040"/>
                </a:solidFill>
                <a:latin typeface="Calibri"/>
                <a:cs typeface="Calibri"/>
              </a:rPr>
              <a:t> </a:t>
            </a:r>
            <a:r>
              <a:rPr sz="2025" kern="0" spc="-8" dirty="0">
                <a:solidFill>
                  <a:srgbClr val="404040"/>
                </a:solidFill>
                <a:latin typeface="Calibri"/>
                <a:cs typeface="Calibri"/>
              </a:rPr>
              <a:t>support</a:t>
            </a:r>
            <a:endParaRPr sz="2025" kern="0">
              <a:solidFill>
                <a:sysClr val="windowText" lastClr="000000"/>
              </a:solidFill>
              <a:latin typeface="Calibri"/>
              <a:cs typeface="Calibri"/>
            </a:endParaRPr>
          </a:p>
          <a:p>
            <a:pPr marL="695801" lvl="1" indent="-343376" defTabSz="685800" fontAlgn="auto">
              <a:spcBef>
                <a:spcPts val="443"/>
              </a:spcBef>
              <a:spcAft>
                <a:spcPts val="0"/>
              </a:spcAft>
              <a:buFont typeface="Wingdings"/>
              <a:buChar char=""/>
              <a:tabLst>
                <a:tab pos="695801" algn="l"/>
              </a:tabLst>
            </a:pPr>
            <a:r>
              <a:rPr sz="2025" kern="0" dirty="0">
                <a:solidFill>
                  <a:srgbClr val="404040"/>
                </a:solidFill>
                <a:latin typeface="Calibri"/>
                <a:cs typeface="Calibri"/>
              </a:rPr>
              <a:t>Access</a:t>
            </a:r>
            <a:r>
              <a:rPr sz="2025" kern="0" spc="-90" dirty="0">
                <a:solidFill>
                  <a:srgbClr val="404040"/>
                </a:solidFill>
                <a:latin typeface="Calibri"/>
                <a:cs typeface="Calibri"/>
              </a:rPr>
              <a:t> </a:t>
            </a:r>
            <a:r>
              <a:rPr sz="2025" kern="0" dirty="0">
                <a:solidFill>
                  <a:srgbClr val="404040"/>
                </a:solidFill>
                <a:latin typeface="Calibri"/>
                <a:cs typeface="Calibri"/>
              </a:rPr>
              <a:t>to</a:t>
            </a:r>
            <a:r>
              <a:rPr sz="2025" kern="0" spc="-64" dirty="0">
                <a:solidFill>
                  <a:srgbClr val="404040"/>
                </a:solidFill>
                <a:latin typeface="Calibri"/>
                <a:cs typeface="Calibri"/>
              </a:rPr>
              <a:t> </a:t>
            </a:r>
            <a:r>
              <a:rPr sz="2025" kern="0" spc="-8" dirty="0">
                <a:solidFill>
                  <a:srgbClr val="404040"/>
                </a:solidFill>
                <a:latin typeface="Calibri"/>
                <a:cs typeface="Calibri"/>
              </a:rPr>
              <a:t>medical</a:t>
            </a:r>
            <a:r>
              <a:rPr sz="2025" kern="0" spc="-79" dirty="0">
                <a:solidFill>
                  <a:srgbClr val="404040"/>
                </a:solidFill>
                <a:latin typeface="Calibri"/>
                <a:cs typeface="Calibri"/>
              </a:rPr>
              <a:t> </a:t>
            </a:r>
            <a:r>
              <a:rPr sz="2025" kern="0" spc="-19" dirty="0">
                <a:solidFill>
                  <a:srgbClr val="404040"/>
                </a:solidFill>
                <a:latin typeface="Calibri"/>
                <a:cs typeface="Calibri"/>
              </a:rPr>
              <a:t>records</a:t>
            </a:r>
            <a:r>
              <a:rPr sz="2025" kern="0" spc="-68" dirty="0">
                <a:solidFill>
                  <a:srgbClr val="404040"/>
                </a:solidFill>
                <a:latin typeface="Calibri"/>
                <a:cs typeface="Calibri"/>
              </a:rPr>
              <a:t> </a:t>
            </a:r>
            <a:r>
              <a:rPr sz="2025" kern="0" dirty="0">
                <a:solidFill>
                  <a:srgbClr val="404040"/>
                </a:solidFill>
                <a:latin typeface="Calibri"/>
                <a:cs typeface="Calibri"/>
              </a:rPr>
              <a:t>and</a:t>
            </a:r>
            <a:r>
              <a:rPr sz="2025" kern="0" spc="-60" dirty="0">
                <a:solidFill>
                  <a:srgbClr val="404040"/>
                </a:solidFill>
                <a:latin typeface="Calibri"/>
                <a:cs typeface="Calibri"/>
              </a:rPr>
              <a:t> </a:t>
            </a:r>
            <a:r>
              <a:rPr sz="2025" kern="0" spc="-8" dirty="0">
                <a:solidFill>
                  <a:srgbClr val="404040"/>
                </a:solidFill>
                <a:latin typeface="Calibri"/>
                <a:cs typeface="Calibri"/>
              </a:rPr>
              <a:t>local</a:t>
            </a:r>
            <a:r>
              <a:rPr sz="2025" kern="0" spc="-75" dirty="0">
                <a:solidFill>
                  <a:srgbClr val="404040"/>
                </a:solidFill>
                <a:latin typeface="Calibri"/>
                <a:cs typeface="Calibri"/>
              </a:rPr>
              <a:t> </a:t>
            </a:r>
            <a:r>
              <a:rPr sz="2025" kern="0" dirty="0">
                <a:solidFill>
                  <a:srgbClr val="404040"/>
                </a:solidFill>
                <a:latin typeface="Calibri"/>
                <a:cs typeface="Calibri"/>
              </a:rPr>
              <a:t>Health</a:t>
            </a:r>
            <a:r>
              <a:rPr sz="2025" kern="0" spc="-68" dirty="0">
                <a:solidFill>
                  <a:srgbClr val="404040"/>
                </a:solidFill>
                <a:latin typeface="Calibri"/>
                <a:cs typeface="Calibri"/>
              </a:rPr>
              <a:t> </a:t>
            </a:r>
            <a:r>
              <a:rPr sz="2025" kern="0" spc="-23" dirty="0">
                <a:solidFill>
                  <a:srgbClr val="404040"/>
                </a:solidFill>
                <a:latin typeface="Calibri"/>
                <a:cs typeface="Calibri"/>
              </a:rPr>
              <a:t>Information</a:t>
            </a:r>
            <a:r>
              <a:rPr sz="2025" kern="0" spc="-90" dirty="0">
                <a:solidFill>
                  <a:srgbClr val="404040"/>
                </a:solidFill>
                <a:latin typeface="Calibri"/>
                <a:cs typeface="Calibri"/>
              </a:rPr>
              <a:t> </a:t>
            </a:r>
            <a:r>
              <a:rPr sz="2025" kern="0" spc="-8" dirty="0">
                <a:solidFill>
                  <a:srgbClr val="404040"/>
                </a:solidFill>
                <a:latin typeface="Calibri"/>
                <a:cs typeface="Calibri"/>
              </a:rPr>
              <a:t>exchanges</a:t>
            </a:r>
            <a:endParaRPr sz="2025" kern="0">
              <a:solidFill>
                <a:sysClr val="windowText" lastClr="000000"/>
              </a:solidFill>
              <a:latin typeface="Calibri"/>
              <a:cs typeface="Calibri"/>
            </a:endParaRPr>
          </a:p>
          <a:p>
            <a:pPr marL="352425" indent="-342900" defTabSz="685800" fontAlgn="auto">
              <a:spcBef>
                <a:spcPts val="499"/>
              </a:spcBef>
              <a:spcAft>
                <a:spcPts val="0"/>
              </a:spcAft>
              <a:buFont typeface="Wingdings"/>
              <a:buChar char=""/>
              <a:tabLst>
                <a:tab pos="352425" algn="l"/>
              </a:tabLst>
            </a:pPr>
            <a:r>
              <a:rPr sz="2025" kern="0" spc="-8" dirty="0">
                <a:solidFill>
                  <a:srgbClr val="404040"/>
                </a:solidFill>
                <a:latin typeface="Calibri"/>
                <a:cs typeface="Calibri"/>
              </a:rPr>
              <a:t>Onsite</a:t>
            </a:r>
            <a:r>
              <a:rPr sz="2025" kern="0" spc="-101" dirty="0">
                <a:solidFill>
                  <a:srgbClr val="404040"/>
                </a:solidFill>
                <a:latin typeface="Calibri"/>
                <a:cs typeface="Calibri"/>
              </a:rPr>
              <a:t> </a:t>
            </a:r>
            <a:r>
              <a:rPr sz="2025" kern="0" spc="-8" dirty="0">
                <a:solidFill>
                  <a:srgbClr val="404040"/>
                </a:solidFill>
                <a:latin typeface="Calibri"/>
                <a:cs typeface="Calibri"/>
              </a:rPr>
              <a:t>provider</a:t>
            </a:r>
            <a:r>
              <a:rPr sz="2025" kern="0" spc="-79" dirty="0">
                <a:solidFill>
                  <a:srgbClr val="404040"/>
                </a:solidFill>
                <a:latin typeface="Calibri"/>
                <a:cs typeface="Calibri"/>
              </a:rPr>
              <a:t> </a:t>
            </a:r>
            <a:r>
              <a:rPr sz="2025" kern="0" spc="-8" dirty="0">
                <a:solidFill>
                  <a:srgbClr val="404040"/>
                </a:solidFill>
                <a:latin typeface="Calibri"/>
                <a:cs typeface="Calibri"/>
              </a:rPr>
              <a:t>services</a:t>
            </a:r>
            <a:r>
              <a:rPr sz="2025" kern="0" spc="-75" dirty="0">
                <a:solidFill>
                  <a:srgbClr val="404040"/>
                </a:solidFill>
                <a:latin typeface="Calibri"/>
                <a:cs typeface="Calibri"/>
              </a:rPr>
              <a:t> </a:t>
            </a:r>
            <a:r>
              <a:rPr sz="2025" kern="0" spc="-19" dirty="0">
                <a:solidFill>
                  <a:srgbClr val="404040"/>
                </a:solidFill>
                <a:latin typeface="Calibri"/>
                <a:cs typeface="Calibri"/>
              </a:rPr>
              <a:t>(professional</a:t>
            </a:r>
            <a:r>
              <a:rPr sz="2025" kern="0" spc="-71" dirty="0">
                <a:solidFill>
                  <a:srgbClr val="404040"/>
                </a:solidFill>
                <a:latin typeface="Calibri"/>
                <a:cs typeface="Calibri"/>
              </a:rPr>
              <a:t> </a:t>
            </a:r>
            <a:r>
              <a:rPr sz="2025" kern="0" dirty="0">
                <a:solidFill>
                  <a:srgbClr val="404040"/>
                </a:solidFill>
                <a:latin typeface="Calibri"/>
                <a:cs typeface="Calibri"/>
              </a:rPr>
              <a:t>services</a:t>
            </a:r>
            <a:r>
              <a:rPr sz="2025" kern="0" spc="-60" dirty="0">
                <a:solidFill>
                  <a:srgbClr val="404040"/>
                </a:solidFill>
                <a:latin typeface="Calibri"/>
                <a:cs typeface="Calibri"/>
              </a:rPr>
              <a:t> </a:t>
            </a:r>
            <a:r>
              <a:rPr sz="2025" kern="0" spc="-8" dirty="0">
                <a:solidFill>
                  <a:srgbClr val="404040"/>
                </a:solidFill>
                <a:latin typeface="Calibri"/>
                <a:cs typeface="Calibri"/>
              </a:rPr>
              <a:t>arrangement)</a:t>
            </a:r>
            <a:endParaRPr sz="2025" kern="0">
              <a:solidFill>
                <a:sysClr val="windowText" lastClr="000000"/>
              </a:solidFill>
              <a:latin typeface="Calibri"/>
              <a:cs typeface="Calibri"/>
            </a:endParaRPr>
          </a:p>
          <a:p>
            <a:pPr marL="352425" indent="-342900" defTabSz="685800" fontAlgn="auto">
              <a:spcBef>
                <a:spcPts val="499"/>
              </a:spcBef>
              <a:spcAft>
                <a:spcPts val="0"/>
              </a:spcAft>
              <a:buFont typeface="Wingdings"/>
              <a:buChar char=""/>
              <a:tabLst>
                <a:tab pos="352425" algn="l"/>
              </a:tabLst>
            </a:pPr>
            <a:r>
              <a:rPr sz="2025" kern="0" spc="-15" dirty="0">
                <a:solidFill>
                  <a:srgbClr val="404040"/>
                </a:solidFill>
                <a:latin typeface="Calibri"/>
                <a:cs typeface="Calibri"/>
              </a:rPr>
              <a:t>Proactive</a:t>
            </a:r>
            <a:r>
              <a:rPr sz="2025" kern="0" spc="-101" dirty="0">
                <a:solidFill>
                  <a:srgbClr val="404040"/>
                </a:solidFill>
                <a:latin typeface="Calibri"/>
                <a:cs typeface="Calibri"/>
              </a:rPr>
              <a:t> </a:t>
            </a:r>
            <a:r>
              <a:rPr sz="2025" kern="0" spc="-26" dirty="0">
                <a:solidFill>
                  <a:srgbClr val="404040"/>
                </a:solidFill>
                <a:latin typeface="Calibri"/>
                <a:cs typeface="Calibri"/>
              </a:rPr>
              <a:t>Telemedicine</a:t>
            </a:r>
            <a:r>
              <a:rPr sz="2025" kern="0" spc="-86" dirty="0">
                <a:solidFill>
                  <a:srgbClr val="404040"/>
                </a:solidFill>
                <a:latin typeface="Calibri"/>
                <a:cs typeface="Calibri"/>
              </a:rPr>
              <a:t> </a:t>
            </a:r>
            <a:r>
              <a:rPr sz="2025" kern="0" spc="-8" dirty="0">
                <a:solidFill>
                  <a:srgbClr val="404040"/>
                </a:solidFill>
                <a:latin typeface="Calibri"/>
                <a:cs typeface="Calibri"/>
              </a:rPr>
              <a:t>(24/7/365</a:t>
            </a:r>
            <a:r>
              <a:rPr sz="2025" kern="0" spc="-64" dirty="0">
                <a:solidFill>
                  <a:srgbClr val="404040"/>
                </a:solidFill>
                <a:latin typeface="Calibri"/>
                <a:cs typeface="Calibri"/>
              </a:rPr>
              <a:t> </a:t>
            </a:r>
            <a:r>
              <a:rPr sz="2025" kern="0" dirty="0">
                <a:solidFill>
                  <a:srgbClr val="404040"/>
                </a:solidFill>
                <a:latin typeface="Calibri"/>
                <a:cs typeface="Calibri"/>
              </a:rPr>
              <a:t>virtual</a:t>
            </a:r>
            <a:r>
              <a:rPr sz="2025" kern="0" spc="-11" dirty="0">
                <a:solidFill>
                  <a:srgbClr val="404040"/>
                </a:solidFill>
                <a:latin typeface="Calibri"/>
                <a:cs typeface="Calibri"/>
              </a:rPr>
              <a:t> </a:t>
            </a:r>
            <a:r>
              <a:rPr sz="2025" kern="0" spc="-8" dirty="0">
                <a:solidFill>
                  <a:srgbClr val="404040"/>
                </a:solidFill>
                <a:latin typeface="Calibri"/>
                <a:cs typeface="Calibri"/>
              </a:rPr>
              <a:t>care)</a:t>
            </a:r>
            <a:endParaRPr sz="2025" kern="0">
              <a:solidFill>
                <a:sysClr val="windowText" lastClr="000000"/>
              </a:solidFill>
              <a:latin typeface="Calibri"/>
              <a:cs typeface="Calibri"/>
            </a:endParaRPr>
          </a:p>
        </p:txBody>
      </p:sp>
      <p:pic>
        <p:nvPicPr>
          <p:cNvPr id="4" name="object 4"/>
          <p:cNvPicPr/>
          <p:nvPr/>
        </p:nvPicPr>
        <p:blipFill>
          <a:blip r:embed="rId2" cstate="print"/>
          <a:stretch>
            <a:fillRect/>
          </a:stretch>
        </p:blipFill>
        <p:spPr>
          <a:xfrm>
            <a:off x="300037" y="5743573"/>
            <a:ext cx="1328738" cy="18573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7632" y="855775"/>
            <a:ext cx="6779419" cy="1207382"/>
          </a:xfrm>
          <a:prstGeom prst="rect">
            <a:avLst/>
          </a:prstGeom>
        </p:spPr>
        <p:txBody>
          <a:bodyPr vert="horz" wrap="square" lIns="0" tIns="78105" rIns="0" bIns="0" rtlCol="0">
            <a:spAutoFit/>
          </a:bodyPr>
          <a:lstStyle/>
          <a:p>
            <a:pPr marL="812006" marR="3810" indent="-802481">
              <a:lnSpc>
                <a:spcPts val="4395"/>
              </a:lnSpc>
              <a:spcBef>
                <a:spcPts val="615"/>
              </a:spcBef>
              <a:tabLst>
                <a:tab pos="5830253" algn="l"/>
              </a:tabLst>
            </a:pPr>
            <a:r>
              <a:rPr dirty="0"/>
              <a:t>Flexible</a:t>
            </a:r>
            <a:r>
              <a:rPr spc="-38" dirty="0"/>
              <a:t> </a:t>
            </a:r>
            <a:r>
              <a:rPr dirty="0"/>
              <a:t>services</a:t>
            </a:r>
            <a:r>
              <a:rPr spc="-53" dirty="0"/>
              <a:t> </a:t>
            </a:r>
            <a:r>
              <a:rPr dirty="0"/>
              <a:t>based</a:t>
            </a:r>
            <a:r>
              <a:rPr spc="4" dirty="0"/>
              <a:t> </a:t>
            </a:r>
            <a:r>
              <a:rPr dirty="0"/>
              <a:t>on</a:t>
            </a:r>
            <a:r>
              <a:rPr spc="-45" dirty="0"/>
              <a:t> </a:t>
            </a:r>
            <a:r>
              <a:rPr spc="-8" dirty="0"/>
              <a:t>needs </a:t>
            </a:r>
            <a:r>
              <a:rPr dirty="0"/>
              <a:t>24/7/365</a:t>
            </a:r>
            <a:r>
              <a:rPr spc="-19" dirty="0"/>
              <a:t> </a:t>
            </a:r>
            <a:r>
              <a:rPr dirty="0"/>
              <a:t>access</a:t>
            </a:r>
            <a:r>
              <a:rPr spc="-53" dirty="0"/>
              <a:t> </a:t>
            </a:r>
            <a:r>
              <a:rPr spc="-8" dirty="0"/>
              <a:t>(cont.)</a:t>
            </a:r>
            <a:r>
              <a:rPr dirty="0"/>
              <a:t>	</a:t>
            </a:r>
            <a:r>
              <a:rPr spc="-38" dirty="0"/>
              <a:t>:</a:t>
            </a:r>
          </a:p>
        </p:txBody>
      </p:sp>
      <p:sp>
        <p:nvSpPr>
          <p:cNvPr id="3" name="object 3"/>
          <p:cNvSpPr txBox="1"/>
          <p:nvPr/>
        </p:nvSpPr>
        <p:spPr>
          <a:xfrm>
            <a:off x="540544" y="2017061"/>
            <a:ext cx="7791450" cy="3280866"/>
          </a:xfrm>
          <a:prstGeom prst="rect">
            <a:avLst/>
          </a:prstGeom>
        </p:spPr>
        <p:txBody>
          <a:bodyPr vert="horz" wrap="square" lIns="0" tIns="72866" rIns="0" bIns="0" rtlCol="0">
            <a:spAutoFit/>
          </a:bodyPr>
          <a:lstStyle/>
          <a:p>
            <a:pPr marL="352425" indent="-342900" defTabSz="685800" fontAlgn="auto">
              <a:spcBef>
                <a:spcPts val="574"/>
              </a:spcBef>
              <a:spcAft>
                <a:spcPts val="0"/>
              </a:spcAft>
              <a:buFont typeface="Wingdings"/>
              <a:buChar char=""/>
              <a:tabLst>
                <a:tab pos="352425" algn="l"/>
              </a:tabLst>
            </a:pPr>
            <a:r>
              <a:rPr sz="2025" kern="0" spc="-8" dirty="0">
                <a:solidFill>
                  <a:srgbClr val="404040"/>
                </a:solidFill>
                <a:latin typeface="Calibri"/>
                <a:cs typeface="Calibri"/>
              </a:rPr>
              <a:t>At</a:t>
            </a:r>
            <a:r>
              <a:rPr sz="2025" kern="0" spc="-109" dirty="0">
                <a:solidFill>
                  <a:srgbClr val="404040"/>
                </a:solidFill>
                <a:latin typeface="Calibri"/>
                <a:cs typeface="Calibri"/>
              </a:rPr>
              <a:t> </a:t>
            </a:r>
            <a:r>
              <a:rPr sz="2025" kern="0" dirty="0">
                <a:solidFill>
                  <a:srgbClr val="404040"/>
                </a:solidFill>
                <a:latin typeface="Calibri"/>
                <a:cs typeface="Calibri"/>
              </a:rPr>
              <a:t>home</a:t>
            </a:r>
            <a:r>
              <a:rPr sz="2025" kern="0" spc="-45" dirty="0">
                <a:solidFill>
                  <a:srgbClr val="404040"/>
                </a:solidFill>
                <a:latin typeface="Calibri"/>
                <a:cs typeface="Calibri"/>
              </a:rPr>
              <a:t> </a:t>
            </a:r>
            <a:r>
              <a:rPr sz="2025" kern="0" spc="-23" dirty="0">
                <a:solidFill>
                  <a:srgbClr val="404040"/>
                </a:solidFill>
                <a:latin typeface="Calibri"/>
                <a:cs typeface="Calibri"/>
              </a:rPr>
              <a:t>on-</a:t>
            </a:r>
            <a:r>
              <a:rPr sz="2025" kern="0" dirty="0">
                <a:solidFill>
                  <a:srgbClr val="404040"/>
                </a:solidFill>
                <a:latin typeface="Calibri"/>
                <a:cs typeface="Calibri"/>
              </a:rPr>
              <a:t>site</a:t>
            </a:r>
            <a:r>
              <a:rPr sz="2025" kern="0" spc="-45" dirty="0">
                <a:solidFill>
                  <a:srgbClr val="404040"/>
                </a:solidFill>
                <a:latin typeface="Calibri"/>
                <a:cs typeface="Calibri"/>
              </a:rPr>
              <a:t> </a:t>
            </a:r>
            <a:r>
              <a:rPr sz="2025" kern="0" spc="-8" dirty="0">
                <a:solidFill>
                  <a:srgbClr val="404040"/>
                </a:solidFill>
                <a:latin typeface="Calibri"/>
                <a:cs typeface="Calibri"/>
              </a:rPr>
              <a:t>services:</a:t>
            </a:r>
            <a:r>
              <a:rPr sz="2025" kern="0" spc="-90" dirty="0">
                <a:solidFill>
                  <a:srgbClr val="404040"/>
                </a:solidFill>
                <a:latin typeface="Calibri"/>
                <a:cs typeface="Calibri"/>
              </a:rPr>
              <a:t> </a:t>
            </a:r>
            <a:r>
              <a:rPr sz="2025" kern="0" spc="-8" dirty="0">
                <a:solidFill>
                  <a:srgbClr val="404040"/>
                </a:solidFill>
                <a:latin typeface="Calibri"/>
                <a:cs typeface="Calibri"/>
              </a:rPr>
              <a:t>imaging,</a:t>
            </a:r>
            <a:r>
              <a:rPr sz="2025" kern="0" spc="-101" dirty="0">
                <a:solidFill>
                  <a:srgbClr val="404040"/>
                </a:solidFill>
                <a:latin typeface="Calibri"/>
                <a:cs typeface="Calibri"/>
              </a:rPr>
              <a:t> </a:t>
            </a:r>
            <a:r>
              <a:rPr sz="2025" kern="0" spc="-30" dirty="0">
                <a:solidFill>
                  <a:srgbClr val="404040"/>
                </a:solidFill>
                <a:latin typeface="Calibri"/>
                <a:cs typeface="Calibri"/>
              </a:rPr>
              <a:t>phlebotomy,</a:t>
            </a:r>
            <a:r>
              <a:rPr sz="2025" kern="0" spc="-60" dirty="0">
                <a:solidFill>
                  <a:srgbClr val="404040"/>
                </a:solidFill>
                <a:latin typeface="Calibri"/>
                <a:cs typeface="Calibri"/>
              </a:rPr>
              <a:t> </a:t>
            </a:r>
            <a:r>
              <a:rPr sz="2025" kern="0" dirty="0">
                <a:solidFill>
                  <a:srgbClr val="404040"/>
                </a:solidFill>
                <a:latin typeface="Calibri"/>
                <a:cs typeface="Calibri"/>
              </a:rPr>
              <a:t>etc</a:t>
            </a:r>
            <a:r>
              <a:rPr sz="2025" kern="0" spc="-75" dirty="0">
                <a:solidFill>
                  <a:srgbClr val="404040"/>
                </a:solidFill>
                <a:latin typeface="Calibri"/>
                <a:cs typeface="Calibri"/>
              </a:rPr>
              <a:t> </a:t>
            </a:r>
            <a:r>
              <a:rPr sz="2025" kern="0" spc="-8" dirty="0">
                <a:solidFill>
                  <a:srgbClr val="404040"/>
                </a:solidFill>
                <a:latin typeface="Calibri"/>
                <a:cs typeface="Calibri"/>
              </a:rPr>
              <a:t>(where</a:t>
            </a:r>
            <a:r>
              <a:rPr sz="2025" kern="0" spc="-101" dirty="0">
                <a:solidFill>
                  <a:srgbClr val="404040"/>
                </a:solidFill>
                <a:latin typeface="Calibri"/>
                <a:cs typeface="Calibri"/>
              </a:rPr>
              <a:t> </a:t>
            </a:r>
            <a:r>
              <a:rPr sz="2025" kern="0" spc="-8" dirty="0">
                <a:solidFill>
                  <a:srgbClr val="404040"/>
                </a:solidFill>
                <a:latin typeface="Calibri"/>
                <a:cs typeface="Calibri"/>
              </a:rPr>
              <a:t>available)</a:t>
            </a:r>
            <a:endParaRPr sz="2025" kern="0">
              <a:solidFill>
                <a:sysClr val="windowText" lastClr="000000"/>
              </a:solidFill>
              <a:latin typeface="Calibri"/>
              <a:cs typeface="Calibri"/>
            </a:endParaRPr>
          </a:p>
          <a:p>
            <a:pPr marL="409575" indent="-400050" defTabSz="685800" fontAlgn="auto">
              <a:spcBef>
                <a:spcPts val="499"/>
              </a:spcBef>
              <a:spcAft>
                <a:spcPts val="0"/>
              </a:spcAft>
              <a:buFont typeface="Wingdings"/>
              <a:buChar char=""/>
              <a:tabLst>
                <a:tab pos="409575" algn="l"/>
              </a:tabLst>
            </a:pPr>
            <a:r>
              <a:rPr sz="2025" kern="0" spc="-8" dirty="0">
                <a:solidFill>
                  <a:srgbClr val="404040"/>
                </a:solidFill>
                <a:latin typeface="Calibri"/>
                <a:cs typeface="Calibri"/>
              </a:rPr>
              <a:t>Nursing</a:t>
            </a:r>
            <a:r>
              <a:rPr sz="2025" kern="0" spc="-90" dirty="0">
                <a:solidFill>
                  <a:srgbClr val="404040"/>
                </a:solidFill>
                <a:latin typeface="Calibri"/>
                <a:cs typeface="Calibri"/>
              </a:rPr>
              <a:t> </a:t>
            </a:r>
            <a:r>
              <a:rPr sz="2025" kern="0" spc="-15" dirty="0">
                <a:solidFill>
                  <a:srgbClr val="404040"/>
                </a:solidFill>
                <a:latin typeface="Calibri"/>
                <a:cs typeface="Calibri"/>
              </a:rPr>
              <a:t>support,</a:t>
            </a:r>
            <a:r>
              <a:rPr sz="2025" kern="0" spc="-98" dirty="0">
                <a:solidFill>
                  <a:srgbClr val="404040"/>
                </a:solidFill>
                <a:latin typeface="Calibri"/>
                <a:cs typeface="Calibri"/>
              </a:rPr>
              <a:t> </a:t>
            </a:r>
            <a:r>
              <a:rPr sz="2025" kern="0" dirty="0">
                <a:solidFill>
                  <a:srgbClr val="404040"/>
                </a:solidFill>
                <a:latin typeface="Calibri"/>
                <a:cs typeface="Calibri"/>
              </a:rPr>
              <a:t>guidance,</a:t>
            </a:r>
            <a:r>
              <a:rPr sz="2025" kern="0" spc="-64" dirty="0">
                <a:solidFill>
                  <a:srgbClr val="404040"/>
                </a:solidFill>
                <a:latin typeface="Calibri"/>
                <a:cs typeface="Calibri"/>
              </a:rPr>
              <a:t> </a:t>
            </a:r>
            <a:r>
              <a:rPr sz="2025" kern="0" dirty="0">
                <a:solidFill>
                  <a:srgbClr val="404040"/>
                </a:solidFill>
                <a:latin typeface="Calibri"/>
                <a:cs typeface="Calibri"/>
              </a:rPr>
              <a:t>and</a:t>
            </a:r>
            <a:r>
              <a:rPr sz="2025" kern="0" spc="-64" dirty="0">
                <a:solidFill>
                  <a:srgbClr val="404040"/>
                </a:solidFill>
                <a:latin typeface="Calibri"/>
                <a:cs typeface="Calibri"/>
              </a:rPr>
              <a:t> </a:t>
            </a:r>
            <a:r>
              <a:rPr sz="2025" kern="0" spc="-8" dirty="0">
                <a:solidFill>
                  <a:srgbClr val="404040"/>
                </a:solidFill>
                <a:latin typeface="Calibri"/>
                <a:cs typeface="Calibri"/>
              </a:rPr>
              <a:t>training</a:t>
            </a:r>
            <a:endParaRPr sz="2025" kern="0">
              <a:solidFill>
                <a:sysClr val="windowText" lastClr="000000"/>
              </a:solidFill>
              <a:latin typeface="Calibri"/>
              <a:cs typeface="Calibri"/>
            </a:endParaRPr>
          </a:p>
          <a:p>
            <a:pPr marL="352425" indent="-342900" defTabSz="685800" fontAlgn="auto">
              <a:spcBef>
                <a:spcPts val="499"/>
              </a:spcBef>
              <a:spcAft>
                <a:spcPts val="0"/>
              </a:spcAft>
              <a:buFont typeface="Wingdings"/>
              <a:buChar char=""/>
              <a:tabLst>
                <a:tab pos="352425" algn="l"/>
              </a:tabLst>
            </a:pPr>
            <a:r>
              <a:rPr sz="2025" kern="0" spc="-23" dirty="0">
                <a:solidFill>
                  <a:srgbClr val="404040"/>
                </a:solidFill>
                <a:latin typeface="Calibri"/>
                <a:cs typeface="Calibri"/>
              </a:rPr>
              <a:t>Administrative</a:t>
            </a:r>
            <a:r>
              <a:rPr sz="2025" kern="0" spc="-38" dirty="0">
                <a:solidFill>
                  <a:srgbClr val="404040"/>
                </a:solidFill>
                <a:latin typeface="Calibri"/>
                <a:cs typeface="Calibri"/>
              </a:rPr>
              <a:t> </a:t>
            </a:r>
            <a:r>
              <a:rPr sz="2025" kern="0" spc="-8" dirty="0">
                <a:solidFill>
                  <a:srgbClr val="404040"/>
                </a:solidFill>
                <a:latin typeface="Calibri"/>
                <a:cs typeface="Calibri"/>
              </a:rPr>
              <a:t>support</a:t>
            </a:r>
            <a:endParaRPr sz="2025" kern="0">
              <a:solidFill>
                <a:sysClr val="windowText" lastClr="000000"/>
              </a:solidFill>
              <a:latin typeface="Calibri"/>
              <a:cs typeface="Calibri"/>
            </a:endParaRPr>
          </a:p>
          <a:p>
            <a:pPr marL="352425" indent="-342900" defTabSz="685800" fontAlgn="auto">
              <a:spcBef>
                <a:spcPts val="443"/>
              </a:spcBef>
              <a:spcAft>
                <a:spcPts val="0"/>
              </a:spcAft>
              <a:buFont typeface="Wingdings"/>
              <a:buChar char=""/>
              <a:tabLst>
                <a:tab pos="352425" algn="l"/>
              </a:tabLst>
            </a:pPr>
            <a:r>
              <a:rPr sz="2025" kern="0" spc="-8" dirty="0">
                <a:solidFill>
                  <a:srgbClr val="404040"/>
                </a:solidFill>
                <a:latin typeface="Calibri"/>
                <a:cs typeface="Calibri"/>
              </a:rPr>
              <a:t>Policy</a:t>
            </a:r>
            <a:r>
              <a:rPr sz="2025" kern="0" spc="-64" dirty="0">
                <a:solidFill>
                  <a:srgbClr val="404040"/>
                </a:solidFill>
                <a:latin typeface="Calibri"/>
                <a:cs typeface="Calibri"/>
              </a:rPr>
              <a:t> </a:t>
            </a:r>
            <a:r>
              <a:rPr sz="2025" kern="0" spc="-15" dirty="0">
                <a:solidFill>
                  <a:srgbClr val="404040"/>
                </a:solidFill>
                <a:latin typeface="Calibri"/>
                <a:cs typeface="Calibri"/>
              </a:rPr>
              <a:t>review</a:t>
            </a:r>
            <a:r>
              <a:rPr sz="2025" kern="0" spc="-86" dirty="0">
                <a:solidFill>
                  <a:srgbClr val="404040"/>
                </a:solidFill>
                <a:latin typeface="Calibri"/>
                <a:cs typeface="Calibri"/>
              </a:rPr>
              <a:t> </a:t>
            </a:r>
            <a:r>
              <a:rPr sz="2025" kern="0" dirty="0">
                <a:solidFill>
                  <a:srgbClr val="404040"/>
                </a:solidFill>
                <a:latin typeface="Calibri"/>
                <a:cs typeface="Calibri"/>
              </a:rPr>
              <a:t>and</a:t>
            </a:r>
            <a:r>
              <a:rPr sz="2025" kern="0" spc="-41" dirty="0">
                <a:solidFill>
                  <a:srgbClr val="404040"/>
                </a:solidFill>
                <a:latin typeface="Calibri"/>
                <a:cs typeface="Calibri"/>
              </a:rPr>
              <a:t> </a:t>
            </a:r>
            <a:r>
              <a:rPr sz="2025" kern="0" spc="-8" dirty="0">
                <a:solidFill>
                  <a:srgbClr val="404040"/>
                </a:solidFill>
                <a:latin typeface="Calibri"/>
                <a:cs typeface="Calibri"/>
              </a:rPr>
              <a:t>support</a:t>
            </a:r>
            <a:endParaRPr sz="2025" kern="0">
              <a:solidFill>
                <a:sysClr val="windowText" lastClr="000000"/>
              </a:solidFill>
              <a:latin typeface="Calibri"/>
              <a:cs typeface="Calibri"/>
            </a:endParaRPr>
          </a:p>
          <a:p>
            <a:pPr marL="352425" indent="-342900" defTabSz="685800" fontAlgn="auto">
              <a:spcBef>
                <a:spcPts val="499"/>
              </a:spcBef>
              <a:spcAft>
                <a:spcPts val="0"/>
              </a:spcAft>
              <a:buFont typeface="Wingdings"/>
              <a:buChar char=""/>
              <a:tabLst>
                <a:tab pos="352425" algn="l"/>
              </a:tabLst>
            </a:pPr>
            <a:r>
              <a:rPr sz="2025" kern="0" spc="-19" dirty="0">
                <a:solidFill>
                  <a:srgbClr val="404040"/>
                </a:solidFill>
                <a:latin typeface="Calibri"/>
                <a:cs typeface="Calibri"/>
              </a:rPr>
              <a:t>Strategy</a:t>
            </a:r>
            <a:r>
              <a:rPr sz="2025" kern="0" spc="-98" dirty="0">
                <a:solidFill>
                  <a:srgbClr val="404040"/>
                </a:solidFill>
                <a:latin typeface="Calibri"/>
                <a:cs typeface="Calibri"/>
              </a:rPr>
              <a:t> </a:t>
            </a:r>
            <a:r>
              <a:rPr sz="2025" kern="0" dirty="0">
                <a:solidFill>
                  <a:srgbClr val="404040"/>
                </a:solidFill>
                <a:latin typeface="Calibri"/>
                <a:cs typeface="Calibri"/>
              </a:rPr>
              <a:t>support</a:t>
            </a:r>
            <a:r>
              <a:rPr sz="2025" kern="0" spc="-86" dirty="0">
                <a:solidFill>
                  <a:srgbClr val="404040"/>
                </a:solidFill>
                <a:latin typeface="Calibri"/>
                <a:cs typeface="Calibri"/>
              </a:rPr>
              <a:t> </a:t>
            </a:r>
            <a:r>
              <a:rPr sz="2025" kern="0" dirty="0">
                <a:solidFill>
                  <a:srgbClr val="404040"/>
                </a:solidFill>
                <a:latin typeface="Calibri"/>
                <a:cs typeface="Calibri"/>
              </a:rPr>
              <a:t>for</a:t>
            </a:r>
            <a:r>
              <a:rPr sz="2025" kern="0" spc="-109" dirty="0">
                <a:solidFill>
                  <a:srgbClr val="404040"/>
                </a:solidFill>
                <a:latin typeface="Calibri"/>
                <a:cs typeface="Calibri"/>
              </a:rPr>
              <a:t> </a:t>
            </a:r>
            <a:r>
              <a:rPr sz="2025" kern="0" dirty="0">
                <a:solidFill>
                  <a:srgbClr val="404040"/>
                </a:solidFill>
                <a:latin typeface="Calibri"/>
                <a:cs typeface="Calibri"/>
              </a:rPr>
              <a:t>clinical</a:t>
            </a:r>
            <a:r>
              <a:rPr sz="2025" kern="0" spc="-49" dirty="0">
                <a:solidFill>
                  <a:srgbClr val="404040"/>
                </a:solidFill>
                <a:latin typeface="Calibri"/>
                <a:cs typeface="Calibri"/>
              </a:rPr>
              <a:t> </a:t>
            </a:r>
            <a:r>
              <a:rPr sz="2025" kern="0" spc="-8" dirty="0">
                <a:solidFill>
                  <a:srgbClr val="404040"/>
                </a:solidFill>
                <a:latin typeface="Calibri"/>
                <a:cs typeface="Calibri"/>
              </a:rPr>
              <a:t>integration</a:t>
            </a:r>
            <a:endParaRPr sz="2025" kern="0">
              <a:solidFill>
                <a:sysClr val="windowText" lastClr="000000"/>
              </a:solidFill>
              <a:latin typeface="Calibri"/>
              <a:cs typeface="Calibri"/>
            </a:endParaRPr>
          </a:p>
          <a:p>
            <a:pPr marL="352425" indent="-342900" defTabSz="685800" fontAlgn="auto">
              <a:spcBef>
                <a:spcPts val="499"/>
              </a:spcBef>
              <a:spcAft>
                <a:spcPts val="0"/>
              </a:spcAft>
              <a:buFont typeface="Wingdings"/>
              <a:buChar char=""/>
              <a:tabLst>
                <a:tab pos="352425" algn="l"/>
              </a:tabLst>
            </a:pPr>
            <a:r>
              <a:rPr sz="2025" kern="0" spc="-8" dirty="0">
                <a:solidFill>
                  <a:srgbClr val="404040"/>
                </a:solidFill>
                <a:latin typeface="Calibri"/>
                <a:cs typeface="Calibri"/>
              </a:rPr>
              <a:t>Advocacy</a:t>
            </a:r>
            <a:r>
              <a:rPr sz="2025" kern="0" spc="-68" dirty="0">
                <a:solidFill>
                  <a:srgbClr val="404040"/>
                </a:solidFill>
                <a:latin typeface="Calibri"/>
                <a:cs typeface="Calibri"/>
              </a:rPr>
              <a:t> </a:t>
            </a:r>
            <a:r>
              <a:rPr sz="2025" kern="0" dirty="0">
                <a:solidFill>
                  <a:srgbClr val="404040"/>
                </a:solidFill>
                <a:latin typeface="Calibri"/>
                <a:cs typeface="Calibri"/>
              </a:rPr>
              <a:t>and</a:t>
            </a:r>
            <a:r>
              <a:rPr sz="2025" kern="0" spc="-79" dirty="0">
                <a:solidFill>
                  <a:srgbClr val="404040"/>
                </a:solidFill>
                <a:latin typeface="Calibri"/>
                <a:cs typeface="Calibri"/>
              </a:rPr>
              <a:t> </a:t>
            </a:r>
            <a:r>
              <a:rPr sz="2025" kern="0" spc="-8" dirty="0">
                <a:solidFill>
                  <a:srgbClr val="404040"/>
                </a:solidFill>
                <a:latin typeface="Calibri"/>
                <a:cs typeface="Calibri"/>
              </a:rPr>
              <a:t>second</a:t>
            </a:r>
            <a:r>
              <a:rPr sz="2025" kern="0" spc="-105" dirty="0">
                <a:solidFill>
                  <a:srgbClr val="404040"/>
                </a:solidFill>
                <a:latin typeface="Calibri"/>
                <a:cs typeface="Calibri"/>
              </a:rPr>
              <a:t> </a:t>
            </a:r>
            <a:r>
              <a:rPr sz="2025" kern="0" spc="-8" dirty="0">
                <a:solidFill>
                  <a:srgbClr val="404040"/>
                </a:solidFill>
                <a:latin typeface="Calibri"/>
                <a:cs typeface="Calibri"/>
              </a:rPr>
              <a:t>opinions</a:t>
            </a:r>
            <a:endParaRPr sz="2025" kern="0">
              <a:solidFill>
                <a:sysClr val="windowText" lastClr="000000"/>
              </a:solidFill>
              <a:latin typeface="Calibri"/>
              <a:cs typeface="Calibri"/>
            </a:endParaRPr>
          </a:p>
          <a:p>
            <a:pPr marL="352425" indent="-342900" defTabSz="685800" fontAlgn="auto">
              <a:spcBef>
                <a:spcPts val="443"/>
              </a:spcBef>
              <a:spcAft>
                <a:spcPts val="0"/>
              </a:spcAft>
              <a:buFont typeface="Wingdings"/>
              <a:buChar char=""/>
              <a:tabLst>
                <a:tab pos="352425" algn="l"/>
              </a:tabLst>
            </a:pPr>
            <a:r>
              <a:rPr sz="2025" kern="0" spc="-15" dirty="0">
                <a:solidFill>
                  <a:srgbClr val="404040"/>
                </a:solidFill>
                <a:latin typeface="Calibri"/>
                <a:cs typeface="Calibri"/>
              </a:rPr>
              <a:t>Relationships</a:t>
            </a:r>
            <a:r>
              <a:rPr sz="2025" kern="0" spc="-64" dirty="0">
                <a:solidFill>
                  <a:srgbClr val="404040"/>
                </a:solidFill>
                <a:latin typeface="Calibri"/>
                <a:cs typeface="Calibri"/>
              </a:rPr>
              <a:t> </a:t>
            </a:r>
            <a:r>
              <a:rPr sz="2025" kern="0" dirty="0">
                <a:solidFill>
                  <a:srgbClr val="404040"/>
                </a:solidFill>
                <a:latin typeface="Calibri"/>
                <a:cs typeface="Calibri"/>
              </a:rPr>
              <a:t>with</a:t>
            </a:r>
            <a:r>
              <a:rPr sz="2025" kern="0" spc="-60" dirty="0">
                <a:solidFill>
                  <a:srgbClr val="404040"/>
                </a:solidFill>
                <a:latin typeface="Calibri"/>
                <a:cs typeface="Calibri"/>
              </a:rPr>
              <a:t> </a:t>
            </a:r>
            <a:r>
              <a:rPr sz="2025" kern="0" dirty="0">
                <a:solidFill>
                  <a:srgbClr val="404040"/>
                </a:solidFill>
                <a:latin typeface="Calibri"/>
                <a:cs typeface="Calibri"/>
              </a:rPr>
              <a:t>local</a:t>
            </a:r>
            <a:r>
              <a:rPr sz="2025" kern="0" spc="-71" dirty="0">
                <a:solidFill>
                  <a:srgbClr val="404040"/>
                </a:solidFill>
                <a:latin typeface="Calibri"/>
                <a:cs typeface="Calibri"/>
              </a:rPr>
              <a:t> </a:t>
            </a:r>
            <a:r>
              <a:rPr sz="2025" kern="0" dirty="0">
                <a:solidFill>
                  <a:srgbClr val="404040"/>
                </a:solidFill>
                <a:latin typeface="Calibri"/>
                <a:cs typeface="Calibri"/>
              </a:rPr>
              <a:t>health</a:t>
            </a:r>
            <a:r>
              <a:rPr sz="2025" kern="0" spc="-56" dirty="0">
                <a:solidFill>
                  <a:srgbClr val="404040"/>
                </a:solidFill>
                <a:latin typeface="Calibri"/>
                <a:cs typeface="Calibri"/>
              </a:rPr>
              <a:t> </a:t>
            </a:r>
            <a:r>
              <a:rPr sz="2025" kern="0" spc="-23" dirty="0">
                <a:solidFill>
                  <a:srgbClr val="404040"/>
                </a:solidFill>
                <a:latin typeface="Calibri"/>
                <a:cs typeface="Calibri"/>
              </a:rPr>
              <a:t>systems</a:t>
            </a:r>
            <a:r>
              <a:rPr sz="2025" kern="0" spc="-64" dirty="0">
                <a:solidFill>
                  <a:srgbClr val="404040"/>
                </a:solidFill>
                <a:latin typeface="Calibri"/>
                <a:cs typeface="Calibri"/>
              </a:rPr>
              <a:t> </a:t>
            </a:r>
            <a:r>
              <a:rPr sz="2025" kern="0" dirty="0">
                <a:solidFill>
                  <a:srgbClr val="404040"/>
                </a:solidFill>
                <a:latin typeface="Calibri"/>
                <a:cs typeface="Calibri"/>
              </a:rPr>
              <a:t>and</a:t>
            </a:r>
            <a:r>
              <a:rPr sz="2025" kern="0" spc="-56" dirty="0">
                <a:solidFill>
                  <a:srgbClr val="404040"/>
                </a:solidFill>
                <a:latin typeface="Calibri"/>
                <a:cs typeface="Calibri"/>
              </a:rPr>
              <a:t> </a:t>
            </a:r>
            <a:r>
              <a:rPr sz="2025" kern="0" spc="-15" dirty="0">
                <a:solidFill>
                  <a:srgbClr val="404040"/>
                </a:solidFill>
                <a:latin typeface="Calibri"/>
                <a:cs typeface="Calibri"/>
              </a:rPr>
              <a:t>physicians</a:t>
            </a:r>
            <a:r>
              <a:rPr sz="2025" kern="0" spc="-64" dirty="0">
                <a:solidFill>
                  <a:srgbClr val="404040"/>
                </a:solidFill>
                <a:latin typeface="Calibri"/>
                <a:cs typeface="Calibri"/>
              </a:rPr>
              <a:t> </a:t>
            </a:r>
            <a:r>
              <a:rPr sz="2025" kern="0" dirty="0">
                <a:solidFill>
                  <a:srgbClr val="404040"/>
                </a:solidFill>
                <a:latin typeface="Calibri"/>
                <a:cs typeface="Calibri"/>
              </a:rPr>
              <a:t>(on</a:t>
            </a:r>
            <a:r>
              <a:rPr sz="2025" kern="0" spc="-105" dirty="0">
                <a:solidFill>
                  <a:srgbClr val="404040"/>
                </a:solidFill>
                <a:latin typeface="Calibri"/>
                <a:cs typeface="Calibri"/>
              </a:rPr>
              <a:t> </a:t>
            </a:r>
            <a:r>
              <a:rPr sz="2025" kern="0" spc="-8" dirty="0">
                <a:solidFill>
                  <a:srgbClr val="404040"/>
                </a:solidFill>
                <a:latin typeface="Calibri"/>
                <a:cs typeface="Calibri"/>
              </a:rPr>
              <a:t>medical</a:t>
            </a:r>
            <a:r>
              <a:rPr sz="2025" kern="0" spc="-71" dirty="0">
                <a:solidFill>
                  <a:srgbClr val="404040"/>
                </a:solidFill>
                <a:latin typeface="Calibri"/>
                <a:cs typeface="Calibri"/>
              </a:rPr>
              <a:t> </a:t>
            </a:r>
            <a:r>
              <a:rPr sz="2025" kern="0" spc="-8" dirty="0">
                <a:solidFill>
                  <a:srgbClr val="404040"/>
                </a:solidFill>
                <a:latin typeface="Calibri"/>
                <a:cs typeface="Calibri"/>
              </a:rPr>
              <a:t>staff)</a:t>
            </a:r>
            <a:endParaRPr sz="2025" kern="0">
              <a:solidFill>
                <a:sysClr val="windowText" lastClr="000000"/>
              </a:solidFill>
              <a:latin typeface="Calibri"/>
              <a:cs typeface="Calibri"/>
            </a:endParaRPr>
          </a:p>
          <a:p>
            <a:pPr marL="352425" marR="447199" indent="-343376" defTabSz="685800" fontAlgn="auto">
              <a:lnSpc>
                <a:spcPts val="2198"/>
              </a:lnSpc>
              <a:spcBef>
                <a:spcPts val="769"/>
              </a:spcBef>
              <a:spcAft>
                <a:spcPts val="0"/>
              </a:spcAft>
              <a:buFont typeface="Wingdings"/>
              <a:buChar char=""/>
              <a:tabLst>
                <a:tab pos="352425" algn="l"/>
              </a:tabLst>
            </a:pPr>
            <a:r>
              <a:rPr sz="2025" kern="0" spc="-8" dirty="0">
                <a:solidFill>
                  <a:srgbClr val="404040"/>
                </a:solidFill>
                <a:latin typeface="Calibri"/>
                <a:cs typeface="Calibri"/>
              </a:rPr>
              <a:t>Medical</a:t>
            </a:r>
            <a:r>
              <a:rPr sz="2025" kern="0" spc="-86" dirty="0">
                <a:solidFill>
                  <a:srgbClr val="404040"/>
                </a:solidFill>
                <a:latin typeface="Calibri"/>
                <a:cs typeface="Calibri"/>
              </a:rPr>
              <a:t> </a:t>
            </a:r>
            <a:r>
              <a:rPr sz="2025" kern="0" spc="-8" dirty="0">
                <a:solidFill>
                  <a:srgbClr val="404040"/>
                </a:solidFill>
                <a:latin typeface="Calibri"/>
                <a:cs typeface="Calibri"/>
              </a:rPr>
              <a:t>specialties:</a:t>
            </a:r>
            <a:r>
              <a:rPr sz="2025" kern="0" spc="-83" dirty="0">
                <a:solidFill>
                  <a:srgbClr val="404040"/>
                </a:solidFill>
                <a:latin typeface="Calibri"/>
                <a:cs typeface="Calibri"/>
              </a:rPr>
              <a:t> </a:t>
            </a:r>
            <a:r>
              <a:rPr sz="2025" kern="0" spc="-8" dirty="0">
                <a:solidFill>
                  <a:srgbClr val="404040"/>
                </a:solidFill>
                <a:latin typeface="Calibri"/>
                <a:cs typeface="Calibri"/>
              </a:rPr>
              <a:t>Primary</a:t>
            </a:r>
            <a:r>
              <a:rPr sz="2025" kern="0" spc="-64" dirty="0">
                <a:solidFill>
                  <a:srgbClr val="404040"/>
                </a:solidFill>
                <a:latin typeface="Calibri"/>
                <a:cs typeface="Calibri"/>
              </a:rPr>
              <a:t> </a:t>
            </a:r>
            <a:r>
              <a:rPr sz="2025" kern="0" dirty="0">
                <a:solidFill>
                  <a:srgbClr val="404040"/>
                </a:solidFill>
                <a:latin typeface="Calibri"/>
                <a:cs typeface="Calibri"/>
              </a:rPr>
              <a:t>Care,</a:t>
            </a:r>
            <a:r>
              <a:rPr sz="2025" kern="0" spc="-98" dirty="0">
                <a:solidFill>
                  <a:srgbClr val="404040"/>
                </a:solidFill>
                <a:latin typeface="Calibri"/>
                <a:cs typeface="Calibri"/>
              </a:rPr>
              <a:t> </a:t>
            </a:r>
            <a:r>
              <a:rPr sz="2025" kern="0" spc="-34" dirty="0">
                <a:solidFill>
                  <a:srgbClr val="404040"/>
                </a:solidFill>
                <a:latin typeface="Calibri"/>
                <a:cs typeface="Calibri"/>
              </a:rPr>
              <a:t>Psychiatry,</a:t>
            </a:r>
            <a:r>
              <a:rPr sz="2025" kern="0" spc="-83" dirty="0">
                <a:solidFill>
                  <a:srgbClr val="404040"/>
                </a:solidFill>
                <a:latin typeface="Calibri"/>
                <a:cs typeface="Calibri"/>
              </a:rPr>
              <a:t> </a:t>
            </a:r>
            <a:r>
              <a:rPr sz="2025" kern="0" spc="-15" dirty="0">
                <a:solidFill>
                  <a:srgbClr val="404040"/>
                </a:solidFill>
                <a:latin typeface="Calibri"/>
                <a:cs typeface="Calibri"/>
              </a:rPr>
              <a:t>Pediatrics,</a:t>
            </a:r>
            <a:r>
              <a:rPr sz="2025" kern="0" spc="-45" dirty="0">
                <a:solidFill>
                  <a:srgbClr val="404040"/>
                </a:solidFill>
                <a:latin typeface="Calibri"/>
                <a:cs typeface="Calibri"/>
              </a:rPr>
              <a:t> </a:t>
            </a:r>
            <a:r>
              <a:rPr sz="2025" kern="0" spc="-8" dirty="0">
                <a:solidFill>
                  <a:srgbClr val="404040"/>
                </a:solidFill>
                <a:latin typeface="Calibri"/>
                <a:cs typeface="Calibri"/>
              </a:rPr>
              <a:t>Infectious </a:t>
            </a:r>
            <a:r>
              <a:rPr sz="2025" kern="0" dirty="0">
                <a:solidFill>
                  <a:srgbClr val="404040"/>
                </a:solidFill>
                <a:latin typeface="Calibri"/>
                <a:cs typeface="Calibri"/>
              </a:rPr>
              <a:t>Disease,</a:t>
            </a:r>
            <a:r>
              <a:rPr sz="2025" kern="0" spc="-101" dirty="0">
                <a:solidFill>
                  <a:srgbClr val="404040"/>
                </a:solidFill>
                <a:latin typeface="Calibri"/>
                <a:cs typeface="Calibri"/>
              </a:rPr>
              <a:t> </a:t>
            </a:r>
            <a:r>
              <a:rPr sz="2025" kern="0" dirty="0">
                <a:solidFill>
                  <a:srgbClr val="404040"/>
                </a:solidFill>
                <a:latin typeface="Calibri"/>
                <a:cs typeface="Calibri"/>
              </a:rPr>
              <a:t>wound</a:t>
            </a:r>
            <a:r>
              <a:rPr sz="2025" kern="0" spc="-83" dirty="0">
                <a:solidFill>
                  <a:srgbClr val="404040"/>
                </a:solidFill>
                <a:latin typeface="Calibri"/>
                <a:cs typeface="Calibri"/>
              </a:rPr>
              <a:t> </a:t>
            </a:r>
            <a:r>
              <a:rPr sz="2025" kern="0" spc="-8" dirty="0">
                <a:solidFill>
                  <a:srgbClr val="404040"/>
                </a:solidFill>
                <a:latin typeface="Calibri"/>
                <a:cs typeface="Calibri"/>
              </a:rPr>
              <a:t>care,</a:t>
            </a:r>
            <a:r>
              <a:rPr sz="2025" kern="0" spc="-83" dirty="0">
                <a:solidFill>
                  <a:srgbClr val="404040"/>
                </a:solidFill>
                <a:latin typeface="Calibri"/>
                <a:cs typeface="Calibri"/>
              </a:rPr>
              <a:t> </a:t>
            </a:r>
            <a:r>
              <a:rPr sz="2025" kern="0" spc="-8" dirty="0">
                <a:solidFill>
                  <a:srgbClr val="404040"/>
                </a:solidFill>
                <a:latin typeface="Calibri"/>
                <a:cs typeface="Calibri"/>
              </a:rPr>
              <a:t>Internal</a:t>
            </a:r>
            <a:r>
              <a:rPr sz="2025" kern="0" spc="-56" dirty="0">
                <a:solidFill>
                  <a:srgbClr val="404040"/>
                </a:solidFill>
                <a:latin typeface="Calibri"/>
                <a:cs typeface="Calibri"/>
              </a:rPr>
              <a:t> </a:t>
            </a:r>
            <a:r>
              <a:rPr sz="2025" kern="0" spc="-8" dirty="0">
                <a:solidFill>
                  <a:srgbClr val="404040"/>
                </a:solidFill>
                <a:latin typeface="Calibri"/>
                <a:cs typeface="Calibri"/>
              </a:rPr>
              <a:t>Medicine,</a:t>
            </a:r>
            <a:r>
              <a:rPr sz="2025" kern="0" spc="-83" dirty="0">
                <a:solidFill>
                  <a:srgbClr val="404040"/>
                </a:solidFill>
                <a:latin typeface="Calibri"/>
                <a:cs typeface="Calibri"/>
              </a:rPr>
              <a:t> </a:t>
            </a:r>
            <a:r>
              <a:rPr sz="2025" kern="0" spc="-19" dirty="0">
                <a:solidFill>
                  <a:srgbClr val="404040"/>
                </a:solidFill>
                <a:latin typeface="Calibri"/>
                <a:cs typeface="Calibri"/>
              </a:rPr>
              <a:t>Family</a:t>
            </a:r>
            <a:r>
              <a:rPr sz="2025" kern="0" spc="-94" dirty="0">
                <a:solidFill>
                  <a:srgbClr val="404040"/>
                </a:solidFill>
                <a:latin typeface="Calibri"/>
                <a:cs typeface="Calibri"/>
              </a:rPr>
              <a:t> </a:t>
            </a:r>
            <a:r>
              <a:rPr sz="2025" kern="0" spc="-8" dirty="0">
                <a:solidFill>
                  <a:srgbClr val="404040"/>
                </a:solidFill>
                <a:latin typeface="Calibri"/>
                <a:cs typeface="Calibri"/>
              </a:rPr>
              <a:t>Medicine,</a:t>
            </a:r>
            <a:r>
              <a:rPr sz="2025" kern="0" spc="-83" dirty="0">
                <a:solidFill>
                  <a:srgbClr val="404040"/>
                </a:solidFill>
                <a:latin typeface="Calibri"/>
                <a:cs typeface="Calibri"/>
              </a:rPr>
              <a:t> </a:t>
            </a:r>
            <a:r>
              <a:rPr sz="2025" kern="0" dirty="0">
                <a:solidFill>
                  <a:srgbClr val="404040"/>
                </a:solidFill>
                <a:latin typeface="Calibri"/>
                <a:cs typeface="Calibri"/>
              </a:rPr>
              <a:t>and</a:t>
            </a:r>
            <a:r>
              <a:rPr sz="2025" kern="0" spc="-116" dirty="0">
                <a:solidFill>
                  <a:srgbClr val="404040"/>
                </a:solidFill>
                <a:latin typeface="Calibri"/>
                <a:cs typeface="Calibri"/>
              </a:rPr>
              <a:t> </a:t>
            </a:r>
            <a:r>
              <a:rPr sz="2025" kern="0" spc="-15" dirty="0">
                <a:solidFill>
                  <a:srgbClr val="404040"/>
                </a:solidFill>
                <a:latin typeface="Calibri"/>
                <a:cs typeface="Calibri"/>
              </a:rPr>
              <a:t>more</a:t>
            </a:r>
            <a:endParaRPr sz="2025" kern="0">
              <a:solidFill>
                <a:sysClr val="windowText" lastClr="000000"/>
              </a:solidFill>
              <a:latin typeface="Calibri"/>
              <a:cs typeface="Calibri"/>
            </a:endParaRPr>
          </a:p>
        </p:txBody>
      </p:sp>
      <p:pic>
        <p:nvPicPr>
          <p:cNvPr id="4" name="object 4"/>
          <p:cNvPicPr/>
          <p:nvPr/>
        </p:nvPicPr>
        <p:blipFill>
          <a:blip r:embed="rId2" cstate="print"/>
          <a:stretch>
            <a:fillRect/>
          </a:stretch>
        </p:blipFill>
        <p:spPr>
          <a:xfrm>
            <a:off x="300037" y="5743573"/>
            <a:ext cx="1328738" cy="18573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3196" y="761049"/>
            <a:ext cx="8101489" cy="1320554"/>
          </a:xfrm>
          <a:prstGeom prst="rect">
            <a:avLst/>
          </a:prstGeom>
        </p:spPr>
        <p:txBody>
          <a:bodyPr vert="horz" wrap="square" lIns="0" tIns="12383" rIns="0" bIns="0" rtlCol="0">
            <a:spAutoFit/>
          </a:bodyPr>
          <a:lstStyle/>
          <a:p>
            <a:pPr marL="4286" algn="ctr">
              <a:lnSpc>
                <a:spcPts val="3383"/>
              </a:lnSpc>
              <a:spcBef>
                <a:spcPts val="98"/>
              </a:spcBef>
            </a:pPr>
            <a:r>
              <a:rPr sz="2963" spc="-8" dirty="0"/>
              <a:t>Telemedicine</a:t>
            </a:r>
            <a:r>
              <a:rPr sz="2963" spc="-30" dirty="0"/>
              <a:t> </a:t>
            </a:r>
            <a:r>
              <a:rPr sz="2963" dirty="0"/>
              <a:t>services</a:t>
            </a:r>
            <a:r>
              <a:rPr sz="2963" spc="-34" dirty="0"/>
              <a:t> </a:t>
            </a:r>
            <a:r>
              <a:rPr sz="2963" spc="-8" dirty="0"/>
              <a:t>24/7/365</a:t>
            </a:r>
            <a:endParaRPr sz="2963"/>
          </a:p>
          <a:p>
            <a:pPr marL="9525" marR="3810" algn="ctr">
              <a:lnSpc>
                <a:spcPts val="3263"/>
              </a:lnSpc>
              <a:spcBef>
                <a:spcPts val="180"/>
              </a:spcBef>
            </a:pPr>
            <a:r>
              <a:rPr sz="2963" dirty="0"/>
              <a:t>ODP</a:t>
            </a:r>
            <a:r>
              <a:rPr sz="2963" spc="8" dirty="0"/>
              <a:t> </a:t>
            </a:r>
            <a:r>
              <a:rPr sz="2963" dirty="0"/>
              <a:t>approved</a:t>
            </a:r>
            <a:r>
              <a:rPr sz="2963" spc="-15" dirty="0"/>
              <a:t> </a:t>
            </a:r>
            <a:r>
              <a:rPr sz="2963" dirty="0"/>
              <a:t>provider</a:t>
            </a:r>
            <a:r>
              <a:rPr sz="2963" spc="-45" dirty="0"/>
              <a:t> </a:t>
            </a:r>
            <a:r>
              <a:rPr sz="2963" dirty="0"/>
              <a:t>of</a:t>
            </a:r>
            <a:r>
              <a:rPr sz="2963" spc="34" dirty="0"/>
              <a:t> </a:t>
            </a:r>
            <a:r>
              <a:rPr sz="2963" dirty="0"/>
              <a:t>the</a:t>
            </a:r>
            <a:r>
              <a:rPr sz="2963" spc="-26" dirty="0"/>
              <a:t> </a:t>
            </a:r>
            <a:r>
              <a:rPr sz="2963" spc="-98" dirty="0"/>
              <a:t>STAT</a:t>
            </a:r>
            <a:r>
              <a:rPr sz="2963" spc="-11" dirty="0"/>
              <a:t> </a:t>
            </a:r>
            <a:r>
              <a:rPr sz="2963" dirty="0"/>
              <a:t>waiver</a:t>
            </a:r>
            <a:r>
              <a:rPr sz="2963" spc="11" dirty="0"/>
              <a:t> </a:t>
            </a:r>
            <a:r>
              <a:rPr sz="2963" dirty="0"/>
              <a:t>service</a:t>
            </a:r>
            <a:r>
              <a:rPr sz="2963" spc="19" dirty="0"/>
              <a:t> </a:t>
            </a:r>
            <a:r>
              <a:rPr sz="2963" spc="-19" dirty="0"/>
              <a:t>in </a:t>
            </a:r>
            <a:r>
              <a:rPr sz="2963" spc="-8" dirty="0"/>
              <a:t>Pennsylvania</a:t>
            </a:r>
            <a:endParaRPr sz="2963"/>
          </a:p>
        </p:txBody>
      </p:sp>
      <p:sp>
        <p:nvSpPr>
          <p:cNvPr id="3" name="object 3"/>
          <p:cNvSpPr txBox="1"/>
          <p:nvPr/>
        </p:nvSpPr>
        <p:spPr>
          <a:xfrm>
            <a:off x="59055" y="2017062"/>
            <a:ext cx="9001601" cy="3729387"/>
          </a:xfrm>
          <a:prstGeom prst="rect">
            <a:avLst/>
          </a:prstGeom>
        </p:spPr>
        <p:txBody>
          <a:bodyPr vert="horz" wrap="square" lIns="0" tIns="72866" rIns="0" bIns="0" rtlCol="0">
            <a:spAutoFit/>
          </a:bodyPr>
          <a:lstStyle/>
          <a:p>
            <a:pPr marL="352425" indent="-342900" defTabSz="685800" fontAlgn="auto">
              <a:spcBef>
                <a:spcPts val="574"/>
              </a:spcBef>
              <a:spcAft>
                <a:spcPts val="0"/>
              </a:spcAft>
              <a:buFont typeface="Wingdings"/>
              <a:buChar char=""/>
              <a:tabLst>
                <a:tab pos="352425" algn="l"/>
              </a:tabLst>
            </a:pPr>
            <a:r>
              <a:rPr sz="2025" kern="0" dirty="0">
                <a:solidFill>
                  <a:srgbClr val="404040"/>
                </a:solidFill>
                <a:latin typeface="Calibri"/>
                <a:cs typeface="Calibri"/>
              </a:rPr>
              <a:t>Access</a:t>
            </a:r>
            <a:r>
              <a:rPr sz="2025" kern="0" spc="-68" dirty="0">
                <a:solidFill>
                  <a:srgbClr val="404040"/>
                </a:solidFill>
                <a:latin typeface="Calibri"/>
                <a:cs typeface="Calibri"/>
              </a:rPr>
              <a:t> </a:t>
            </a:r>
            <a:r>
              <a:rPr sz="2025" kern="0" dirty="0">
                <a:solidFill>
                  <a:srgbClr val="404040"/>
                </a:solidFill>
                <a:latin typeface="Calibri"/>
                <a:cs typeface="Calibri"/>
              </a:rPr>
              <a:t>to</a:t>
            </a:r>
            <a:r>
              <a:rPr sz="2025" kern="0" spc="-49" dirty="0">
                <a:solidFill>
                  <a:srgbClr val="404040"/>
                </a:solidFill>
                <a:latin typeface="Calibri"/>
                <a:cs typeface="Calibri"/>
              </a:rPr>
              <a:t> </a:t>
            </a:r>
            <a:r>
              <a:rPr sz="2025" kern="0" dirty="0">
                <a:solidFill>
                  <a:srgbClr val="404040"/>
                </a:solidFill>
                <a:latin typeface="Calibri"/>
                <a:cs typeface="Calibri"/>
              </a:rPr>
              <a:t>our</a:t>
            </a:r>
            <a:r>
              <a:rPr sz="2025" kern="0" spc="-71" dirty="0">
                <a:solidFill>
                  <a:srgbClr val="404040"/>
                </a:solidFill>
                <a:latin typeface="Calibri"/>
                <a:cs typeface="Calibri"/>
              </a:rPr>
              <a:t> </a:t>
            </a:r>
            <a:r>
              <a:rPr sz="2025" kern="0" spc="-15" dirty="0">
                <a:solidFill>
                  <a:srgbClr val="404040"/>
                </a:solidFill>
                <a:latin typeface="Calibri"/>
                <a:cs typeface="Calibri"/>
              </a:rPr>
              <a:t>doctors</a:t>
            </a:r>
            <a:r>
              <a:rPr sz="2025" kern="0" spc="-101" dirty="0">
                <a:solidFill>
                  <a:srgbClr val="404040"/>
                </a:solidFill>
                <a:latin typeface="Calibri"/>
                <a:cs typeface="Calibri"/>
              </a:rPr>
              <a:t> </a:t>
            </a:r>
            <a:r>
              <a:rPr sz="2025" kern="0" dirty="0">
                <a:solidFill>
                  <a:srgbClr val="404040"/>
                </a:solidFill>
                <a:latin typeface="Calibri"/>
                <a:cs typeface="Calibri"/>
              </a:rPr>
              <a:t>and</a:t>
            </a:r>
            <a:r>
              <a:rPr sz="2025" kern="0" spc="-49" dirty="0">
                <a:solidFill>
                  <a:srgbClr val="404040"/>
                </a:solidFill>
                <a:latin typeface="Calibri"/>
                <a:cs typeface="Calibri"/>
              </a:rPr>
              <a:t> </a:t>
            </a:r>
            <a:r>
              <a:rPr sz="2025" kern="0" spc="-8" dirty="0">
                <a:solidFill>
                  <a:srgbClr val="404040"/>
                </a:solidFill>
                <a:latin typeface="Calibri"/>
                <a:cs typeface="Calibri"/>
              </a:rPr>
              <a:t>nurse</a:t>
            </a:r>
            <a:r>
              <a:rPr sz="2025" kern="0" spc="-98" dirty="0">
                <a:solidFill>
                  <a:srgbClr val="404040"/>
                </a:solidFill>
                <a:latin typeface="Calibri"/>
                <a:cs typeface="Calibri"/>
              </a:rPr>
              <a:t> </a:t>
            </a:r>
            <a:r>
              <a:rPr sz="2025" kern="0" spc="-15" dirty="0">
                <a:solidFill>
                  <a:srgbClr val="404040"/>
                </a:solidFill>
                <a:latin typeface="Calibri"/>
                <a:cs typeface="Calibri"/>
              </a:rPr>
              <a:t>practitioners</a:t>
            </a:r>
            <a:r>
              <a:rPr sz="2025" kern="0" spc="-56" dirty="0">
                <a:solidFill>
                  <a:srgbClr val="404040"/>
                </a:solidFill>
                <a:latin typeface="Calibri"/>
                <a:cs typeface="Calibri"/>
              </a:rPr>
              <a:t> </a:t>
            </a:r>
            <a:r>
              <a:rPr sz="2025" kern="0" dirty="0">
                <a:solidFill>
                  <a:srgbClr val="404040"/>
                </a:solidFill>
                <a:latin typeface="Calibri"/>
                <a:cs typeface="Calibri"/>
              </a:rPr>
              <a:t>for</a:t>
            </a:r>
            <a:r>
              <a:rPr sz="2025" kern="0" spc="-26" dirty="0">
                <a:solidFill>
                  <a:srgbClr val="404040"/>
                </a:solidFill>
                <a:latin typeface="Calibri"/>
                <a:cs typeface="Calibri"/>
              </a:rPr>
              <a:t> </a:t>
            </a:r>
            <a:r>
              <a:rPr sz="2025" kern="0" spc="-15" dirty="0">
                <a:solidFill>
                  <a:srgbClr val="404040"/>
                </a:solidFill>
                <a:latin typeface="Calibri"/>
                <a:cs typeface="Calibri"/>
              </a:rPr>
              <a:t>medical</a:t>
            </a:r>
            <a:r>
              <a:rPr sz="2025" kern="0" spc="-68" dirty="0">
                <a:solidFill>
                  <a:srgbClr val="404040"/>
                </a:solidFill>
                <a:latin typeface="Calibri"/>
                <a:cs typeface="Calibri"/>
              </a:rPr>
              <a:t> </a:t>
            </a:r>
            <a:r>
              <a:rPr sz="2025" kern="0" spc="-8" dirty="0">
                <a:solidFill>
                  <a:srgbClr val="404040"/>
                </a:solidFill>
                <a:latin typeface="Calibri"/>
                <a:cs typeface="Calibri"/>
              </a:rPr>
              <a:t>conditions</a:t>
            </a:r>
            <a:r>
              <a:rPr sz="2025" kern="0" spc="-56" dirty="0">
                <a:solidFill>
                  <a:srgbClr val="404040"/>
                </a:solidFill>
                <a:latin typeface="Calibri"/>
                <a:cs typeface="Calibri"/>
              </a:rPr>
              <a:t> </a:t>
            </a:r>
            <a:r>
              <a:rPr sz="2025" kern="0" dirty="0">
                <a:solidFill>
                  <a:srgbClr val="404040"/>
                </a:solidFill>
                <a:latin typeface="Calibri"/>
                <a:cs typeface="Calibri"/>
              </a:rPr>
              <a:t>such</a:t>
            </a:r>
            <a:r>
              <a:rPr sz="2025" kern="0" spc="-49" dirty="0">
                <a:solidFill>
                  <a:srgbClr val="404040"/>
                </a:solidFill>
                <a:latin typeface="Calibri"/>
                <a:cs typeface="Calibri"/>
              </a:rPr>
              <a:t> </a:t>
            </a:r>
            <a:r>
              <a:rPr sz="2025" kern="0" spc="-19" dirty="0">
                <a:solidFill>
                  <a:srgbClr val="404040"/>
                </a:solidFill>
                <a:latin typeface="Calibri"/>
                <a:cs typeface="Calibri"/>
              </a:rPr>
              <a:t>as:</a:t>
            </a:r>
            <a:endParaRPr sz="2025" kern="0">
              <a:solidFill>
                <a:sysClr val="windowText" lastClr="000000"/>
              </a:solidFill>
              <a:latin typeface="Calibri"/>
              <a:cs typeface="Calibri"/>
            </a:endParaRPr>
          </a:p>
          <a:p>
            <a:pPr marL="695325" lvl="1" indent="-342900" defTabSz="685800" fontAlgn="auto">
              <a:spcBef>
                <a:spcPts val="499"/>
              </a:spcBef>
              <a:spcAft>
                <a:spcPts val="0"/>
              </a:spcAft>
              <a:buFont typeface="Wingdings"/>
              <a:buChar char=""/>
              <a:tabLst>
                <a:tab pos="695325" algn="l"/>
              </a:tabLst>
            </a:pPr>
            <a:r>
              <a:rPr sz="2025" kern="0" spc="-8" dirty="0">
                <a:solidFill>
                  <a:srgbClr val="404040"/>
                </a:solidFill>
                <a:latin typeface="Calibri"/>
                <a:cs typeface="Calibri"/>
              </a:rPr>
              <a:t>Assessment</a:t>
            </a:r>
            <a:r>
              <a:rPr sz="2025" kern="0" spc="-75" dirty="0">
                <a:solidFill>
                  <a:srgbClr val="404040"/>
                </a:solidFill>
                <a:latin typeface="Calibri"/>
                <a:cs typeface="Calibri"/>
              </a:rPr>
              <a:t> </a:t>
            </a:r>
            <a:r>
              <a:rPr sz="2025" kern="0" dirty="0">
                <a:solidFill>
                  <a:srgbClr val="404040"/>
                </a:solidFill>
                <a:latin typeface="Calibri"/>
                <a:cs typeface="Calibri"/>
              </a:rPr>
              <a:t>to</a:t>
            </a:r>
            <a:r>
              <a:rPr sz="2025" kern="0" spc="-49" dirty="0">
                <a:solidFill>
                  <a:srgbClr val="404040"/>
                </a:solidFill>
                <a:latin typeface="Calibri"/>
                <a:cs typeface="Calibri"/>
              </a:rPr>
              <a:t> </a:t>
            </a:r>
            <a:r>
              <a:rPr sz="2025" kern="0" spc="-19" dirty="0">
                <a:solidFill>
                  <a:srgbClr val="404040"/>
                </a:solidFill>
                <a:latin typeface="Calibri"/>
                <a:cs typeface="Calibri"/>
              </a:rPr>
              <a:t>determine</a:t>
            </a:r>
            <a:r>
              <a:rPr sz="2025" kern="0" spc="-94" dirty="0">
                <a:solidFill>
                  <a:srgbClr val="404040"/>
                </a:solidFill>
                <a:latin typeface="Calibri"/>
                <a:cs typeface="Calibri"/>
              </a:rPr>
              <a:t> </a:t>
            </a:r>
            <a:r>
              <a:rPr sz="2025" kern="0" dirty="0">
                <a:solidFill>
                  <a:srgbClr val="404040"/>
                </a:solidFill>
                <a:latin typeface="Calibri"/>
                <a:cs typeface="Calibri"/>
              </a:rPr>
              <a:t>the</a:t>
            </a:r>
            <a:r>
              <a:rPr sz="2025" kern="0" spc="-101" dirty="0">
                <a:solidFill>
                  <a:srgbClr val="404040"/>
                </a:solidFill>
                <a:latin typeface="Calibri"/>
                <a:cs typeface="Calibri"/>
              </a:rPr>
              <a:t> </a:t>
            </a:r>
            <a:r>
              <a:rPr sz="2025" kern="0" spc="-8" dirty="0">
                <a:solidFill>
                  <a:srgbClr val="404040"/>
                </a:solidFill>
                <a:latin typeface="Calibri"/>
                <a:cs typeface="Calibri"/>
              </a:rPr>
              <a:t>urgency</a:t>
            </a:r>
            <a:r>
              <a:rPr sz="2025" kern="0" spc="-19" dirty="0">
                <a:solidFill>
                  <a:srgbClr val="404040"/>
                </a:solidFill>
                <a:latin typeface="Calibri"/>
                <a:cs typeface="Calibri"/>
              </a:rPr>
              <a:t> </a:t>
            </a:r>
            <a:r>
              <a:rPr sz="2025" kern="0" dirty="0">
                <a:solidFill>
                  <a:srgbClr val="404040"/>
                </a:solidFill>
                <a:latin typeface="Calibri"/>
                <a:cs typeface="Calibri"/>
              </a:rPr>
              <a:t>of</a:t>
            </a:r>
            <a:r>
              <a:rPr sz="2025" kern="0" spc="-56" dirty="0">
                <a:solidFill>
                  <a:srgbClr val="404040"/>
                </a:solidFill>
                <a:latin typeface="Calibri"/>
                <a:cs typeface="Calibri"/>
              </a:rPr>
              <a:t> </a:t>
            </a:r>
            <a:r>
              <a:rPr sz="2025" kern="0" spc="-8" dirty="0">
                <a:solidFill>
                  <a:srgbClr val="404040"/>
                </a:solidFill>
                <a:latin typeface="Calibri"/>
                <a:cs typeface="Calibri"/>
              </a:rPr>
              <a:t>conditions</a:t>
            </a:r>
            <a:r>
              <a:rPr sz="2025" kern="0" spc="-53" dirty="0">
                <a:solidFill>
                  <a:srgbClr val="404040"/>
                </a:solidFill>
                <a:latin typeface="Calibri"/>
                <a:cs typeface="Calibri"/>
              </a:rPr>
              <a:t> </a:t>
            </a:r>
            <a:r>
              <a:rPr sz="2025" kern="0" dirty="0">
                <a:solidFill>
                  <a:srgbClr val="404040"/>
                </a:solidFill>
                <a:latin typeface="Calibri"/>
                <a:cs typeface="Calibri"/>
              </a:rPr>
              <a:t>(i.e.</a:t>
            </a:r>
            <a:r>
              <a:rPr sz="2025" kern="0" spc="-60" dirty="0">
                <a:solidFill>
                  <a:srgbClr val="404040"/>
                </a:solidFill>
                <a:latin typeface="Calibri"/>
                <a:cs typeface="Calibri"/>
              </a:rPr>
              <a:t> </a:t>
            </a:r>
            <a:r>
              <a:rPr sz="2025" kern="0" dirty="0">
                <a:solidFill>
                  <a:srgbClr val="404040"/>
                </a:solidFill>
                <a:latin typeface="Calibri"/>
                <a:cs typeface="Calibri"/>
              </a:rPr>
              <a:t>ER</a:t>
            </a:r>
            <a:r>
              <a:rPr sz="2025" kern="0" spc="-79" dirty="0">
                <a:solidFill>
                  <a:srgbClr val="404040"/>
                </a:solidFill>
                <a:latin typeface="Calibri"/>
                <a:cs typeface="Calibri"/>
              </a:rPr>
              <a:t> </a:t>
            </a:r>
            <a:r>
              <a:rPr sz="2025" kern="0" dirty="0">
                <a:solidFill>
                  <a:srgbClr val="404040"/>
                </a:solidFill>
                <a:latin typeface="Calibri"/>
                <a:cs typeface="Calibri"/>
              </a:rPr>
              <a:t>vs</a:t>
            </a:r>
            <a:r>
              <a:rPr sz="2025" kern="0" spc="-60" dirty="0">
                <a:solidFill>
                  <a:srgbClr val="404040"/>
                </a:solidFill>
                <a:latin typeface="Calibri"/>
                <a:cs typeface="Calibri"/>
              </a:rPr>
              <a:t> </a:t>
            </a:r>
            <a:r>
              <a:rPr sz="2025" kern="0" spc="-23" dirty="0">
                <a:solidFill>
                  <a:srgbClr val="404040"/>
                </a:solidFill>
                <a:latin typeface="Calibri"/>
                <a:cs typeface="Calibri"/>
              </a:rPr>
              <a:t>urgent</a:t>
            </a:r>
            <a:r>
              <a:rPr sz="2025" kern="0" spc="-90" dirty="0">
                <a:solidFill>
                  <a:srgbClr val="404040"/>
                </a:solidFill>
                <a:latin typeface="Calibri"/>
                <a:cs typeface="Calibri"/>
              </a:rPr>
              <a:t> </a:t>
            </a:r>
            <a:r>
              <a:rPr sz="2025" kern="0" spc="-8" dirty="0">
                <a:solidFill>
                  <a:srgbClr val="404040"/>
                </a:solidFill>
                <a:latin typeface="Calibri"/>
                <a:cs typeface="Calibri"/>
              </a:rPr>
              <a:t>care)</a:t>
            </a:r>
            <a:endParaRPr sz="2025" kern="0">
              <a:solidFill>
                <a:sysClr val="windowText" lastClr="000000"/>
              </a:solidFill>
              <a:latin typeface="Calibri"/>
              <a:cs typeface="Calibri"/>
            </a:endParaRPr>
          </a:p>
          <a:p>
            <a:pPr marL="695801" marR="566738" lvl="1" indent="-343376" defTabSz="685800" fontAlgn="auto">
              <a:lnSpc>
                <a:spcPts val="2145"/>
              </a:lnSpc>
              <a:spcBef>
                <a:spcPts val="806"/>
              </a:spcBef>
              <a:spcAft>
                <a:spcPts val="0"/>
              </a:spcAft>
              <a:buFont typeface="Wingdings"/>
              <a:buChar char=""/>
              <a:tabLst>
                <a:tab pos="695801" algn="l"/>
                <a:tab pos="2736533" algn="l"/>
              </a:tabLst>
            </a:pPr>
            <a:r>
              <a:rPr sz="2025" kern="0" dirty="0">
                <a:solidFill>
                  <a:srgbClr val="404040"/>
                </a:solidFill>
                <a:latin typeface="Calibri"/>
                <a:cs typeface="Calibri"/>
              </a:rPr>
              <a:t>Rash,</a:t>
            </a:r>
            <a:r>
              <a:rPr sz="2025" kern="0" spc="-41" dirty="0">
                <a:solidFill>
                  <a:srgbClr val="404040"/>
                </a:solidFill>
                <a:latin typeface="Calibri"/>
                <a:cs typeface="Calibri"/>
              </a:rPr>
              <a:t> </a:t>
            </a:r>
            <a:r>
              <a:rPr sz="2025" kern="0" spc="-53" dirty="0">
                <a:solidFill>
                  <a:srgbClr val="404040"/>
                </a:solidFill>
                <a:latin typeface="Calibri"/>
                <a:cs typeface="Calibri"/>
              </a:rPr>
              <a:t>fever,</a:t>
            </a:r>
            <a:r>
              <a:rPr sz="2025" kern="0" spc="-38" dirty="0">
                <a:solidFill>
                  <a:srgbClr val="404040"/>
                </a:solidFill>
                <a:latin typeface="Calibri"/>
                <a:cs typeface="Calibri"/>
              </a:rPr>
              <a:t> </a:t>
            </a:r>
            <a:r>
              <a:rPr sz="2025" kern="0" spc="-8" dirty="0">
                <a:solidFill>
                  <a:srgbClr val="404040"/>
                </a:solidFill>
                <a:latin typeface="Calibri"/>
                <a:cs typeface="Calibri"/>
              </a:rPr>
              <a:t>cough,</a:t>
            </a:r>
            <a:r>
              <a:rPr sz="2025" kern="0" dirty="0">
                <a:solidFill>
                  <a:srgbClr val="404040"/>
                </a:solidFill>
                <a:latin typeface="Calibri"/>
                <a:cs typeface="Calibri"/>
              </a:rPr>
              <a:t>	pain,</a:t>
            </a:r>
            <a:r>
              <a:rPr sz="2025" kern="0" spc="-68" dirty="0">
                <a:solidFill>
                  <a:srgbClr val="404040"/>
                </a:solidFill>
                <a:latin typeface="Calibri"/>
                <a:cs typeface="Calibri"/>
              </a:rPr>
              <a:t> </a:t>
            </a:r>
            <a:r>
              <a:rPr sz="2025" kern="0" dirty="0">
                <a:solidFill>
                  <a:srgbClr val="404040"/>
                </a:solidFill>
                <a:latin typeface="Calibri"/>
                <a:cs typeface="Calibri"/>
              </a:rPr>
              <a:t>pink</a:t>
            </a:r>
            <a:r>
              <a:rPr sz="2025" kern="0" spc="-90" dirty="0">
                <a:solidFill>
                  <a:srgbClr val="404040"/>
                </a:solidFill>
                <a:latin typeface="Calibri"/>
                <a:cs typeface="Calibri"/>
              </a:rPr>
              <a:t> </a:t>
            </a:r>
            <a:r>
              <a:rPr sz="2025" kern="0" dirty="0">
                <a:solidFill>
                  <a:srgbClr val="404040"/>
                </a:solidFill>
                <a:latin typeface="Calibri"/>
                <a:cs typeface="Calibri"/>
              </a:rPr>
              <a:t>eye,</a:t>
            </a:r>
            <a:r>
              <a:rPr sz="2025" kern="0" spc="-71" dirty="0">
                <a:solidFill>
                  <a:srgbClr val="404040"/>
                </a:solidFill>
                <a:latin typeface="Calibri"/>
                <a:cs typeface="Calibri"/>
              </a:rPr>
              <a:t> </a:t>
            </a:r>
            <a:r>
              <a:rPr sz="2025" kern="0" spc="-8" dirty="0">
                <a:solidFill>
                  <a:srgbClr val="404040"/>
                </a:solidFill>
                <a:latin typeface="Calibri"/>
                <a:cs typeface="Calibri"/>
              </a:rPr>
              <a:t>diarrhea,</a:t>
            </a:r>
            <a:r>
              <a:rPr sz="2025" kern="0" spc="-68" dirty="0">
                <a:solidFill>
                  <a:srgbClr val="404040"/>
                </a:solidFill>
                <a:latin typeface="Calibri"/>
                <a:cs typeface="Calibri"/>
              </a:rPr>
              <a:t> </a:t>
            </a:r>
            <a:r>
              <a:rPr sz="2025" kern="0" dirty="0">
                <a:solidFill>
                  <a:srgbClr val="404040"/>
                </a:solidFill>
                <a:latin typeface="Calibri"/>
                <a:cs typeface="Calibri"/>
              </a:rPr>
              <a:t>urine</a:t>
            </a:r>
            <a:r>
              <a:rPr sz="2025" kern="0" spc="-68" dirty="0">
                <a:solidFill>
                  <a:srgbClr val="404040"/>
                </a:solidFill>
                <a:latin typeface="Calibri"/>
                <a:cs typeface="Calibri"/>
              </a:rPr>
              <a:t> </a:t>
            </a:r>
            <a:r>
              <a:rPr sz="2025" kern="0" spc="-15" dirty="0">
                <a:solidFill>
                  <a:srgbClr val="404040"/>
                </a:solidFill>
                <a:latin typeface="Calibri"/>
                <a:cs typeface="Calibri"/>
              </a:rPr>
              <a:t>infections,</a:t>
            </a:r>
            <a:r>
              <a:rPr sz="2025" kern="0" spc="-75" dirty="0">
                <a:solidFill>
                  <a:srgbClr val="404040"/>
                </a:solidFill>
                <a:latin typeface="Calibri"/>
                <a:cs typeface="Calibri"/>
              </a:rPr>
              <a:t> </a:t>
            </a:r>
            <a:r>
              <a:rPr sz="2025" kern="0" spc="-8" dirty="0">
                <a:solidFill>
                  <a:srgbClr val="404040"/>
                </a:solidFill>
                <a:latin typeface="Calibri"/>
                <a:cs typeface="Calibri"/>
              </a:rPr>
              <a:t>falls,</a:t>
            </a:r>
            <a:r>
              <a:rPr sz="2025" kern="0" spc="-68" dirty="0">
                <a:solidFill>
                  <a:srgbClr val="404040"/>
                </a:solidFill>
                <a:latin typeface="Calibri"/>
                <a:cs typeface="Calibri"/>
              </a:rPr>
              <a:t> </a:t>
            </a:r>
            <a:r>
              <a:rPr sz="2025" kern="0" spc="-8" dirty="0">
                <a:solidFill>
                  <a:srgbClr val="404040"/>
                </a:solidFill>
                <a:latin typeface="Calibri"/>
                <a:cs typeface="Calibri"/>
              </a:rPr>
              <a:t>seizures, </a:t>
            </a:r>
            <a:r>
              <a:rPr sz="2025" kern="0" dirty="0">
                <a:solidFill>
                  <a:srgbClr val="404040"/>
                </a:solidFill>
                <a:latin typeface="Calibri"/>
                <a:cs typeface="Calibri"/>
              </a:rPr>
              <a:t>injuries,</a:t>
            </a:r>
            <a:r>
              <a:rPr sz="2025" kern="0" spc="-64" dirty="0">
                <a:solidFill>
                  <a:srgbClr val="404040"/>
                </a:solidFill>
                <a:latin typeface="Calibri"/>
                <a:cs typeface="Calibri"/>
              </a:rPr>
              <a:t> </a:t>
            </a:r>
            <a:r>
              <a:rPr sz="2025" kern="0" dirty="0">
                <a:solidFill>
                  <a:srgbClr val="404040"/>
                </a:solidFill>
                <a:latin typeface="Calibri"/>
                <a:cs typeface="Calibri"/>
              </a:rPr>
              <a:t>and</a:t>
            </a:r>
            <a:r>
              <a:rPr sz="2025" kern="0" spc="-109" dirty="0">
                <a:solidFill>
                  <a:srgbClr val="404040"/>
                </a:solidFill>
                <a:latin typeface="Calibri"/>
                <a:cs typeface="Calibri"/>
              </a:rPr>
              <a:t> </a:t>
            </a:r>
            <a:r>
              <a:rPr sz="2025" kern="0" spc="-15" dirty="0">
                <a:solidFill>
                  <a:srgbClr val="404040"/>
                </a:solidFill>
                <a:latin typeface="Calibri"/>
                <a:cs typeface="Calibri"/>
              </a:rPr>
              <a:t>various</a:t>
            </a:r>
            <a:r>
              <a:rPr sz="2025" kern="0" spc="-71" dirty="0">
                <a:solidFill>
                  <a:srgbClr val="404040"/>
                </a:solidFill>
                <a:latin typeface="Calibri"/>
                <a:cs typeface="Calibri"/>
              </a:rPr>
              <a:t> </a:t>
            </a:r>
            <a:r>
              <a:rPr sz="2025" kern="0" spc="-8" dirty="0">
                <a:solidFill>
                  <a:srgbClr val="404040"/>
                </a:solidFill>
                <a:latin typeface="Calibri"/>
                <a:cs typeface="Calibri"/>
              </a:rPr>
              <a:t>seasonal</a:t>
            </a:r>
            <a:r>
              <a:rPr sz="2025" kern="0" spc="-79" dirty="0">
                <a:solidFill>
                  <a:srgbClr val="404040"/>
                </a:solidFill>
                <a:latin typeface="Calibri"/>
                <a:cs typeface="Calibri"/>
              </a:rPr>
              <a:t> </a:t>
            </a:r>
            <a:r>
              <a:rPr sz="2025" kern="0" spc="-8" dirty="0">
                <a:solidFill>
                  <a:srgbClr val="404040"/>
                </a:solidFill>
                <a:latin typeface="Calibri"/>
                <a:cs typeface="Calibri"/>
              </a:rPr>
              <a:t>illnesses</a:t>
            </a:r>
            <a:endParaRPr sz="2025" kern="0">
              <a:solidFill>
                <a:sysClr val="windowText" lastClr="000000"/>
              </a:solidFill>
              <a:latin typeface="Calibri"/>
              <a:cs typeface="Calibri"/>
            </a:endParaRPr>
          </a:p>
          <a:p>
            <a:pPr marL="695325" lvl="1" indent="-342900" defTabSz="685800" fontAlgn="auto">
              <a:spcBef>
                <a:spcPts val="472"/>
              </a:spcBef>
              <a:spcAft>
                <a:spcPts val="0"/>
              </a:spcAft>
              <a:buFont typeface="Wingdings"/>
              <a:buChar char=""/>
              <a:tabLst>
                <a:tab pos="695325" algn="l"/>
              </a:tabLst>
            </a:pPr>
            <a:r>
              <a:rPr sz="2025" kern="0" dirty="0">
                <a:solidFill>
                  <a:srgbClr val="404040"/>
                </a:solidFill>
                <a:latin typeface="Calibri"/>
                <a:cs typeface="Calibri"/>
              </a:rPr>
              <a:t>Gaps</a:t>
            </a:r>
            <a:r>
              <a:rPr sz="2025" kern="0" spc="-94" dirty="0">
                <a:solidFill>
                  <a:srgbClr val="404040"/>
                </a:solidFill>
                <a:latin typeface="Calibri"/>
                <a:cs typeface="Calibri"/>
              </a:rPr>
              <a:t> </a:t>
            </a:r>
            <a:r>
              <a:rPr sz="2025" kern="0" dirty="0">
                <a:solidFill>
                  <a:srgbClr val="404040"/>
                </a:solidFill>
                <a:latin typeface="Calibri"/>
                <a:cs typeface="Calibri"/>
              </a:rPr>
              <a:t>in</a:t>
            </a:r>
            <a:r>
              <a:rPr sz="2025" kern="0" spc="-64" dirty="0">
                <a:solidFill>
                  <a:srgbClr val="404040"/>
                </a:solidFill>
                <a:latin typeface="Calibri"/>
                <a:cs typeface="Calibri"/>
              </a:rPr>
              <a:t> </a:t>
            </a:r>
            <a:r>
              <a:rPr sz="2025" kern="0" spc="-8" dirty="0">
                <a:solidFill>
                  <a:srgbClr val="404040"/>
                </a:solidFill>
                <a:latin typeface="Calibri"/>
                <a:cs typeface="Calibri"/>
              </a:rPr>
              <a:t>care,</a:t>
            </a:r>
            <a:r>
              <a:rPr sz="2025" kern="0" spc="-64" dirty="0">
                <a:solidFill>
                  <a:srgbClr val="404040"/>
                </a:solidFill>
                <a:latin typeface="Calibri"/>
                <a:cs typeface="Calibri"/>
              </a:rPr>
              <a:t> </a:t>
            </a:r>
            <a:r>
              <a:rPr sz="2025" kern="0" spc="-15" dirty="0">
                <a:solidFill>
                  <a:srgbClr val="404040"/>
                </a:solidFill>
                <a:latin typeface="Calibri"/>
                <a:cs typeface="Calibri"/>
              </a:rPr>
              <a:t>prescription</a:t>
            </a:r>
            <a:r>
              <a:rPr sz="2025" kern="0" spc="-98" dirty="0">
                <a:solidFill>
                  <a:srgbClr val="404040"/>
                </a:solidFill>
                <a:latin typeface="Calibri"/>
                <a:cs typeface="Calibri"/>
              </a:rPr>
              <a:t> </a:t>
            </a:r>
            <a:r>
              <a:rPr sz="2025" kern="0" dirty="0">
                <a:solidFill>
                  <a:srgbClr val="404040"/>
                </a:solidFill>
                <a:latin typeface="Calibri"/>
                <a:cs typeface="Calibri"/>
              </a:rPr>
              <a:t>refills,</a:t>
            </a:r>
            <a:r>
              <a:rPr sz="2025" kern="0" spc="-68" dirty="0">
                <a:solidFill>
                  <a:srgbClr val="404040"/>
                </a:solidFill>
                <a:latin typeface="Calibri"/>
                <a:cs typeface="Calibri"/>
              </a:rPr>
              <a:t> </a:t>
            </a:r>
            <a:r>
              <a:rPr sz="2025" kern="0" spc="-15" dirty="0">
                <a:solidFill>
                  <a:srgbClr val="404040"/>
                </a:solidFill>
                <a:latin typeface="Calibri"/>
                <a:cs typeface="Calibri"/>
              </a:rPr>
              <a:t>general</a:t>
            </a:r>
            <a:r>
              <a:rPr sz="2025" kern="0" spc="-30" dirty="0">
                <a:solidFill>
                  <a:srgbClr val="404040"/>
                </a:solidFill>
                <a:latin typeface="Calibri"/>
                <a:cs typeface="Calibri"/>
              </a:rPr>
              <a:t> </a:t>
            </a:r>
            <a:r>
              <a:rPr sz="2025" kern="0" spc="-8" dirty="0">
                <a:solidFill>
                  <a:srgbClr val="404040"/>
                </a:solidFill>
                <a:latin typeface="Calibri"/>
                <a:cs typeface="Calibri"/>
              </a:rPr>
              <a:t>guidance</a:t>
            </a:r>
            <a:r>
              <a:rPr sz="2025" kern="0" spc="-60" dirty="0">
                <a:solidFill>
                  <a:srgbClr val="404040"/>
                </a:solidFill>
                <a:latin typeface="Calibri"/>
                <a:cs typeface="Calibri"/>
              </a:rPr>
              <a:t> </a:t>
            </a:r>
            <a:r>
              <a:rPr sz="2025" kern="0" dirty="0">
                <a:solidFill>
                  <a:srgbClr val="404040"/>
                </a:solidFill>
                <a:latin typeface="Calibri"/>
                <a:cs typeface="Calibri"/>
              </a:rPr>
              <a:t>for</a:t>
            </a:r>
            <a:r>
              <a:rPr sz="2025" kern="0" spc="-90" dirty="0">
                <a:solidFill>
                  <a:srgbClr val="404040"/>
                </a:solidFill>
                <a:latin typeface="Calibri"/>
                <a:cs typeface="Calibri"/>
              </a:rPr>
              <a:t> </a:t>
            </a:r>
            <a:r>
              <a:rPr sz="2025" kern="0" spc="-8" dirty="0">
                <a:solidFill>
                  <a:srgbClr val="404040"/>
                </a:solidFill>
                <a:latin typeface="Calibri"/>
                <a:cs typeface="Calibri"/>
              </a:rPr>
              <a:t>medical</a:t>
            </a:r>
            <a:r>
              <a:rPr sz="2025" kern="0" spc="-79" dirty="0">
                <a:solidFill>
                  <a:srgbClr val="404040"/>
                </a:solidFill>
                <a:latin typeface="Calibri"/>
                <a:cs typeface="Calibri"/>
              </a:rPr>
              <a:t> </a:t>
            </a:r>
            <a:r>
              <a:rPr sz="2025" kern="0" spc="-15" dirty="0">
                <a:solidFill>
                  <a:srgbClr val="404040"/>
                </a:solidFill>
                <a:latin typeface="Calibri"/>
                <a:cs typeface="Calibri"/>
              </a:rPr>
              <a:t>conditions,</a:t>
            </a:r>
            <a:r>
              <a:rPr sz="2025" kern="0" spc="-98" dirty="0">
                <a:solidFill>
                  <a:srgbClr val="404040"/>
                </a:solidFill>
                <a:latin typeface="Calibri"/>
                <a:cs typeface="Calibri"/>
              </a:rPr>
              <a:t> </a:t>
            </a:r>
            <a:r>
              <a:rPr sz="2025" kern="0" spc="-19" dirty="0">
                <a:solidFill>
                  <a:srgbClr val="404040"/>
                </a:solidFill>
                <a:latin typeface="Calibri"/>
                <a:cs typeface="Calibri"/>
              </a:rPr>
              <a:t>etc</a:t>
            </a:r>
            <a:endParaRPr sz="2025" kern="0">
              <a:solidFill>
                <a:sysClr val="windowText" lastClr="000000"/>
              </a:solidFill>
              <a:latin typeface="Calibri"/>
              <a:cs typeface="Calibri"/>
            </a:endParaRPr>
          </a:p>
          <a:p>
            <a:pPr marL="352425" indent="-342900" defTabSz="685800" fontAlgn="auto">
              <a:spcBef>
                <a:spcPts val="443"/>
              </a:spcBef>
              <a:spcAft>
                <a:spcPts val="0"/>
              </a:spcAft>
              <a:buFont typeface="Wingdings"/>
              <a:buChar char=""/>
              <a:tabLst>
                <a:tab pos="352425" algn="l"/>
              </a:tabLst>
            </a:pPr>
            <a:r>
              <a:rPr sz="2025" kern="0" spc="-15" dirty="0">
                <a:solidFill>
                  <a:srgbClr val="404040"/>
                </a:solidFill>
                <a:latin typeface="Calibri"/>
                <a:cs typeface="Calibri"/>
              </a:rPr>
              <a:t>Enrolling</a:t>
            </a:r>
            <a:r>
              <a:rPr sz="2025" kern="0" spc="-83" dirty="0">
                <a:solidFill>
                  <a:srgbClr val="404040"/>
                </a:solidFill>
                <a:latin typeface="Calibri"/>
                <a:cs typeface="Calibri"/>
              </a:rPr>
              <a:t> </a:t>
            </a:r>
            <a:r>
              <a:rPr sz="2025" kern="0" dirty="0">
                <a:solidFill>
                  <a:srgbClr val="404040"/>
                </a:solidFill>
                <a:latin typeface="Calibri"/>
                <a:cs typeface="Calibri"/>
              </a:rPr>
              <a:t>on</a:t>
            </a:r>
            <a:r>
              <a:rPr sz="2025" kern="0" spc="-26" dirty="0">
                <a:solidFill>
                  <a:srgbClr val="404040"/>
                </a:solidFill>
                <a:latin typeface="Calibri"/>
                <a:cs typeface="Calibri"/>
              </a:rPr>
              <a:t> </a:t>
            </a:r>
            <a:r>
              <a:rPr sz="2025" kern="0" dirty="0">
                <a:solidFill>
                  <a:srgbClr val="404040"/>
                </a:solidFill>
                <a:latin typeface="Calibri"/>
                <a:cs typeface="Calibri"/>
              </a:rPr>
              <a:t>the</a:t>
            </a:r>
            <a:r>
              <a:rPr sz="2025" kern="0" spc="-26" dirty="0">
                <a:solidFill>
                  <a:srgbClr val="404040"/>
                </a:solidFill>
                <a:latin typeface="Calibri"/>
                <a:cs typeface="Calibri"/>
              </a:rPr>
              <a:t> </a:t>
            </a:r>
            <a:r>
              <a:rPr sz="2025" kern="0" spc="-15" dirty="0">
                <a:solidFill>
                  <a:srgbClr val="404040"/>
                </a:solidFill>
                <a:latin typeface="Calibri"/>
                <a:cs typeface="Calibri"/>
              </a:rPr>
              <a:t>ISP:</a:t>
            </a:r>
            <a:endParaRPr sz="2025" kern="0">
              <a:solidFill>
                <a:sysClr val="windowText" lastClr="000000"/>
              </a:solidFill>
              <a:latin typeface="Calibri"/>
              <a:cs typeface="Calibri"/>
            </a:endParaRPr>
          </a:p>
          <a:p>
            <a:pPr marL="1039178" marR="691514" lvl="1" indent="-343376" algn="just" defTabSz="685800" fontAlgn="auto">
              <a:lnSpc>
                <a:spcPct val="89200"/>
              </a:lnSpc>
              <a:spcBef>
                <a:spcPts val="761"/>
              </a:spcBef>
              <a:spcAft>
                <a:spcPts val="0"/>
              </a:spcAft>
              <a:buFont typeface="Wingdings"/>
              <a:buChar char=""/>
              <a:tabLst>
                <a:tab pos="1039178" algn="l"/>
              </a:tabLst>
            </a:pPr>
            <a:r>
              <a:rPr sz="2025" kern="0" spc="-15" dirty="0">
                <a:solidFill>
                  <a:srgbClr val="404040"/>
                </a:solidFill>
                <a:latin typeface="Calibri"/>
                <a:cs typeface="Calibri"/>
              </a:rPr>
              <a:t>Senacare</a:t>
            </a:r>
            <a:r>
              <a:rPr sz="2025" kern="0" spc="-23" dirty="0">
                <a:solidFill>
                  <a:srgbClr val="404040"/>
                </a:solidFill>
                <a:latin typeface="Calibri"/>
                <a:cs typeface="Calibri"/>
              </a:rPr>
              <a:t> </a:t>
            </a:r>
            <a:r>
              <a:rPr sz="2025" kern="0" dirty="0">
                <a:solidFill>
                  <a:srgbClr val="404040"/>
                </a:solidFill>
                <a:latin typeface="Calibri"/>
                <a:cs typeface="Calibri"/>
              </a:rPr>
              <a:t>is</a:t>
            </a:r>
            <a:r>
              <a:rPr sz="2025" kern="0" spc="-38" dirty="0">
                <a:solidFill>
                  <a:srgbClr val="404040"/>
                </a:solidFill>
                <a:latin typeface="Calibri"/>
                <a:cs typeface="Calibri"/>
              </a:rPr>
              <a:t> </a:t>
            </a:r>
            <a:r>
              <a:rPr sz="2025" kern="0" dirty="0">
                <a:solidFill>
                  <a:srgbClr val="404040"/>
                </a:solidFill>
                <a:latin typeface="Calibri"/>
                <a:cs typeface="Calibri"/>
              </a:rPr>
              <a:t>a</a:t>
            </a:r>
            <a:r>
              <a:rPr sz="2025" kern="0" spc="-41" dirty="0">
                <a:solidFill>
                  <a:srgbClr val="404040"/>
                </a:solidFill>
                <a:latin typeface="Calibri"/>
                <a:cs typeface="Calibri"/>
              </a:rPr>
              <a:t> </a:t>
            </a:r>
            <a:r>
              <a:rPr sz="2025" kern="0" spc="-8" dirty="0">
                <a:solidFill>
                  <a:srgbClr val="404040"/>
                </a:solidFill>
                <a:latin typeface="Calibri"/>
                <a:cs typeface="Calibri"/>
              </a:rPr>
              <a:t>“Specialty</a:t>
            </a:r>
            <a:r>
              <a:rPr sz="2025" kern="0" spc="-53" dirty="0">
                <a:solidFill>
                  <a:srgbClr val="404040"/>
                </a:solidFill>
                <a:latin typeface="Calibri"/>
                <a:cs typeface="Calibri"/>
              </a:rPr>
              <a:t> </a:t>
            </a:r>
            <a:r>
              <a:rPr sz="2025" kern="0" spc="-30" dirty="0">
                <a:solidFill>
                  <a:srgbClr val="404040"/>
                </a:solidFill>
                <a:latin typeface="Calibri"/>
                <a:cs typeface="Calibri"/>
              </a:rPr>
              <a:t>Telehealth</a:t>
            </a:r>
            <a:r>
              <a:rPr sz="2025" kern="0" spc="-83" dirty="0">
                <a:solidFill>
                  <a:srgbClr val="404040"/>
                </a:solidFill>
                <a:latin typeface="Calibri"/>
                <a:cs typeface="Calibri"/>
              </a:rPr>
              <a:t> </a:t>
            </a:r>
            <a:r>
              <a:rPr sz="2025" kern="0" dirty="0">
                <a:solidFill>
                  <a:srgbClr val="404040"/>
                </a:solidFill>
                <a:latin typeface="Calibri"/>
                <a:cs typeface="Calibri"/>
              </a:rPr>
              <a:t>&amp;</a:t>
            </a:r>
            <a:r>
              <a:rPr sz="2025" kern="0" spc="-11" dirty="0">
                <a:solidFill>
                  <a:srgbClr val="404040"/>
                </a:solidFill>
                <a:latin typeface="Calibri"/>
                <a:cs typeface="Calibri"/>
              </a:rPr>
              <a:t> </a:t>
            </a:r>
            <a:r>
              <a:rPr sz="2025" kern="0" spc="-19" dirty="0">
                <a:solidFill>
                  <a:srgbClr val="404040"/>
                </a:solidFill>
                <a:latin typeface="Calibri"/>
                <a:cs typeface="Calibri"/>
              </a:rPr>
              <a:t>Assessment</a:t>
            </a:r>
            <a:r>
              <a:rPr sz="2025" kern="0" spc="-83" dirty="0">
                <a:solidFill>
                  <a:srgbClr val="404040"/>
                </a:solidFill>
                <a:latin typeface="Calibri"/>
                <a:cs typeface="Calibri"/>
              </a:rPr>
              <a:t> </a:t>
            </a:r>
            <a:r>
              <a:rPr sz="2025" kern="0" spc="-41" dirty="0">
                <a:solidFill>
                  <a:srgbClr val="404040"/>
                </a:solidFill>
                <a:latin typeface="Calibri"/>
                <a:cs typeface="Calibri"/>
              </a:rPr>
              <a:t>Team</a:t>
            </a:r>
            <a:r>
              <a:rPr sz="2025" kern="0" spc="-19" dirty="0">
                <a:solidFill>
                  <a:srgbClr val="404040"/>
                </a:solidFill>
                <a:latin typeface="Calibri"/>
                <a:cs typeface="Calibri"/>
              </a:rPr>
              <a:t> </a:t>
            </a:r>
            <a:r>
              <a:rPr sz="2025" kern="0" spc="-60" dirty="0">
                <a:solidFill>
                  <a:srgbClr val="404040"/>
                </a:solidFill>
                <a:latin typeface="Calibri"/>
                <a:cs typeface="Calibri"/>
              </a:rPr>
              <a:t>(STAT)”</a:t>
            </a:r>
            <a:r>
              <a:rPr sz="2025" kern="0" spc="-30" dirty="0">
                <a:solidFill>
                  <a:srgbClr val="404040"/>
                </a:solidFill>
                <a:latin typeface="Calibri"/>
                <a:cs typeface="Calibri"/>
              </a:rPr>
              <a:t> </a:t>
            </a:r>
            <a:r>
              <a:rPr sz="2025" kern="0" spc="-8" dirty="0">
                <a:solidFill>
                  <a:srgbClr val="404040"/>
                </a:solidFill>
                <a:latin typeface="Calibri"/>
                <a:cs typeface="Calibri"/>
              </a:rPr>
              <a:t>service </a:t>
            </a:r>
            <a:r>
              <a:rPr sz="2025" kern="0" spc="-15" dirty="0">
                <a:solidFill>
                  <a:srgbClr val="404040"/>
                </a:solidFill>
                <a:latin typeface="Calibri"/>
                <a:cs typeface="Calibri"/>
              </a:rPr>
              <a:t>available</a:t>
            </a:r>
            <a:r>
              <a:rPr sz="2025" kern="0" spc="-101" dirty="0">
                <a:solidFill>
                  <a:srgbClr val="404040"/>
                </a:solidFill>
                <a:latin typeface="Calibri"/>
                <a:cs typeface="Calibri"/>
              </a:rPr>
              <a:t> </a:t>
            </a:r>
            <a:r>
              <a:rPr sz="2025" kern="0" dirty="0">
                <a:solidFill>
                  <a:srgbClr val="404040"/>
                </a:solidFill>
                <a:latin typeface="Calibri"/>
                <a:cs typeface="Calibri"/>
              </a:rPr>
              <a:t>to</a:t>
            </a:r>
            <a:r>
              <a:rPr sz="2025" kern="0" spc="341" dirty="0">
                <a:solidFill>
                  <a:srgbClr val="404040"/>
                </a:solidFill>
                <a:latin typeface="Calibri"/>
                <a:cs typeface="Calibri"/>
              </a:rPr>
              <a:t> </a:t>
            </a:r>
            <a:r>
              <a:rPr sz="2025" kern="0" spc="-109" dirty="0">
                <a:solidFill>
                  <a:srgbClr val="404040"/>
                </a:solidFill>
                <a:latin typeface="Calibri"/>
                <a:cs typeface="Calibri"/>
              </a:rPr>
              <a:t>PA</a:t>
            </a:r>
            <a:r>
              <a:rPr sz="2025" kern="0" spc="-4" dirty="0">
                <a:solidFill>
                  <a:srgbClr val="404040"/>
                </a:solidFill>
                <a:latin typeface="Calibri"/>
                <a:cs typeface="Calibri"/>
              </a:rPr>
              <a:t> </a:t>
            </a:r>
            <a:r>
              <a:rPr sz="2025" kern="0" spc="-15" dirty="0">
                <a:solidFill>
                  <a:srgbClr val="404040"/>
                </a:solidFill>
                <a:latin typeface="Calibri"/>
                <a:cs typeface="Calibri"/>
              </a:rPr>
              <a:t>residents</a:t>
            </a:r>
            <a:r>
              <a:rPr sz="2025" kern="0" spc="-56" dirty="0">
                <a:solidFill>
                  <a:srgbClr val="404040"/>
                </a:solidFill>
                <a:latin typeface="Calibri"/>
                <a:cs typeface="Calibri"/>
              </a:rPr>
              <a:t> </a:t>
            </a:r>
            <a:r>
              <a:rPr sz="2025" kern="0" dirty="0">
                <a:solidFill>
                  <a:srgbClr val="404040"/>
                </a:solidFill>
                <a:latin typeface="Calibri"/>
                <a:cs typeface="Calibri"/>
              </a:rPr>
              <a:t>on</a:t>
            </a:r>
            <a:r>
              <a:rPr sz="2025" kern="0" spc="-41" dirty="0">
                <a:solidFill>
                  <a:srgbClr val="404040"/>
                </a:solidFill>
                <a:latin typeface="Calibri"/>
                <a:cs typeface="Calibri"/>
              </a:rPr>
              <a:t> </a:t>
            </a:r>
            <a:r>
              <a:rPr sz="2025" kern="0" dirty="0">
                <a:solidFill>
                  <a:srgbClr val="404040"/>
                </a:solidFill>
                <a:latin typeface="Calibri"/>
                <a:cs typeface="Calibri"/>
              </a:rPr>
              <a:t>the</a:t>
            </a:r>
            <a:r>
              <a:rPr sz="2025" kern="0" spc="-41" dirty="0">
                <a:solidFill>
                  <a:srgbClr val="404040"/>
                </a:solidFill>
                <a:latin typeface="Calibri"/>
                <a:cs typeface="Calibri"/>
              </a:rPr>
              <a:t> </a:t>
            </a:r>
            <a:r>
              <a:rPr sz="2025" kern="0" spc="-15" dirty="0">
                <a:solidFill>
                  <a:srgbClr val="404040"/>
                </a:solidFill>
                <a:latin typeface="Calibri"/>
                <a:cs typeface="Calibri"/>
              </a:rPr>
              <a:t>consolidated</a:t>
            </a:r>
            <a:r>
              <a:rPr sz="2025" kern="0" spc="-41" dirty="0">
                <a:solidFill>
                  <a:srgbClr val="404040"/>
                </a:solidFill>
                <a:latin typeface="Calibri"/>
                <a:cs typeface="Calibri"/>
              </a:rPr>
              <a:t> </a:t>
            </a:r>
            <a:r>
              <a:rPr sz="2025" kern="0" spc="-38" dirty="0">
                <a:solidFill>
                  <a:srgbClr val="404040"/>
                </a:solidFill>
                <a:latin typeface="Calibri"/>
                <a:cs typeface="Calibri"/>
              </a:rPr>
              <a:t>waiver,</a:t>
            </a:r>
            <a:r>
              <a:rPr sz="2025" kern="0" spc="-45" dirty="0">
                <a:solidFill>
                  <a:srgbClr val="404040"/>
                </a:solidFill>
                <a:latin typeface="Calibri"/>
                <a:cs typeface="Calibri"/>
              </a:rPr>
              <a:t> </a:t>
            </a:r>
            <a:r>
              <a:rPr sz="2025" kern="0" spc="-15" dirty="0">
                <a:solidFill>
                  <a:srgbClr val="404040"/>
                </a:solidFill>
                <a:latin typeface="Calibri"/>
                <a:cs typeface="Calibri"/>
              </a:rPr>
              <a:t>community </a:t>
            </a:r>
            <a:r>
              <a:rPr sz="2025" kern="0" spc="-8" dirty="0">
                <a:solidFill>
                  <a:srgbClr val="404040"/>
                </a:solidFill>
                <a:latin typeface="Calibri"/>
                <a:cs typeface="Calibri"/>
              </a:rPr>
              <a:t>living </a:t>
            </a:r>
            <a:r>
              <a:rPr sz="2025" kern="0" spc="-38" dirty="0">
                <a:solidFill>
                  <a:srgbClr val="404040"/>
                </a:solidFill>
                <a:latin typeface="Calibri"/>
                <a:cs typeface="Calibri"/>
              </a:rPr>
              <a:t>waiver,</a:t>
            </a:r>
            <a:r>
              <a:rPr sz="2025" kern="0" spc="-79" dirty="0">
                <a:solidFill>
                  <a:srgbClr val="404040"/>
                </a:solidFill>
                <a:latin typeface="Calibri"/>
                <a:cs typeface="Calibri"/>
              </a:rPr>
              <a:t> </a:t>
            </a:r>
            <a:r>
              <a:rPr sz="2025" kern="0" dirty="0">
                <a:solidFill>
                  <a:srgbClr val="404040"/>
                </a:solidFill>
                <a:latin typeface="Calibri"/>
                <a:cs typeface="Calibri"/>
              </a:rPr>
              <a:t>and</a:t>
            </a:r>
            <a:r>
              <a:rPr sz="2025" kern="0" spc="-53" dirty="0">
                <a:solidFill>
                  <a:srgbClr val="404040"/>
                </a:solidFill>
                <a:latin typeface="Calibri"/>
                <a:cs typeface="Calibri"/>
              </a:rPr>
              <a:t> </a:t>
            </a:r>
            <a:r>
              <a:rPr sz="2025" kern="0" spc="-86" dirty="0">
                <a:solidFill>
                  <a:srgbClr val="404040"/>
                </a:solidFill>
                <a:latin typeface="Calibri"/>
                <a:cs typeface="Calibri"/>
              </a:rPr>
              <a:t>PA</a:t>
            </a:r>
            <a:r>
              <a:rPr sz="2025" kern="0" spc="-56" dirty="0">
                <a:solidFill>
                  <a:srgbClr val="404040"/>
                </a:solidFill>
                <a:latin typeface="Calibri"/>
                <a:cs typeface="Calibri"/>
              </a:rPr>
              <a:t> </a:t>
            </a:r>
            <a:r>
              <a:rPr sz="2025" kern="0" spc="-23" dirty="0">
                <a:solidFill>
                  <a:srgbClr val="404040"/>
                </a:solidFill>
                <a:latin typeface="Calibri"/>
                <a:cs typeface="Calibri"/>
              </a:rPr>
              <a:t>person/family</a:t>
            </a:r>
            <a:r>
              <a:rPr sz="2025" kern="0" spc="-60" dirty="0">
                <a:solidFill>
                  <a:srgbClr val="404040"/>
                </a:solidFill>
                <a:latin typeface="Calibri"/>
                <a:cs typeface="Calibri"/>
              </a:rPr>
              <a:t> </a:t>
            </a:r>
            <a:r>
              <a:rPr sz="2025" kern="0" spc="-8" dirty="0">
                <a:solidFill>
                  <a:srgbClr val="404040"/>
                </a:solidFill>
                <a:latin typeface="Calibri"/>
                <a:cs typeface="Calibri"/>
              </a:rPr>
              <a:t>Directed</a:t>
            </a:r>
            <a:r>
              <a:rPr sz="2025" kern="0" spc="-41" dirty="0">
                <a:solidFill>
                  <a:srgbClr val="404040"/>
                </a:solidFill>
                <a:latin typeface="Calibri"/>
                <a:cs typeface="Calibri"/>
              </a:rPr>
              <a:t> </a:t>
            </a:r>
            <a:r>
              <a:rPr sz="2025" kern="0" spc="-15" dirty="0">
                <a:solidFill>
                  <a:srgbClr val="404040"/>
                </a:solidFill>
                <a:latin typeface="Calibri"/>
                <a:cs typeface="Calibri"/>
              </a:rPr>
              <a:t>support</a:t>
            </a:r>
            <a:r>
              <a:rPr sz="2025" kern="0" spc="-101" dirty="0">
                <a:solidFill>
                  <a:srgbClr val="404040"/>
                </a:solidFill>
                <a:latin typeface="Calibri"/>
                <a:cs typeface="Calibri"/>
              </a:rPr>
              <a:t> </a:t>
            </a:r>
            <a:r>
              <a:rPr sz="2025" kern="0" spc="-8" dirty="0">
                <a:solidFill>
                  <a:srgbClr val="404040"/>
                </a:solidFill>
                <a:latin typeface="Calibri"/>
                <a:cs typeface="Calibri"/>
              </a:rPr>
              <a:t>waiver.</a:t>
            </a:r>
            <a:endParaRPr sz="2025" kern="0">
              <a:solidFill>
                <a:sysClr val="windowText" lastClr="000000"/>
              </a:solidFill>
              <a:latin typeface="Calibri"/>
              <a:cs typeface="Calibri"/>
            </a:endParaRPr>
          </a:p>
          <a:p>
            <a:pPr marL="1038701" lvl="1" indent="-342900" algn="just" defTabSz="685800" fontAlgn="auto">
              <a:lnSpc>
                <a:spcPts val="2288"/>
              </a:lnSpc>
              <a:spcBef>
                <a:spcPts val="499"/>
              </a:spcBef>
              <a:spcAft>
                <a:spcPts val="0"/>
              </a:spcAft>
              <a:buFont typeface="Wingdings"/>
              <a:buChar char=""/>
              <a:tabLst>
                <a:tab pos="1038701" algn="l"/>
              </a:tabLst>
            </a:pPr>
            <a:r>
              <a:rPr sz="2025" kern="0" spc="-8" dirty="0">
                <a:solidFill>
                  <a:srgbClr val="404040"/>
                </a:solidFill>
                <a:latin typeface="Calibri"/>
                <a:cs typeface="Calibri"/>
              </a:rPr>
              <a:t>Supports</a:t>
            </a:r>
            <a:r>
              <a:rPr sz="2025" kern="0" spc="-53" dirty="0">
                <a:solidFill>
                  <a:srgbClr val="404040"/>
                </a:solidFill>
                <a:latin typeface="Calibri"/>
                <a:cs typeface="Calibri"/>
              </a:rPr>
              <a:t> </a:t>
            </a:r>
            <a:r>
              <a:rPr sz="2025" kern="0" spc="-19" dirty="0">
                <a:solidFill>
                  <a:srgbClr val="404040"/>
                </a:solidFill>
                <a:latin typeface="Calibri"/>
                <a:cs typeface="Calibri"/>
              </a:rPr>
              <a:t>Coordinators</a:t>
            </a:r>
            <a:r>
              <a:rPr sz="2025" kern="0" spc="-49" dirty="0">
                <a:solidFill>
                  <a:srgbClr val="404040"/>
                </a:solidFill>
                <a:latin typeface="Calibri"/>
                <a:cs typeface="Calibri"/>
              </a:rPr>
              <a:t> </a:t>
            </a:r>
            <a:r>
              <a:rPr sz="2025" kern="0" dirty="0">
                <a:solidFill>
                  <a:srgbClr val="404040"/>
                </a:solidFill>
                <a:latin typeface="Calibri"/>
                <a:cs typeface="Calibri"/>
              </a:rPr>
              <a:t>help</a:t>
            </a:r>
            <a:r>
              <a:rPr sz="2025" kern="0" spc="-38" dirty="0">
                <a:solidFill>
                  <a:srgbClr val="404040"/>
                </a:solidFill>
                <a:latin typeface="Calibri"/>
                <a:cs typeface="Calibri"/>
              </a:rPr>
              <a:t> </a:t>
            </a:r>
            <a:r>
              <a:rPr sz="2025" kern="0" spc="-23" dirty="0">
                <a:solidFill>
                  <a:srgbClr val="404040"/>
                </a:solidFill>
                <a:latin typeface="Calibri"/>
                <a:cs typeface="Calibri"/>
              </a:rPr>
              <a:t>individuals/families/guardians</a:t>
            </a:r>
            <a:r>
              <a:rPr sz="2025" kern="0" spc="-45" dirty="0">
                <a:solidFill>
                  <a:srgbClr val="404040"/>
                </a:solidFill>
                <a:latin typeface="Calibri"/>
                <a:cs typeface="Calibri"/>
              </a:rPr>
              <a:t> </a:t>
            </a:r>
            <a:r>
              <a:rPr sz="2025" kern="0" dirty="0">
                <a:solidFill>
                  <a:srgbClr val="404040"/>
                </a:solidFill>
                <a:latin typeface="Calibri"/>
                <a:cs typeface="Calibri"/>
              </a:rPr>
              <a:t>to</a:t>
            </a:r>
            <a:r>
              <a:rPr sz="2025" kern="0" spc="-45" dirty="0">
                <a:solidFill>
                  <a:srgbClr val="404040"/>
                </a:solidFill>
                <a:latin typeface="Calibri"/>
                <a:cs typeface="Calibri"/>
              </a:rPr>
              <a:t> </a:t>
            </a:r>
            <a:r>
              <a:rPr sz="2025" kern="0" dirty="0">
                <a:solidFill>
                  <a:srgbClr val="404040"/>
                </a:solidFill>
                <a:latin typeface="Calibri"/>
                <a:cs typeface="Calibri"/>
              </a:rPr>
              <a:t>elect</a:t>
            </a:r>
            <a:r>
              <a:rPr sz="2025" kern="0" spc="-49" dirty="0">
                <a:solidFill>
                  <a:srgbClr val="404040"/>
                </a:solidFill>
                <a:latin typeface="Calibri"/>
                <a:cs typeface="Calibri"/>
              </a:rPr>
              <a:t> </a:t>
            </a:r>
            <a:r>
              <a:rPr sz="2025" kern="0" spc="-8" dirty="0">
                <a:solidFill>
                  <a:srgbClr val="404040"/>
                </a:solidFill>
                <a:latin typeface="Calibri"/>
                <a:cs typeface="Calibri"/>
              </a:rPr>
              <a:t>Senacare’s</a:t>
            </a:r>
            <a:endParaRPr sz="2025" kern="0">
              <a:solidFill>
                <a:sysClr val="windowText" lastClr="000000"/>
              </a:solidFill>
              <a:latin typeface="Calibri"/>
              <a:cs typeface="Calibri"/>
            </a:endParaRPr>
          </a:p>
          <a:p>
            <a:pPr marL="1039178" algn="just" defTabSz="685800" fontAlgn="auto">
              <a:lnSpc>
                <a:spcPts val="2288"/>
              </a:lnSpc>
              <a:spcBef>
                <a:spcPts val="0"/>
              </a:spcBef>
              <a:spcAft>
                <a:spcPts val="0"/>
              </a:spcAft>
            </a:pPr>
            <a:r>
              <a:rPr sz="2025" kern="0" dirty="0">
                <a:solidFill>
                  <a:srgbClr val="404040"/>
                </a:solidFill>
                <a:latin typeface="Calibri"/>
                <a:cs typeface="Calibri"/>
              </a:rPr>
              <a:t>service</a:t>
            </a:r>
            <a:r>
              <a:rPr sz="2025" kern="0" spc="-38" dirty="0">
                <a:solidFill>
                  <a:srgbClr val="404040"/>
                </a:solidFill>
                <a:latin typeface="Calibri"/>
                <a:cs typeface="Calibri"/>
              </a:rPr>
              <a:t> </a:t>
            </a:r>
            <a:r>
              <a:rPr sz="2025" kern="0" dirty="0">
                <a:solidFill>
                  <a:srgbClr val="404040"/>
                </a:solidFill>
                <a:latin typeface="Calibri"/>
                <a:cs typeface="Calibri"/>
              </a:rPr>
              <a:t>on</a:t>
            </a:r>
            <a:r>
              <a:rPr sz="2025" kern="0" spc="-101" dirty="0">
                <a:solidFill>
                  <a:srgbClr val="404040"/>
                </a:solidFill>
                <a:latin typeface="Calibri"/>
                <a:cs typeface="Calibri"/>
              </a:rPr>
              <a:t> </a:t>
            </a:r>
            <a:r>
              <a:rPr sz="2025" kern="0" dirty="0">
                <a:solidFill>
                  <a:srgbClr val="404040"/>
                </a:solidFill>
                <a:latin typeface="Calibri"/>
                <a:cs typeface="Calibri"/>
              </a:rPr>
              <a:t>the</a:t>
            </a:r>
            <a:r>
              <a:rPr sz="2025" kern="0" spc="-38" dirty="0">
                <a:solidFill>
                  <a:srgbClr val="404040"/>
                </a:solidFill>
                <a:latin typeface="Calibri"/>
                <a:cs typeface="Calibri"/>
              </a:rPr>
              <a:t> </a:t>
            </a:r>
            <a:r>
              <a:rPr sz="2025" kern="0" dirty="0">
                <a:solidFill>
                  <a:srgbClr val="404040"/>
                </a:solidFill>
                <a:latin typeface="Calibri"/>
                <a:cs typeface="Calibri"/>
              </a:rPr>
              <a:t>ISP</a:t>
            </a:r>
            <a:r>
              <a:rPr sz="2025" kern="0" spc="-79" dirty="0">
                <a:solidFill>
                  <a:srgbClr val="404040"/>
                </a:solidFill>
                <a:latin typeface="Calibri"/>
                <a:cs typeface="Calibri"/>
              </a:rPr>
              <a:t> </a:t>
            </a:r>
            <a:r>
              <a:rPr sz="2025" kern="0" dirty="0">
                <a:solidFill>
                  <a:srgbClr val="404040"/>
                </a:solidFill>
                <a:latin typeface="Calibri"/>
                <a:cs typeface="Calibri"/>
              </a:rPr>
              <a:t>using</a:t>
            </a:r>
            <a:r>
              <a:rPr sz="2025" kern="0" spc="-94" dirty="0">
                <a:solidFill>
                  <a:srgbClr val="404040"/>
                </a:solidFill>
                <a:latin typeface="Calibri"/>
                <a:cs typeface="Calibri"/>
              </a:rPr>
              <a:t> </a:t>
            </a:r>
            <a:r>
              <a:rPr sz="2025" kern="0" dirty="0">
                <a:solidFill>
                  <a:srgbClr val="404040"/>
                </a:solidFill>
                <a:latin typeface="Calibri"/>
                <a:cs typeface="Calibri"/>
              </a:rPr>
              <a:t>the</a:t>
            </a:r>
            <a:r>
              <a:rPr sz="2025" kern="0" spc="-90" dirty="0">
                <a:solidFill>
                  <a:srgbClr val="404040"/>
                </a:solidFill>
                <a:latin typeface="Calibri"/>
                <a:cs typeface="Calibri"/>
              </a:rPr>
              <a:t> </a:t>
            </a:r>
            <a:r>
              <a:rPr sz="2025" kern="0" dirty="0">
                <a:solidFill>
                  <a:srgbClr val="404040"/>
                </a:solidFill>
                <a:latin typeface="Calibri"/>
                <a:cs typeface="Calibri"/>
              </a:rPr>
              <a:t>W7032</a:t>
            </a:r>
            <a:r>
              <a:rPr sz="2025" kern="0" spc="-60" dirty="0">
                <a:solidFill>
                  <a:srgbClr val="404040"/>
                </a:solidFill>
                <a:latin typeface="Calibri"/>
                <a:cs typeface="Calibri"/>
              </a:rPr>
              <a:t> </a:t>
            </a:r>
            <a:r>
              <a:rPr sz="2025" kern="0" spc="-15" dirty="0">
                <a:solidFill>
                  <a:srgbClr val="404040"/>
                </a:solidFill>
                <a:latin typeface="Calibri"/>
                <a:cs typeface="Calibri"/>
              </a:rPr>
              <a:t>procedure</a:t>
            </a:r>
            <a:r>
              <a:rPr sz="2025" kern="0" spc="-38" dirty="0">
                <a:solidFill>
                  <a:srgbClr val="404040"/>
                </a:solidFill>
                <a:latin typeface="Calibri"/>
                <a:cs typeface="Calibri"/>
              </a:rPr>
              <a:t> </a:t>
            </a:r>
            <a:r>
              <a:rPr sz="2025" kern="0" spc="-15" dirty="0">
                <a:solidFill>
                  <a:srgbClr val="404040"/>
                </a:solidFill>
                <a:latin typeface="Calibri"/>
                <a:cs typeface="Calibri"/>
              </a:rPr>
              <a:t>code</a:t>
            </a:r>
            <a:endParaRPr sz="2025" kern="0">
              <a:solidFill>
                <a:sysClr val="windowText" lastClr="000000"/>
              </a:solidFill>
              <a:latin typeface="Calibri"/>
              <a:cs typeface="Calibri"/>
            </a:endParaRPr>
          </a:p>
        </p:txBody>
      </p:sp>
      <p:pic>
        <p:nvPicPr>
          <p:cNvPr id="4" name="object 4"/>
          <p:cNvPicPr/>
          <p:nvPr/>
        </p:nvPicPr>
        <p:blipFill>
          <a:blip r:embed="rId2" cstate="print"/>
          <a:stretch>
            <a:fillRect/>
          </a:stretch>
        </p:blipFill>
        <p:spPr>
          <a:xfrm>
            <a:off x="300037" y="5743573"/>
            <a:ext cx="1328738" cy="18573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3196" y="942309"/>
            <a:ext cx="8101489" cy="1320554"/>
          </a:xfrm>
          <a:prstGeom prst="rect">
            <a:avLst/>
          </a:prstGeom>
        </p:spPr>
        <p:txBody>
          <a:bodyPr vert="horz" wrap="square" lIns="0" tIns="12383" rIns="0" bIns="0" rtlCol="0">
            <a:spAutoFit/>
          </a:bodyPr>
          <a:lstStyle/>
          <a:p>
            <a:pPr marL="4286" algn="ctr">
              <a:lnSpc>
                <a:spcPts val="3383"/>
              </a:lnSpc>
              <a:spcBef>
                <a:spcPts val="98"/>
              </a:spcBef>
            </a:pPr>
            <a:r>
              <a:rPr sz="2963" spc="-8" dirty="0"/>
              <a:t>Telemedicine</a:t>
            </a:r>
            <a:r>
              <a:rPr sz="2963" spc="-30" dirty="0"/>
              <a:t> </a:t>
            </a:r>
            <a:r>
              <a:rPr sz="2963" dirty="0"/>
              <a:t>services</a:t>
            </a:r>
            <a:r>
              <a:rPr sz="2963" spc="-34" dirty="0"/>
              <a:t> </a:t>
            </a:r>
            <a:r>
              <a:rPr sz="2963" spc="-8" dirty="0"/>
              <a:t>24/7/365</a:t>
            </a:r>
            <a:endParaRPr sz="2963"/>
          </a:p>
          <a:p>
            <a:pPr marL="9525" marR="3810" algn="ctr">
              <a:lnSpc>
                <a:spcPts val="3270"/>
              </a:lnSpc>
              <a:spcBef>
                <a:spcPts val="172"/>
              </a:spcBef>
            </a:pPr>
            <a:r>
              <a:rPr sz="2963" dirty="0"/>
              <a:t>ODP</a:t>
            </a:r>
            <a:r>
              <a:rPr sz="2963" spc="8" dirty="0"/>
              <a:t> </a:t>
            </a:r>
            <a:r>
              <a:rPr sz="2963" dirty="0"/>
              <a:t>approved</a:t>
            </a:r>
            <a:r>
              <a:rPr sz="2963" spc="-15" dirty="0"/>
              <a:t> </a:t>
            </a:r>
            <a:r>
              <a:rPr sz="2963" dirty="0"/>
              <a:t>provider</a:t>
            </a:r>
            <a:r>
              <a:rPr sz="2963" spc="-45" dirty="0"/>
              <a:t> </a:t>
            </a:r>
            <a:r>
              <a:rPr sz="2963" dirty="0"/>
              <a:t>of</a:t>
            </a:r>
            <a:r>
              <a:rPr sz="2963" spc="34" dirty="0"/>
              <a:t> </a:t>
            </a:r>
            <a:r>
              <a:rPr sz="2963" dirty="0"/>
              <a:t>the</a:t>
            </a:r>
            <a:r>
              <a:rPr sz="2963" spc="-26" dirty="0"/>
              <a:t> </a:t>
            </a:r>
            <a:r>
              <a:rPr sz="2963" spc="-98" dirty="0"/>
              <a:t>STAT</a:t>
            </a:r>
            <a:r>
              <a:rPr sz="2963" spc="-11" dirty="0"/>
              <a:t> </a:t>
            </a:r>
            <a:r>
              <a:rPr sz="2963" dirty="0"/>
              <a:t>waiver</a:t>
            </a:r>
            <a:r>
              <a:rPr sz="2963" spc="11" dirty="0"/>
              <a:t> </a:t>
            </a:r>
            <a:r>
              <a:rPr sz="2963" dirty="0"/>
              <a:t>service</a:t>
            </a:r>
            <a:r>
              <a:rPr sz="2963" spc="19" dirty="0"/>
              <a:t> </a:t>
            </a:r>
            <a:r>
              <a:rPr sz="2963" spc="-19" dirty="0"/>
              <a:t>in </a:t>
            </a:r>
            <a:r>
              <a:rPr sz="2963" spc="-8" dirty="0"/>
              <a:t>Pennsylvania</a:t>
            </a:r>
            <a:endParaRPr sz="2963"/>
          </a:p>
        </p:txBody>
      </p:sp>
      <p:sp>
        <p:nvSpPr>
          <p:cNvPr id="3" name="object 3"/>
          <p:cNvSpPr txBox="1"/>
          <p:nvPr/>
        </p:nvSpPr>
        <p:spPr>
          <a:xfrm>
            <a:off x="59055" y="2684954"/>
            <a:ext cx="8730139" cy="2043348"/>
          </a:xfrm>
          <a:prstGeom prst="rect">
            <a:avLst/>
          </a:prstGeom>
        </p:spPr>
        <p:txBody>
          <a:bodyPr vert="horz" wrap="square" lIns="0" tIns="72866" rIns="0" bIns="0" rtlCol="0">
            <a:spAutoFit/>
          </a:bodyPr>
          <a:lstStyle/>
          <a:p>
            <a:pPr marL="352425" indent="-342900" defTabSz="685800" fontAlgn="auto">
              <a:spcBef>
                <a:spcPts val="574"/>
              </a:spcBef>
              <a:spcAft>
                <a:spcPts val="0"/>
              </a:spcAft>
              <a:buFont typeface="Wingdings"/>
              <a:buChar char=""/>
              <a:tabLst>
                <a:tab pos="352425" algn="l"/>
              </a:tabLst>
            </a:pPr>
            <a:r>
              <a:rPr sz="2025" kern="0" spc="-8" dirty="0">
                <a:solidFill>
                  <a:srgbClr val="404040"/>
                </a:solidFill>
                <a:latin typeface="Calibri"/>
                <a:cs typeface="Calibri"/>
              </a:rPr>
              <a:t>Service</a:t>
            </a:r>
            <a:r>
              <a:rPr sz="2025" kern="0" spc="-94" dirty="0">
                <a:solidFill>
                  <a:srgbClr val="404040"/>
                </a:solidFill>
                <a:latin typeface="Calibri"/>
                <a:cs typeface="Calibri"/>
              </a:rPr>
              <a:t> </a:t>
            </a:r>
            <a:r>
              <a:rPr sz="2025" kern="0" dirty="0">
                <a:solidFill>
                  <a:srgbClr val="404040"/>
                </a:solidFill>
                <a:latin typeface="Calibri"/>
                <a:cs typeface="Calibri"/>
              </a:rPr>
              <a:t>can</a:t>
            </a:r>
            <a:r>
              <a:rPr sz="2025" kern="0" spc="-41" dirty="0">
                <a:solidFill>
                  <a:srgbClr val="404040"/>
                </a:solidFill>
                <a:latin typeface="Calibri"/>
                <a:cs typeface="Calibri"/>
              </a:rPr>
              <a:t> </a:t>
            </a:r>
            <a:r>
              <a:rPr sz="2025" kern="0" dirty="0">
                <a:solidFill>
                  <a:srgbClr val="404040"/>
                </a:solidFill>
                <a:latin typeface="Calibri"/>
                <a:cs typeface="Calibri"/>
              </a:rPr>
              <a:t>be</a:t>
            </a:r>
            <a:r>
              <a:rPr sz="2025" kern="0" spc="-90" dirty="0">
                <a:solidFill>
                  <a:srgbClr val="404040"/>
                </a:solidFill>
                <a:latin typeface="Calibri"/>
                <a:cs typeface="Calibri"/>
              </a:rPr>
              <a:t> </a:t>
            </a:r>
            <a:r>
              <a:rPr sz="2025" kern="0" dirty="0">
                <a:solidFill>
                  <a:srgbClr val="404040"/>
                </a:solidFill>
                <a:latin typeface="Calibri"/>
                <a:cs typeface="Calibri"/>
              </a:rPr>
              <a:t>added</a:t>
            </a:r>
            <a:r>
              <a:rPr sz="2025" kern="0" spc="-41" dirty="0">
                <a:solidFill>
                  <a:srgbClr val="404040"/>
                </a:solidFill>
                <a:latin typeface="Calibri"/>
                <a:cs typeface="Calibri"/>
              </a:rPr>
              <a:t> </a:t>
            </a:r>
            <a:r>
              <a:rPr sz="2025" kern="0" dirty="0">
                <a:solidFill>
                  <a:srgbClr val="404040"/>
                </a:solidFill>
                <a:latin typeface="Calibri"/>
                <a:cs typeface="Calibri"/>
              </a:rPr>
              <a:t>at</a:t>
            </a:r>
            <a:r>
              <a:rPr sz="2025" kern="0" spc="-101" dirty="0">
                <a:solidFill>
                  <a:srgbClr val="404040"/>
                </a:solidFill>
                <a:latin typeface="Calibri"/>
                <a:cs typeface="Calibri"/>
              </a:rPr>
              <a:t> </a:t>
            </a:r>
            <a:r>
              <a:rPr sz="2025" kern="0" dirty="0">
                <a:solidFill>
                  <a:srgbClr val="404040"/>
                </a:solidFill>
                <a:latin typeface="Calibri"/>
                <a:cs typeface="Calibri"/>
              </a:rPr>
              <a:t>any</a:t>
            </a:r>
            <a:r>
              <a:rPr sz="2025" kern="0" spc="-8" dirty="0">
                <a:solidFill>
                  <a:srgbClr val="404040"/>
                </a:solidFill>
                <a:latin typeface="Calibri"/>
                <a:cs typeface="Calibri"/>
              </a:rPr>
              <a:t> </a:t>
            </a:r>
            <a:r>
              <a:rPr sz="2025" kern="0" spc="-15" dirty="0">
                <a:solidFill>
                  <a:srgbClr val="404040"/>
                </a:solidFill>
                <a:latin typeface="Calibri"/>
                <a:cs typeface="Calibri"/>
              </a:rPr>
              <a:t>point</a:t>
            </a:r>
            <a:r>
              <a:rPr sz="2025" kern="0" spc="-101" dirty="0">
                <a:solidFill>
                  <a:srgbClr val="404040"/>
                </a:solidFill>
                <a:latin typeface="Calibri"/>
                <a:cs typeface="Calibri"/>
              </a:rPr>
              <a:t> </a:t>
            </a:r>
            <a:r>
              <a:rPr sz="2025" kern="0" dirty="0">
                <a:solidFill>
                  <a:srgbClr val="404040"/>
                </a:solidFill>
                <a:latin typeface="Calibri"/>
                <a:cs typeface="Calibri"/>
              </a:rPr>
              <a:t>during</a:t>
            </a:r>
            <a:r>
              <a:rPr sz="2025" kern="0" spc="-38" dirty="0">
                <a:solidFill>
                  <a:srgbClr val="404040"/>
                </a:solidFill>
                <a:latin typeface="Calibri"/>
                <a:cs typeface="Calibri"/>
              </a:rPr>
              <a:t> </a:t>
            </a:r>
            <a:r>
              <a:rPr sz="2025" kern="0" dirty="0">
                <a:solidFill>
                  <a:srgbClr val="404040"/>
                </a:solidFill>
                <a:latin typeface="Calibri"/>
                <a:cs typeface="Calibri"/>
              </a:rPr>
              <a:t>the</a:t>
            </a:r>
            <a:r>
              <a:rPr sz="2025" kern="0" spc="-41" dirty="0">
                <a:solidFill>
                  <a:srgbClr val="404040"/>
                </a:solidFill>
                <a:latin typeface="Calibri"/>
                <a:cs typeface="Calibri"/>
              </a:rPr>
              <a:t> </a:t>
            </a:r>
            <a:r>
              <a:rPr sz="2025" kern="0" spc="-15" dirty="0">
                <a:solidFill>
                  <a:srgbClr val="404040"/>
                </a:solidFill>
                <a:latin typeface="Calibri"/>
                <a:cs typeface="Calibri"/>
              </a:rPr>
              <a:t>year</a:t>
            </a:r>
            <a:endParaRPr sz="2025" kern="0">
              <a:solidFill>
                <a:sysClr val="windowText" lastClr="000000"/>
              </a:solidFill>
              <a:latin typeface="Calibri"/>
              <a:cs typeface="Calibri"/>
            </a:endParaRPr>
          </a:p>
          <a:p>
            <a:pPr marL="352425" marR="199549" indent="-343376" defTabSz="685800" fontAlgn="auto">
              <a:lnSpc>
                <a:spcPts val="2138"/>
              </a:lnSpc>
              <a:spcBef>
                <a:spcPts val="814"/>
              </a:spcBef>
              <a:spcAft>
                <a:spcPts val="0"/>
              </a:spcAft>
              <a:buFont typeface="Wingdings"/>
              <a:buChar char=""/>
              <a:tabLst>
                <a:tab pos="352425" algn="l"/>
              </a:tabLst>
            </a:pPr>
            <a:r>
              <a:rPr sz="2025" kern="0" dirty="0">
                <a:solidFill>
                  <a:srgbClr val="404040"/>
                </a:solidFill>
                <a:latin typeface="Calibri"/>
                <a:cs typeface="Calibri"/>
              </a:rPr>
              <a:t>1</a:t>
            </a:r>
            <a:r>
              <a:rPr sz="2025" kern="0" spc="-64" dirty="0">
                <a:solidFill>
                  <a:srgbClr val="404040"/>
                </a:solidFill>
                <a:latin typeface="Calibri"/>
                <a:cs typeface="Calibri"/>
              </a:rPr>
              <a:t> </a:t>
            </a:r>
            <a:r>
              <a:rPr sz="2025" kern="0" dirty="0">
                <a:solidFill>
                  <a:srgbClr val="404040"/>
                </a:solidFill>
                <a:latin typeface="Calibri"/>
                <a:cs typeface="Calibri"/>
              </a:rPr>
              <a:t>unit</a:t>
            </a:r>
            <a:r>
              <a:rPr sz="2025" kern="0" spc="-101" dirty="0">
                <a:solidFill>
                  <a:srgbClr val="404040"/>
                </a:solidFill>
                <a:latin typeface="Calibri"/>
                <a:cs typeface="Calibri"/>
              </a:rPr>
              <a:t> </a:t>
            </a:r>
            <a:r>
              <a:rPr sz="2025" kern="0" dirty="0">
                <a:solidFill>
                  <a:srgbClr val="404040"/>
                </a:solidFill>
                <a:latin typeface="Calibri"/>
                <a:cs typeface="Calibri"/>
              </a:rPr>
              <a:t>of</a:t>
            </a:r>
            <a:r>
              <a:rPr sz="2025" kern="0" spc="-45" dirty="0">
                <a:solidFill>
                  <a:srgbClr val="404040"/>
                </a:solidFill>
                <a:latin typeface="Calibri"/>
                <a:cs typeface="Calibri"/>
              </a:rPr>
              <a:t> </a:t>
            </a:r>
            <a:r>
              <a:rPr sz="2025" kern="0" spc="-8" dirty="0">
                <a:solidFill>
                  <a:srgbClr val="404040"/>
                </a:solidFill>
                <a:latin typeface="Calibri"/>
                <a:cs typeface="Calibri"/>
              </a:rPr>
              <a:t>procedure</a:t>
            </a:r>
            <a:r>
              <a:rPr sz="2025" kern="0" spc="-41" dirty="0">
                <a:solidFill>
                  <a:srgbClr val="404040"/>
                </a:solidFill>
                <a:latin typeface="Calibri"/>
                <a:cs typeface="Calibri"/>
              </a:rPr>
              <a:t> </a:t>
            </a:r>
            <a:r>
              <a:rPr sz="2025" kern="0" dirty="0">
                <a:solidFill>
                  <a:srgbClr val="404040"/>
                </a:solidFill>
                <a:latin typeface="Calibri"/>
                <a:cs typeface="Calibri"/>
              </a:rPr>
              <a:t>code</a:t>
            </a:r>
            <a:r>
              <a:rPr sz="2025" kern="0" spc="-41" dirty="0">
                <a:solidFill>
                  <a:srgbClr val="404040"/>
                </a:solidFill>
                <a:latin typeface="Calibri"/>
                <a:cs typeface="Calibri"/>
              </a:rPr>
              <a:t> </a:t>
            </a:r>
            <a:r>
              <a:rPr sz="2025" kern="0" spc="-8" dirty="0">
                <a:solidFill>
                  <a:srgbClr val="404040"/>
                </a:solidFill>
                <a:latin typeface="Calibri"/>
                <a:cs typeface="Calibri"/>
              </a:rPr>
              <a:t>W7032</a:t>
            </a:r>
            <a:r>
              <a:rPr sz="2025" kern="0" spc="-64" dirty="0">
                <a:solidFill>
                  <a:srgbClr val="404040"/>
                </a:solidFill>
                <a:latin typeface="Calibri"/>
                <a:cs typeface="Calibri"/>
              </a:rPr>
              <a:t> </a:t>
            </a:r>
            <a:r>
              <a:rPr sz="2025" kern="0" dirty="0">
                <a:solidFill>
                  <a:srgbClr val="404040"/>
                </a:solidFill>
                <a:latin typeface="Calibri"/>
                <a:cs typeface="Calibri"/>
              </a:rPr>
              <a:t>is</a:t>
            </a:r>
            <a:r>
              <a:rPr sz="2025" kern="0" spc="-101" dirty="0">
                <a:solidFill>
                  <a:srgbClr val="404040"/>
                </a:solidFill>
                <a:latin typeface="Calibri"/>
                <a:cs typeface="Calibri"/>
              </a:rPr>
              <a:t> </a:t>
            </a:r>
            <a:r>
              <a:rPr sz="2025" kern="0" dirty="0">
                <a:solidFill>
                  <a:srgbClr val="404040"/>
                </a:solidFill>
                <a:latin typeface="Calibri"/>
                <a:cs typeface="Calibri"/>
              </a:rPr>
              <a:t>$55</a:t>
            </a:r>
            <a:r>
              <a:rPr sz="2025" kern="0" spc="-64" dirty="0">
                <a:solidFill>
                  <a:srgbClr val="404040"/>
                </a:solidFill>
                <a:latin typeface="Calibri"/>
                <a:cs typeface="Calibri"/>
              </a:rPr>
              <a:t> </a:t>
            </a:r>
            <a:r>
              <a:rPr sz="2025" kern="0" dirty="0">
                <a:solidFill>
                  <a:srgbClr val="404040"/>
                </a:solidFill>
                <a:latin typeface="Calibri"/>
                <a:cs typeface="Calibri"/>
              </a:rPr>
              <a:t>a</a:t>
            </a:r>
            <a:r>
              <a:rPr sz="2025" kern="0" spc="-56" dirty="0">
                <a:solidFill>
                  <a:srgbClr val="404040"/>
                </a:solidFill>
                <a:latin typeface="Calibri"/>
                <a:cs typeface="Calibri"/>
              </a:rPr>
              <a:t> </a:t>
            </a:r>
            <a:r>
              <a:rPr sz="2025" kern="0" spc="-8" dirty="0">
                <a:solidFill>
                  <a:srgbClr val="404040"/>
                </a:solidFill>
                <a:latin typeface="Calibri"/>
                <a:cs typeface="Calibri"/>
              </a:rPr>
              <a:t>month</a:t>
            </a:r>
            <a:r>
              <a:rPr sz="2025" kern="0" spc="-98" dirty="0">
                <a:solidFill>
                  <a:srgbClr val="404040"/>
                </a:solidFill>
                <a:latin typeface="Calibri"/>
                <a:cs typeface="Calibri"/>
              </a:rPr>
              <a:t> </a:t>
            </a:r>
            <a:r>
              <a:rPr sz="2025" kern="0" dirty="0">
                <a:solidFill>
                  <a:srgbClr val="404040"/>
                </a:solidFill>
                <a:latin typeface="Calibri"/>
                <a:cs typeface="Calibri"/>
              </a:rPr>
              <a:t>for</a:t>
            </a:r>
            <a:r>
              <a:rPr sz="2025" kern="0" spc="-26" dirty="0">
                <a:solidFill>
                  <a:srgbClr val="404040"/>
                </a:solidFill>
                <a:latin typeface="Calibri"/>
                <a:cs typeface="Calibri"/>
              </a:rPr>
              <a:t> </a:t>
            </a:r>
            <a:r>
              <a:rPr sz="2025" kern="0" spc="-8" dirty="0">
                <a:solidFill>
                  <a:srgbClr val="404040"/>
                </a:solidFill>
                <a:latin typeface="Calibri"/>
                <a:cs typeface="Calibri"/>
              </a:rPr>
              <a:t>24/7/365</a:t>
            </a:r>
            <a:r>
              <a:rPr sz="2025" kern="0" spc="-60" dirty="0">
                <a:solidFill>
                  <a:srgbClr val="404040"/>
                </a:solidFill>
                <a:latin typeface="Calibri"/>
                <a:cs typeface="Calibri"/>
              </a:rPr>
              <a:t> </a:t>
            </a:r>
            <a:r>
              <a:rPr sz="2025" kern="0" spc="-8" dirty="0">
                <a:solidFill>
                  <a:srgbClr val="404040"/>
                </a:solidFill>
                <a:latin typeface="Calibri"/>
                <a:cs typeface="Calibri"/>
              </a:rPr>
              <a:t>unlimited</a:t>
            </a:r>
            <a:r>
              <a:rPr sz="2025" kern="0" spc="-45" dirty="0">
                <a:solidFill>
                  <a:srgbClr val="404040"/>
                </a:solidFill>
                <a:latin typeface="Calibri"/>
                <a:cs typeface="Calibri"/>
              </a:rPr>
              <a:t> </a:t>
            </a:r>
            <a:r>
              <a:rPr sz="2025" kern="0" spc="-8" dirty="0">
                <a:solidFill>
                  <a:srgbClr val="404040"/>
                </a:solidFill>
                <a:latin typeface="Calibri"/>
                <a:cs typeface="Calibri"/>
              </a:rPr>
              <a:t>contact </a:t>
            </a:r>
            <a:r>
              <a:rPr sz="2025" kern="0" dirty="0">
                <a:solidFill>
                  <a:srgbClr val="404040"/>
                </a:solidFill>
                <a:latin typeface="Calibri"/>
                <a:cs typeface="Calibri"/>
              </a:rPr>
              <a:t>with</a:t>
            </a:r>
            <a:r>
              <a:rPr sz="2025" kern="0" spc="-101" dirty="0">
                <a:solidFill>
                  <a:srgbClr val="404040"/>
                </a:solidFill>
                <a:latin typeface="Calibri"/>
                <a:cs typeface="Calibri"/>
              </a:rPr>
              <a:t> </a:t>
            </a:r>
            <a:r>
              <a:rPr sz="2025" kern="0" spc="-8" dirty="0">
                <a:solidFill>
                  <a:srgbClr val="404040"/>
                </a:solidFill>
                <a:latin typeface="Calibri"/>
                <a:cs typeface="Calibri"/>
              </a:rPr>
              <a:t>Senacare</a:t>
            </a:r>
            <a:r>
              <a:rPr sz="2025" kern="0" spc="-38" dirty="0">
                <a:solidFill>
                  <a:srgbClr val="404040"/>
                </a:solidFill>
                <a:latin typeface="Calibri"/>
                <a:cs typeface="Calibri"/>
              </a:rPr>
              <a:t> </a:t>
            </a:r>
            <a:r>
              <a:rPr sz="2025" kern="0" spc="-15" dirty="0">
                <a:solidFill>
                  <a:srgbClr val="404040"/>
                </a:solidFill>
                <a:latin typeface="Calibri"/>
                <a:cs typeface="Calibri"/>
              </a:rPr>
              <a:t>telemedicine</a:t>
            </a:r>
            <a:r>
              <a:rPr sz="2025" kern="0" spc="-86" dirty="0">
                <a:solidFill>
                  <a:srgbClr val="404040"/>
                </a:solidFill>
                <a:latin typeface="Calibri"/>
                <a:cs typeface="Calibri"/>
              </a:rPr>
              <a:t> </a:t>
            </a:r>
            <a:r>
              <a:rPr sz="2025" kern="0" spc="-8" dirty="0">
                <a:solidFill>
                  <a:srgbClr val="404040"/>
                </a:solidFill>
                <a:latin typeface="Calibri"/>
                <a:cs typeface="Calibri"/>
              </a:rPr>
              <a:t>services</a:t>
            </a:r>
            <a:endParaRPr sz="2025" kern="0">
              <a:solidFill>
                <a:sysClr val="windowText" lastClr="000000"/>
              </a:solidFill>
              <a:latin typeface="Calibri"/>
              <a:cs typeface="Calibri"/>
            </a:endParaRPr>
          </a:p>
          <a:p>
            <a:pPr marL="352425" marR="3810" indent="-343376" defTabSz="685800" fontAlgn="auto">
              <a:lnSpc>
                <a:spcPts val="2145"/>
              </a:lnSpc>
              <a:spcBef>
                <a:spcPts val="784"/>
              </a:spcBef>
              <a:spcAft>
                <a:spcPts val="0"/>
              </a:spcAft>
              <a:buFont typeface="Wingdings"/>
              <a:buChar char=""/>
              <a:tabLst>
                <a:tab pos="352425" algn="l"/>
              </a:tabLst>
            </a:pPr>
            <a:r>
              <a:rPr sz="2025" kern="0" spc="-8" dirty="0">
                <a:solidFill>
                  <a:srgbClr val="404040"/>
                </a:solidFill>
                <a:latin typeface="Calibri"/>
                <a:cs typeface="Calibri"/>
              </a:rPr>
              <a:t>Individuals</a:t>
            </a:r>
            <a:r>
              <a:rPr sz="2025" kern="0" spc="-64" dirty="0">
                <a:solidFill>
                  <a:srgbClr val="404040"/>
                </a:solidFill>
                <a:latin typeface="Calibri"/>
                <a:cs typeface="Calibri"/>
              </a:rPr>
              <a:t> </a:t>
            </a:r>
            <a:r>
              <a:rPr sz="2025" kern="0" dirty="0">
                <a:solidFill>
                  <a:srgbClr val="404040"/>
                </a:solidFill>
                <a:latin typeface="Calibri"/>
                <a:cs typeface="Calibri"/>
              </a:rPr>
              <a:t>can</a:t>
            </a:r>
            <a:r>
              <a:rPr sz="2025" kern="0" spc="-105" dirty="0">
                <a:solidFill>
                  <a:srgbClr val="404040"/>
                </a:solidFill>
                <a:latin typeface="Calibri"/>
                <a:cs typeface="Calibri"/>
              </a:rPr>
              <a:t> </a:t>
            </a:r>
            <a:r>
              <a:rPr sz="2025" kern="0" spc="-8" dirty="0">
                <a:solidFill>
                  <a:srgbClr val="404040"/>
                </a:solidFill>
                <a:latin typeface="Calibri"/>
                <a:cs typeface="Calibri"/>
              </a:rPr>
              <a:t>start</a:t>
            </a:r>
            <a:r>
              <a:rPr sz="2025" kern="0" spc="-105" dirty="0">
                <a:solidFill>
                  <a:srgbClr val="404040"/>
                </a:solidFill>
                <a:latin typeface="Calibri"/>
                <a:cs typeface="Calibri"/>
              </a:rPr>
              <a:t> </a:t>
            </a:r>
            <a:r>
              <a:rPr sz="2025" kern="0" dirty="0">
                <a:solidFill>
                  <a:srgbClr val="404040"/>
                </a:solidFill>
                <a:latin typeface="Calibri"/>
                <a:cs typeface="Calibri"/>
              </a:rPr>
              <a:t>using</a:t>
            </a:r>
            <a:r>
              <a:rPr sz="2025" kern="0" spc="-101" dirty="0">
                <a:solidFill>
                  <a:srgbClr val="404040"/>
                </a:solidFill>
                <a:latin typeface="Calibri"/>
                <a:cs typeface="Calibri"/>
              </a:rPr>
              <a:t> </a:t>
            </a:r>
            <a:r>
              <a:rPr sz="2025" kern="0" dirty="0">
                <a:solidFill>
                  <a:srgbClr val="404040"/>
                </a:solidFill>
                <a:latin typeface="Calibri"/>
                <a:cs typeface="Calibri"/>
              </a:rPr>
              <a:t>the</a:t>
            </a:r>
            <a:r>
              <a:rPr sz="2025" kern="0" spc="-53" dirty="0">
                <a:solidFill>
                  <a:srgbClr val="404040"/>
                </a:solidFill>
                <a:latin typeface="Calibri"/>
                <a:cs typeface="Calibri"/>
              </a:rPr>
              <a:t> </a:t>
            </a:r>
            <a:r>
              <a:rPr sz="2025" kern="0" dirty="0">
                <a:solidFill>
                  <a:srgbClr val="404040"/>
                </a:solidFill>
                <a:latin typeface="Calibri"/>
                <a:cs typeface="Calibri"/>
              </a:rPr>
              <a:t>service</a:t>
            </a:r>
            <a:r>
              <a:rPr sz="2025" kern="0" spc="-49" dirty="0">
                <a:solidFill>
                  <a:srgbClr val="404040"/>
                </a:solidFill>
                <a:latin typeface="Calibri"/>
                <a:cs typeface="Calibri"/>
              </a:rPr>
              <a:t> </a:t>
            </a:r>
            <a:r>
              <a:rPr sz="2025" kern="0" spc="-23" dirty="0">
                <a:solidFill>
                  <a:srgbClr val="404040"/>
                </a:solidFill>
                <a:latin typeface="Calibri"/>
                <a:cs typeface="Calibri"/>
              </a:rPr>
              <a:t>immediately</a:t>
            </a:r>
            <a:r>
              <a:rPr sz="2025" kern="0" spc="-71" dirty="0">
                <a:solidFill>
                  <a:srgbClr val="404040"/>
                </a:solidFill>
                <a:latin typeface="Calibri"/>
                <a:cs typeface="Calibri"/>
              </a:rPr>
              <a:t> </a:t>
            </a:r>
            <a:r>
              <a:rPr sz="2025" kern="0" dirty="0">
                <a:solidFill>
                  <a:srgbClr val="404040"/>
                </a:solidFill>
                <a:latin typeface="Calibri"/>
                <a:cs typeface="Calibri"/>
              </a:rPr>
              <a:t>after</a:t>
            </a:r>
            <a:r>
              <a:rPr sz="2025" kern="0" spc="-79" dirty="0">
                <a:solidFill>
                  <a:srgbClr val="404040"/>
                </a:solidFill>
                <a:latin typeface="Calibri"/>
                <a:cs typeface="Calibri"/>
              </a:rPr>
              <a:t> </a:t>
            </a:r>
            <a:r>
              <a:rPr sz="2025" kern="0" spc="-15" dirty="0">
                <a:solidFill>
                  <a:srgbClr val="404040"/>
                </a:solidFill>
                <a:latin typeface="Calibri"/>
                <a:cs typeface="Calibri"/>
              </a:rPr>
              <a:t>enrollment</a:t>
            </a:r>
            <a:r>
              <a:rPr sz="2025" kern="0" spc="-49" dirty="0">
                <a:solidFill>
                  <a:srgbClr val="404040"/>
                </a:solidFill>
                <a:latin typeface="Calibri"/>
                <a:cs typeface="Calibri"/>
              </a:rPr>
              <a:t> </a:t>
            </a:r>
            <a:r>
              <a:rPr sz="2025" kern="0" dirty="0">
                <a:solidFill>
                  <a:srgbClr val="404040"/>
                </a:solidFill>
                <a:latin typeface="Calibri"/>
                <a:cs typeface="Calibri"/>
              </a:rPr>
              <a:t>by</a:t>
            </a:r>
            <a:r>
              <a:rPr sz="2025" kern="0" spc="-71" dirty="0">
                <a:solidFill>
                  <a:srgbClr val="404040"/>
                </a:solidFill>
                <a:latin typeface="Calibri"/>
                <a:cs typeface="Calibri"/>
              </a:rPr>
              <a:t> </a:t>
            </a:r>
            <a:r>
              <a:rPr sz="2025" kern="0" dirty="0">
                <a:solidFill>
                  <a:srgbClr val="404040"/>
                </a:solidFill>
                <a:latin typeface="Calibri"/>
                <a:cs typeface="Calibri"/>
              </a:rPr>
              <a:t>calling</a:t>
            </a:r>
            <a:r>
              <a:rPr sz="2025" kern="0" spc="-49" dirty="0">
                <a:solidFill>
                  <a:srgbClr val="404040"/>
                </a:solidFill>
                <a:latin typeface="Calibri"/>
                <a:cs typeface="Calibri"/>
              </a:rPr>
              <a:t> </a:t>
            </a:r>
            <a:r>
              <a:rPr sz="2025" kern="0" spc="-19" dirty="0">
                <a:solidFill>
                  <a:srgbClr val="404040"/>
                </a:solidFill>
                <a:latin typeface="Calibri"/>
                <a:cs typeface="Calibri"/>
              </a:rPr>
              <a:t>our </a:t>
            </a:r>
            <a:r>
              <a:rPr sz="2025" kern="0" spc="-8" dirty="0">
                <a:solidFill>
                  <a:srgbClr val="404040"/>
                </a:solidFill>
                <a:latin typeface="Calibri"/>
                <a:cs typeface="Calibri"/>
              </a:rPr>
              <a:t>24/7/365</a:t>
            </a:r>
            <a:r>
              <a:rPr sz="2025" kern="0" spc="-94" dirty="0">
                <a:solidFill>
                  <a:srgbClr val="404040"/>
                </a:solidFill>
                <a:latin typeface="Calibri"/>
                <a:cs typeface="Calibri"/>
              </a:rPr>
              <a:t> </a:t>
            </a:r>
            <a:r>
              <a:rPr sz="2025" kern="0" spc="-8" dirty="0">
                <a:solidFill>
                  <a:srgbClr val="404040"/>
                </a:solidFill>
                <a:latin typeface="Calibri"/>
                <a:cs typeface="Calibri"/>
              </a:rPr>
              <a:t>clinical</a:t>
            </a:r>
            <a:r>
              <a:rPr sz="2025" kern="0" spc="-94" dirty="0">
                <a:solidFill>
                  <a:srgbClr val="404040"/>
                </a:solidFill>
                <a:latin typeface="Calibri"/>
                <a:cs typeface="Calibri"/>
              </a:rPr>
              <a:t> </a:t>
            </a:r>
            <a:r>
              <a:rPr sz="2025" kern="0" spc="-8" dirty="0">
                <a:solidFill>
                  <a:srgbClr val="404040"/>
                </a:solidFill>
                <a:latin typeface="Calibri"/>
                <a:cs typeface="Calibri"/>
              </a:rPr>
              <a:t>command</a:t>
            </a:r>
            <a:r>
              <a:rPr sz="2025" kern="0" spc="-79" dirty="0">
                <a:solidFill>
                  <a:srgbClr val="404040"/>
                </a:solidFill>
                <a:latin typeface="Calibri"/>
                <a:cs typeface="Calibri"/>
              </a:rPr>
              <a:t> </a:t>
            </a:r>
            <a:r>
              <a:rPr sz="2025" kern="0" spc="-8" dirty="0">
                <a:solidFill>
                  <a:srgbClr val="404040"/>
                </a:solidFill>
                <a:latin typeface="Calibri"/>
                <a:cs typeface="Calibri"/>
              </a:rPr>
              <a:t>center</a:t>
            </a:r>
            <a:endParaRPr sz="2025" kern="0">
              <a:solidFill>
                <a:sysClr val="windowText" lastClr="000000"/>
              </a:solidFill>
              <a:latin typeface="Calibri"/>
              <a:cs typeface="Calibri"/>
            </a:endParaRPr>
          </a:p>
          <a:p>
            <a:pPr marL="352425" indent="-342900" defTabSz="685800" fontAlgn="auto">
              <a:spcBef>
                <a:spcPts val="472"/>
              </a:spcBef>
              <a:spcAft>
                <a:spcPts val="0"/>
              </a:spcAft>
              <a:buFont typeface="Wingdings"/>
              <a:buChar char=""/>
              <a:tabLst>
                <a:tab pos="352425" algn="l"/>
              </a:tabLst>
            </a:pPr>
            <a:r>
              <a:rPr sz="2025" kern="0" spc="-8" dirty="0">
                <a:solidFill>
                  <a:srgbClr val="404040"/>
                </a:solidFill>
                <a:latin typeface="Calibri"/>
                <a:cs typeface="Calibri"/>
              </a:rPr>
              <a:t>Monthly</a:t>
            </a:r>
            <a:r>
              <a:rPr sz="2025" kern="0" spc="-98" dirty="0">
                <a:solidFill>
                  <a:srgbClr val="404040"/>
                </a:solidFill>
                <a:latin typeface="Calibri"/>
                <a:cs typeface="Calibri"/>
              </a:rPr>
              <a:t> </a:t>
            </a:r>
            <a:r>
              <a:rPr sz="2025" kern="0" spc="-8" dirty="0">
                <a:solidFill>
                  <a:srgbClr val="404040"/>
                </a:solidFill>
                <a:latin typeface="Calibri"/>
                <a:cs typeface="Calibri"/>
              </a:rPr>
              <a:t>outcomes</a:t>
            </a:r>
            <a:r>
              <a:rPr sz="2025" kern="0" spc="-86" dirty="0">
                <a:solidFill>
                  <a:srgbClr val="404040"/>
                </a:solidFill>
                <a:latin typeface="Calibri"/>
                <a:cs typeface="Calibri"/>
              </a:rPr>
              <a:t> </a:t>
            </a:r>
            <a:r>
              <a:rPr sz="2025" kern="0" spc="-8" dirty="0">
                <a:solidFill>
                  <a:srgbClr val="404040"/>
                </a:solidFill>
                <a:latin typeface="Calibri"/>
                <a:cs typeface="Calibri"/>
              </a:rPr>
              <a:t>report</a:t>
            </a:r>
            <a:r>
              <a:rPr sz="2025" kern="0" spc="-86" dirty="0">
                <a:solidFill>
                  <a:srgbClr val="404040"/>
                </a:solidFill>
                <a:latin typeface="Calibri"/>
                <a:cs typeface="Calibri"/>
              </a:rPr>
              <a:t> </a:t>
            </a:r>
            <a:r>
              <a:rPr sz="2025" kern="0" dirty="0">
                <a:solidFill>
                  <a:srgbClr val="404040"/>
                </a:solidFill>
                <a:latin typeface="Calibri"/>
                <a:cs typeface="Calibri"/>
              </a:rPr>
              <a:t>and</a:t>
            </a:r>
            <a:r>
              <a:rPr sz="2025" kern="0" spc="-83" dirty="0">
                <a:solidFill>
                  <a:srgbClr val="404040"/>
                </a:solidFill>
                <a:latin typeface="Calibri"/>
                <a:cs typeface="Calibri"/>
              </a:rPr>
              <a:t> </a:t>
            </a:r>
            <a:r>
              <a:rPr sz="2025" kern="0" dirty="0">
                <a:solidFill>
                  <a:srgbClr val="404040"/>
                </a:solidFill>
                <a:latin typeface="Calibri"/>
                <a:cs typeface="Calibri"/>
              </a:rPr>
              <a:t>data</a:t>
            </a:r>
            <a:r>
              <a:rPr sz="2025" kern="0" spc="-98" dirty="0">
                <a:solidFill>
                  <a:srgbClr val="404040"/>
                </a:solidFill>
                <a:latin typeface="Calibri"/>
                <a:cs typeface="Calibri"/>
              </a:rPr>
              <a:t> </a:t>
            </a:r>
            <a:r>
              <a:rPr sz="2025" kern="0" spc="-8" dirty="0">
                <a:solidFill>
                  <a:srgbClr val="404040"/>
                </a:solidFill>
                <a:latin typeface="Calibri"/>
                <a:cs typeface="Calibri"/>
              </a:rPr>
              <a:t>analytics</a:t>
            </a:r>
            <a:endParaRPr sz="2025" kern="0">
              <a:solidFill>
                <a:sysClr val="windowText" lastClr="000000"/>
              </a:solidFill>
              <a:latin typeface="Calibri"/>
              <a:cs typeface="Calibri"/>
            </a:endParaRPr>
          </a:p>
        </p:txBody>
      </p:sp>
      <p:pic>
        <p:nvPicPr>
          <p:cNvPr id="4" name="object 4"/>
          <p:cNvPicPr/>
          <p:nvPr/>
        </p:nvPicPr>
        <p:blipFill>
          <a:blip r:embed="rId2" cstate="print"/>
          <a:stretch>
            <a:fillRect/>
          </a:stretch>
        </p:blipFill>
        <p:spPr>
          <a:xfrm>
            <a:off x="300037" y="5743573"/>
            <a:ext cx="1328738" cy="18573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5611" y="1092756"/>
            <a:ext cx="4572715" cy="1256594"/>
          </a:xfrm>
          <a:prstGeom prst="rect">
            <a:avLst/>
          </a:prstGeom>
        </p:spPr>
        <p:txBody>
          <a:bodyPr vert="horz" wrap="square" lIns="0" tIns="10001" rIns="0" bIns="0" rtlCol="0">
            <a:spAutoFit/>
          </a:bodyPr>
          <a:lstStyle/>
          <a:p>
            <a:pPr marL="9525">
              <a:spcBef>
                <a:spcPts val="79"/>
              </a:spcBef>
            </a:pPr>
            <a:r>
              <a:rPr dirty="0"/>
              <a:t>Some</a:t>
            </a:r>
            <a:r>
              <a:rPr spc="-41" dirty="0"/>
              <a:t> </a:t>
            </a:r>
            <a:r>
              <a:rPr dirty="0"/>
              <a:t>of</a:t>
            </a:r>
            <a:r>
              <a:rPr spc="-30" dirty="0"/>
              <a:t> </a:t>
            </a:r>
            <a:r>
              <a:rPr dirty="0"/>
              <a:t>our</a:t>
            </a:r>
            <a:r>
              <a:rPr spc="-45" dirty="0"/>
              <a:t> </a:t>
            </a:r>
            <a:r>
              <a:rPr dirty="0"/>
              <a:t>trusted</a:t>
            </a:r>
            <a:r>
              <a:rPr spc="-38" dirty="0"/>
              <a:t> </a:t>
            </a:r>
            <a:r>
              <a:rPr spc="-8" dirty="0"/>
              <a:t>partners</a:t>
            </a:r>
          </a:p>
        </p:txBody>
      </p:sp>
      <p:pic>
        <p:nvPicPr>
          <p:cNvPr id="3" name="object 3"/>
          <p:cNvPicPr/>
          <p:nvPr/>
        </p:nvPicPr>
        <p:blipFill>
          <a:blip r:embed="rId2" cstate="print"/>
          <a:stretch>
            <a:fillRect/>
          </a:stretch>
        </p:blipFill>
        <p:spPr>
          <a:xfrm>
            <a:off x="300037" y="5743573"/>
            <a:ext cx="1328738" cy="185738"/>
          </a:xfrm>
          <a:prstGeom prst="rect">
            <a:avLst/>
          </a:prstGeom>
        </p:spPr>
      </p:pic>
      <p:pic>
        <p:nvPicPr>
          <p:cNvPr id="4" name="object 4"/>
          <p:cNvPicPr/>
          <p:nvPr/>
        </p:nvPicPr>
        <p:blipFill>
          <a:blip r:embed="rId3" cstate="print"/>
          <a:stretch>
            <a:fillRect/>
          </a:stretch>
        </p:blipFill>
        <p:spPr>
          <a:xfrm>
            <a:off x="268255" y="2220944"/>
            <a:ext cx="2331212" cy="908303"/>
          </a:xfrm>
          <a:prstGeom prst="rect">
            <a:avLst/>
          </a:prstGeom>
        </p:spPr>
      </p:pic>
      <p:pic>
        <p:nvPicPr>
          <p:cNvPr id="5" name="object 5"/>
          <p:cNvPicPr/>
          <p:nvPr/>
        </p:nvPicPr>
        <p:blipFill>
          <a:blip r:embed="rId4" cstate="print"/>
          <a:stretch>
            <a:fillRect/>
          </a:stretch>
        </p:blipFill>
        <p:spPr>
          <a:xfrm>
            <a:off x="3164682" y="2050256"/>
            <a:ext cx="2536031" cy="814388"/>
          </a:xfrm>
          <a:prstGeom prst="rect">
            <a:avLst/>
          </a:prstGeom>
        </p:spPr>
      </p:pic>
      <p:pic>
        <p:nvPicPr>
          <p:cNvPr id="6" name="object 6"/>
          <p:cNvPicPr/>
          <p:nvPr/>
        </p:nvPicPr>
        <p:blipFill>
          <a:blip r:embed="rId5" cstate="print"/>
          <a:stretch>
            <a:fillRect/>
          </a:stretch>
        </p:blipFill>
        <p:spPr>
          <a:xfrm>
            <a:off x="6650545" y="2022780"/>
            <a:ext cx="1972246" cy="616011"/>
          </a:xfrm>
          <a:prstGeom prst="rect">
            <a:avLst/>
          </a:prstGeom>
        </p:spPr>
      </p:pic>
      <p:pic>
        <p:nvPicPr>
          <p:cNvPr id="7" name="object 7"/>
          <p:cNvPicPr/>
          <p:nvPr/>
        </p:nvPicPr>
        <p:blipFill>
          <a:blip r:embed="rId6" cstate="print"/>
          <a:stretch>
            <a:fillRect/>
          </a:stretch>
        </p:blipFill>
        <p:spPr>
          <a:xfrm>
            <a:off x="564357" y="3536156"/>
            <a:ext cx="2093119" cy="871538"/>
          </a:xfrm>
          <a:prstGeom prst="rect">
            <a:avLst/>
          </a:prstGeom>
        </p:spPr>
      </p:pic>
      <p:pic>
        <p:nvPicPr>
          <p:cNvPr id="8" name="object 8"/>
          <p:cNvPicPr/>
          <p:nvPr/>
        </p:nvPicPr>
        <p:blipFill>
          <a:blip r:embed="rId7" cstate="print"/>
          <a:stretch>
            <a:fillRect/>
          </a:stretch>
        </p:blipFill>
        <p:spPr>
          <a:xfrm>
            <a:off x="3503559" y="3335215"/>
            <a:ext cx="2794106" cy="591649"/>
          </a:xfrm>
          <a:prstGeom prst="rect">
            <a:avLst/>
          </a:prstGeom>
        </p:spPr>
      </p:pic>
      <p:pic>
        <p:nvPicPr>
          <p:cNvPr id="9" name="object 9"/>
          <p:cNvPicPr/>
          <p:nvPr/>
        </p:nvPicPr>
        <p:blipFill>
          <a:blip r:embed="rId8" cstate="print"/>
          <a:stretch>
            <a:fillRect/>
          </a:stretch>
        </p:blipFill>
        <p:spPr>
          <a:xfrm>
            <a:off x="7500938" y="2893219"/>
            <a:ext cx="1343025" cy="1064419"/>
          </a:xfrm>
          <a:prstGeom prst="rect">
            <a:avLst/>
          </a:prstGeom>
        </p:spPr>
      </p:pic>
      <p:pic>
        <p:nvPicPr>
          <p:cNvPr id="10" name="object 10"/>
          <p:cNvPicPr/>
          <p:nvPr/>
        </p:nvPicPr>
        <p:blipFill>
          <a:blip r:embed="rId9" cstate="print"/>
          <a:stretch>
            <a:fillRect/>
          </a:stretch>
        </p:blipFill>
        <p:spPr>
          <a:xfrm>
            <a:off x="7386638" y="4318253"/>
            <a:ext cx="1282445" cy="1229010"/>
          </a:xfrm>
          <a:prstGeom prst="rect">
            <a:avLst/>
          </a:prstGeom>
        </p:spPr>
      </p:pic>
      <p:pic>
        <p:nvPicPr>
          <p:cNvPr id="11" name="object 11"/>
          <p:cNvPicPr/>
          <p:nvPr/>
        </p:nvPicPr>
        <p:blipFill>
          <a:blip r:embed="rId10" cstate="print"/>
          <a:stretch>
            <a:fillRect/>
          </a:stretch>
        </p:blipFill>
        <p:spPr>
          <a:xfrm>
            <a:off x="2993231" y="4680298"/>
            <a:ext cx="1571625" cy="836105"/>
          </a:xfrm>
          <a:prstGeom prst="rect">
            <a:avLst/>
          </a:prstGeom>
        </p:spPr>
      </p:pic>
      <p:pic>
        <p:nvPicPr>
          <p:cNvPr id="12" name="object 12"/>
          <p:cNvPicPr/>
          <p:nvPr/>
        </p:nvPicPr>
        <p:blipFill>
          <a:blip r:embed="rId11" cstate="print"/>
          <a:stretch>
            <a:fillRect/>
          </a:stretch>
        </p:blipFill>
        <p:spPr>
          <a:xfrm>
            <a:off x="5193507" y="4207669"/>
            <a:ext cx="1563623" cy="1563624"/>
          </a:xfrm>
          <a:prstGeom prst="rect">
            <a:avLst/>
          </a:prstGeom>
        </p:spPr>
      </p:pic>
      <p:pic>
        <p:nvPicPr>
          <p:cNvPr id="13" name="object 13"/>
          <p:cNvPicPr/>
          <p:nvPr/>
        </p:nvPicPr>
        <p:blipFill>
          <a:blip r:embed="rId12" cstate="print"/>
          <a:stretch>
            <a:fillRect/>
          </a:stretch>
        </p:blipFill>
        <p:spPr>
          <a:xfrm>
            <a:off x="459871" y="4674506"/>
            <a:ext cx="1543220" cy="61752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0037" y="5743573"/>
            <a:ext cx="1328738" cy="185738"/>
          </a:xfrm>
          <a:prstGeom prst="rect">
            <a:avLst/>
          </a:prstGeom>
        </p:spPr>
      </p:pic>
      <p:pic>
        <p:nvPicPr>
          <p:cNvPr id="3" name="object 3"/>
          <p:cNvPicPr/>
          <p:nvPr/>
        </p:nvPicPr>
        <p:blipFill>
          <a:blip r:embed="rId3" cstate="print"/>
          <a:stretch>
            <a:fillRect/>
          </a:stretch>
        </p:blipFill>
        <p:spPr>
          <a:xfrm>
            <a:off x="2750344" y="1000124"/>
            <a:ext cx="3643313" cy="492918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5611" y="1092756"/>
            <a:ext cx="4572715" cy="633346"/>
          </a:xfrm>
          <a:prstGeom prst="rect">
            <a:avLst/>
          </a:prstGeom>
        </p:spPr>
        <p:txBody>
          <a:bodyPr vert="horz" wrap="square" lIns="0" tIns="10001" rIns="0" bIns="0" rtlCol="0">
            <a:spAutoFit/>
          </a:bodyPr>
          <a:lstStyle/>
          <a:p>
            <a:pPr marL="2292668">
              <a:spcBef>
                <a:spcPts val="79"/>
              </a:spcBef>
            </a:pPr>
            <a:r>
              <a:rPr dirty="0"/>
              <a:t>Contact</a:t>
            </a:r>
            <a:r>
              <a:rPr spc="-169" dirty="0"/>
              <a:t> </a:t>
            </a:r>
            <a:r>
              <a:rPr spc="-19" dirty="0"/>
              <a:t>us</a:t>
            </a:r>
          </a:p>
        </p:txBody>
      </p:sp>
      <p:sp>
        <p:nvSpPr>
          <p:cNvPr id="3" name="object 3"/>
          <p:cNvSpPr txBox="1">
            <a:spLocks noGrp="1"/>
          </p:cNvSpPr>
          <p:nvPr>
            <p:ph type="body" idx="1"/>
          </p:nvPr>
        </p:nvSpPr>
        <p:spPr>
          <a:xfrm>
            <a:off x="405408" y="2238078"/>
            <a:ext cx="5120283" cy="3433953"/>
          </a:xfrm>
          <a:prstGeom prst="rect">
            <a:avLst/>
          </a:prstGeom>
        </p:spPr>
        <p:txBody>
          <a:bodyPr vert="horz" wrap="square" lIns="0" tIns="73343" rIns="0" bIns="0" rtlCol="0">
            <a:spAutoFit/>
          </a:bodyPr>
          <a:lstStyle/>
          <a:p>
            <a:pPr marL="352425" indent="-342900">
              <a:spcBef>
                <a:spcPts val="578"/>
              </a:spcBef>
              <a:buFont typeface="Wingdings"/>
              <a:buChar char=""/>
              <a:tabLst>
                <a:tab pos="352425" algn="l"/>
              </a:tabLst>
            </a:pPr>
            <a:r>
              <a:rPr spc="-23" dirty="0"/>
              <a:t>References</a:t>
            </a:r>
            <a:r>
              <a:rPr spc="-94" dirty="0"/>
              <a:t> </a:t>
            </a:r>
            <a:r>
              <a:rPr spc="-15" dirty="0"/>
              <a:t>available</a:t>
            </a:r>
            <a:r>
              <a:rPr spc="-71" dirty="0"/>
              <a:t> </a:t>
            </a:r>
            <a:r>
              <a:rPr dirty="0"/>
              <a:t>from</a:t>
            </a:r>
            <a:r>
              <a:rPr spc="-101" dirty="0"/>
              <a:t> </a:t>
            </a:r>
            <a:r>
              <a:rPr spc="-8" dirty="0"/>
              <a:t>partnering</a:t>
            </a:r>
            <a:r>
              <a:rPr spc="-53" dirty="0"/>
              <a:t> </a:t>
            </a:r>
            <a:r>
              <a:rPr spc="-8" dirty="0"/>
              <a:t>organizations</a:t>
            </a:r>
          </a:p>
          <a:p>
            <a:pPr marL="352425" indent="-342900">
              <a:spcBef>
                <a:spcPts val="499"/>
              </a:spcBef>
              <a:buFont typeface="Wingdings"/>
              <a:buChar char=""/>
              <a:tabLst>
                <a:tab pos="352425" algn="l"/>
              </a:tabLst>
            </a:pPr>
            <a:r>
              <a:rPr spc="-15" dirty="0"/>
              <a:t>Flexibility</a:t>
            </a:r>
            <a:r>
              <a:rPr spc="-49" dirty="0"/>
              <a:t> </a:t>
            </a:r>
            <a:r>
              <a:rPr dirty="0"/>
              <a:t>in</a:t>
            </a:r>
            <a:r>
              <a:rPr spc="-26" dirty="0"/>
              <a:t> </a:t>
            </a:r>
            <a:r>
              <a:rPr dirty="0"/>
              <a:t>our</a:t>
            </a:r>
            <a:r>
              <a:rPr spc="-56" dirty="0"/>
              <a:t> </a:t>
            </a:r>
            <a:r>
              <a:rPr spc="-15" dirty="0"/>
              <a:t>partnership</a:t>
            </a:r>
            <a:r>
              <a:rPr spc="-83" dirty="0"/>
              <a:t> </a:t>
            </a:r>
            <a:r>
              <a:rPr spc="-15" dirty="0"/>
              <a:t>agreements</a:t>
            </a:r>
            <a:r>
              <a:rPr spc="-34" dirty="0"/>
              <a:t> </a:t>
            </a:r>
            <a:r>
              <a:rPr dirty="0"/>
              <a:t>i.e.</a:t>
            </a:r>
            <a:r>
              <a:rPr spc="-30" dirty="0"/>
              <a:t> </a:t>
            </a:r>
            <a:r>
              <a:rPr spc="-26" dirty="0"/>
              <a:t>Telemedicine</a:t>
            </a:r>
            <a:r>
              <a:rPr spc="-23" dirty="0"/>
              <a:t> </a:t>
            </a:r>
            <a:r>
              <a:rPr spc="-15" dirty="0"/>
              <a:t>only</a:t>
            </a:r>
          </a:p>
          <a:p>
            <a:pPr marL="352425" indent="-342900">
              <a:spcBef>
                <a:spcPts val="499"/>
              </a:spcBef>
              <a:buFont typeface="Wingdings"/>
              <a:buChar char=""/>
              <a:tabLst>
                <a:tab pos="352425" algn="l"/>
              </a:tabLst>
            </a:pPr>
            <a:r>
              <a:rPr spc="-19" dirty="0"/>
              <a:t>Partnership</a:t>
            </a:r>
            <a:r>
              <a:rPr spc="-64" dirty="0"/>
              <a:t> </a:t>
            </a:r>
            <a:r>
              <a:rPr dirty="0"/>
              <a:t>that</a:t>
            </a:r>
            <a:r>
              <a:rPr spc="-71" dirty="0"/>
              <a:t> </a:t>
            </a:r>
            <a:r>
              <a:rPr spc="-8" dirty="0"/>
              <a:t>focuses</a:t>
            </a:r>
            <a:r>
              <a:rPr spc="-71" dirty="0"/>
              <a:t> </a:t>
            </a:r>
            <a:r>
              <a:rPr dirty="0"/>
              <a:t>on</a:t>
            </a:r>
            <a:r>
              <a:rPr spc="-64" dirty="0"/>
              <a:t> </a:t>
            </a:r>
            <a:r>
              <a:rPr spc="-15" dirty="0"/>
              <a:t>outcomes</a:t>
            </a:r>
            <a:r>
              <a:rPr spc="-60" dirty="0"/>
              <a:t> </a:t>
            </a:r>
            <a:r>
              <a:rPr dirty="0"/>
              <a:t>that</a:t>
            </a:r>
            <a:r>
              <a:rPr spc="-68" dirty="0"/>
              <a:t> </a:t>
            </a:r>
            <a:r>
              <a:rPr spc="-8" dirty="0"/>
              <a:t>matter</a:t>
            </a:r>
          </a:p>
          <a:p>
            <a:pPr marL="352425" indent="-342900">
              <a:spcBef>
                <a:spcPts val="443"/>
              </a:spcBef>
              <a:buFont typeface="Wingdings"/>
              <a:buChar char=""/>
              <a:tabLst>
                <a:tab pos="352425" algn="l"/>
              </a:tabLst>
            </a:pPr>
            <a:r>
              <a:rPr spc="-8" dirty="0"/>
              <a:t>Flexible</a:t>
            </a:r>
            <a:r>
              <a:rPr spc="-60" dirty="0"/>
              <a:t> </a:t>
            </a:r>
            <a:r>
              <a:rPr spc="-8" dirty="0"/>
              <a:t>financial</a:t>
            </a:r>
            <a:r>
              <a:rPr spc="-75" dirty="0"/>
              <a:t> </a:t>
            </a:r>
            <a:r>
              <a:rPr spc="-19" dirty="0"/>
              <a:t>arrangements</a:t>
            </a:r>
            <a:r>
              <a:rPr spc="-71" dirty="0"/>
              <a:t> </a:t>
            </a:r>
            <a:r>
              <a:rPr dirty="0"/>
              <a:t>to</a:t>
            </a:r>
            <a:r>
              <a:rPr spc="-64" dirty="0"/>
              <a:t> </a:t>
            </a:r>
            <a:r>
              <a:rPr dirty="0"/>
              <a:t>meet</a:t>
            </a:r>
            <a:r>
              <a:rPr spc="-56" dirty="0"/>
              <a:t> </a:t>
            </a:r>
            <a:r>
              <a:rPr spc="-8" dirty="0"/>
              <a:t>your</a:t>
            </a:r>
            <a:r>
              <a:rPr spc="-90" dirty="0"/>
              <a:t> </a:t>
            </a:r>
            <a:r>
              <a:rPr spc="-30" dirty="0"/>
              <a:t>program’s</a:t>
            </a:r>
            <a:r>
              <a:rPr spc="-68" dirty="0"/>
              <a:t> </a:t>
            </a:r>
            <a:r>
              <a:rPr spc="-8" dirty="0"/>
              <a:t>needs</a:t>
            </a:r>
          </a:p>
          <a:p>
            <a:pPr marL="352425" indent="-342900">
              <a:spcBef>
                <a:spcPts val="499"/>
              </a:spcBef>
              <a:buFont typeface="Wingdings"/>
              <a:buChar char=""/>
              <a:tabLst>
                <a:tab pos="352425" algn="l"/>
              </a:tabLst>
            </a:pPr>
            <a:r>
              <a:rPr spc="-19" dirty="0"/>
              <a:t>Strategizing</a:t>
            </a:r>
            <a:r>
              <a:rPr spc="-56" dirty="0"/>
              <a:t> </a:t>
            </a:r>
            <a:r>
              <a:rPr dirty="0"/>
              <a:t>with</a:t>
            </a:r>
            <a:r>
              <a:rPr spc="-60" dirty="0"/>
              <a:t> </a:t>
            </a:r>
            <a:r>
              <a:rPr spc="-19" dirty="0"/>
              <a:t>payers</a:t>
            </a:r>
            <a:r>
              <a:rPr spc="-68" dirty="0"/>
              <a:t> </a:t>
            </a:r>
            <a:r>
              <a:rPr dirty="0"/>
              <a:t>for</a:t>
            </a:r>
            <a:r>
              <a:rPr spc="-90" dirty="0"/>
              <a:t> </a:t>
            </a:r>
            <a:r>
              <a:rPr spc="-30" dirty="0"/>
              <a:t>value-</a:t>
            </a:r>
            <a:r>
              <a:rPr dirty="0"/>
              <a:t>based</a:t>
            </a:r>
            <a:r>
              <a:rPr spc="-60" dirty="0"/>
              <a:t> </a:t>
            </a:r>
            <a:r>
              <a:rPr spc="-8" dirty="0"/>
              <a:t>care</a:t>
            </a:r>
            <a:r>
              <a:rPr spc="-60" dirty="0"/>
              <a:t> </a:t>
            </a:r>
            <a:r>
              <a:rPr dirty="0"/>
              <a:t>at</a:t>
            </a:r>
            <a:r>
              <a:rPr spc="-71" dirty="0"/>
              <a:t> </a:t>
            </a:r>
            <a:r>
              <a:rPr spc="-8" dirty="0"/>
              <a:t>scale</a:t>
            </a:r>
          </a:p>
        </p:txBody>
      </p:sp>
      <p:pic>
        <p:nvPicPr>
          <p:cNvPr id="4" name="object 4"/>
          <p:cNvPicPr/>
          <p:nvPr/>
        </p:nvPicPr>
        <p:blipFill>
          <a:blip r:embed="rId2" cstate="print"/>
          <a:stretch>
            <a:fillRect/>
          </a:stretch>
        </p:blipFill>
        <p:spPr>
          <a:xfrm>
            <a:off x="300037" y="5743573"/>
            <a:ext cx="1328738" cy="185738"/>
          </a:xfrm>
          <a:prstGeom prst="rect">
            <a:avLst/>
          </a:prstGeom>
        </p:spPr>
      </p:pic>
      <p:sp>
        <p:nvSpPr>
          <p:cNvPr id="5" name="object 5"/>
          <p:cNvSpPr txBox="1"/>
          <p:nvPr/>
        </p:nvSpPr>
        <p:spPr>
          <a:xfrm>
            <a:off x="3466338" y="4586049"/>
            <a:ext cx="2213610" cy="844718"/>
          </a:xfrm>
          <a:prstGeom prst="rect">
            <a:avLst/>
          </a:prstGeom>
        </p:spPr>
        <p:txBody>
          <a:bodyPr vert="horz" wrap="square" lIns="0" tIns="9525" rIns="0" bIns="0" rtlCol="0">
            <a:spAutoFit/>
          </a:bodyPr>
          <a:lstStyle/>
          <a:p>
            <a:pPr marL="1905" algn="ctr" defTabSz="685800" fontAlgn="auto">
              <a:spcBef>
                <a:spcPts val="75"/>
              </a:spcBef>
              <a:spcAft>
                <a:spcPts val="0"/>
              </a:spcAft>
            </a:pPr>
            <a:r>
              <a:rPr sz="1350" kern="0" spc="-8" dirty="0">
                <a:solidFill>
                  <a:sysClr val="windowText" lastClr="000000"/>
                </a:solidFill>
                <a:latin typeface="Calibri"/>
                <a:cs typeface="Calibri"/>
              </a:rPr>
              <a:t>Contact:</a:t>
            </a:r>
            <a:endParaRPr sz="1350" kern="0">
              <a:solidFill>
                <a:sysClr val="windowText" lastClr="000000"/>
              </a:solidFill>
              <a:latin typeface="Calibri"/>
              <a:cs typeface="Calibri"/>
            </a:endParaRPr>
          </a:p>
          <a:p>
            <a:pPr marL="9525" marR="3810" algn="ctr" defTabSz="685800" fontAlgn="auto">
              <a:lnSpc>
                <a:spcPct val="100800"/>
              </a:lnSpc>
              <a:spcBef>
                <a:spcPts val="0"/>
              </a:spcBef>
              <a:spcAft>
                <a:spcPts val="0"/>
              </a:spcAft>
            </a:pPr>
            <a:r>
              <a:rPr sz="1350" kern="0" dirty="0">
                <a:solidFill>
                  <a:sysClr val="windowText" lastClr="000000"/>
                </a:solidFill>
                <a:latin typeface="Calibri"/>
                <a:cs typeface="Calibri"/>
              </a:rPr>
              <a:t>Dr</a:t>
            </a:r>
            <a:r>
              <a:rPr sz="1350" kern="0" spc="-4" dirty="0">
                <a:solidFill>
                  <a:sysClr val="windowText" lastClr="000000"/>
                </a:solidFill>
                <a:latin typeface="Calibri"/>
                <a:cs typeface="Calibri"/>
              </a:rPr>
              <a:t> </a:t>
            </a:r>
            <a:r>
              <a:rPr sz="1350" kern="0" spc="-8" dirty="0">
                <a:solidFill>
                  <a:sysClr val="windowText" lastClr="000000"/>
                </a:solidFill>
                <a:latin typeface="Calibri"/>
                <a:cs typeface="Calibri"/>
              </a:rPr>
              <a:t>Anthony</a:t>
            </a:r>
            <a:r>
              <a:rPr sz="1350" kern="0" spc="-26" dirty="0">
                <a:solidFill>
                  <a:sysClr val="windowText" lastClr="000000"/>
                </a:solidFill>
                <a:latin typeface="Calibri"/>
                <a:cs typeface="Calibri"/>
              </a:rPr>
              <a:t> </a:t>
            </a:r>
            <a:r>
              <a:rPr sz="1350" kern="0" spc="-8" dirty="0">
                <a:solidFill>
                  <a:sysClr val="windowText" lastClr="000000"/>
                </a:solidFill>
                <a:latin typeface="Calibri"/>
                <a:cs typeface="Calibri"/>
              </a:rPr>
              <a:t>Wehbe</a:t>
            </a:r>
            <a:r>
              <a:rPr sz="1350" kern="0" spc="-30" dirty="0">
                <a:solidFill>
                  <a:sysClr val="windowText" lastClr="000000"/>
                </a:solidFill>
                <a:latin typeface="Calibri"/>
                <a:cs typeface="Calibri"/>
              </a:rPr>
              <a:t> </a:t>
            </a:r>
            <a:r>
              <a:rPr sz="1350" kern="0" dirty="0">
                <a:solidFill>
                  <a:sysClr val="windowText" lastClr="000000"/>
                </a:solidFill>
                <a:latin typeface="Calibri"/>
                <a:cs typeface="Calibri"/>
              </a:rPr>
              <a:t>or</a:t>
            </a:r>
            <a:r>
              <a:rPr sz="1350" kern="0" spc="-4" dirty="0">
                <a:solidFill>
                  <a:sysClr val="windowText" lastClr="000000"/>
                </a:solidFill>
                <a:latin typeface="Calibri"/>
                <a:cs typeface="Calibri"/>
              </a:rPr>
              <a:t> </a:t>
            </a:r>
            <a:r>
              <a:rPr sz="1350" kern="0" dirty="0">
                <a:solidFill>
                  <a:sysClr val="windowText" lastClr="000000"/>
                </a:solidFill>
                <a:latin typeface="Calibri"/>
                <a:cs typeface="Calibri"/>
              </a:rPr>
              <a:t>Tim</a:t>
            </a:r>
            <a:r>
              <a:rPr sz="1350" kern="0" spc="-45" dirty="0">
                <a:solidFill>
                  <a:sysClr val="windowText" lastClr="000000"/>
                </a:solidFill>
                <a:latin typeface="Calibri"/>
                <a:cs typeface="Calibri"/>
              </a:rPr>
              <a:t> </a:t>
            </a:r>
            <a:r>
              <a:rPr sz="1350" kern="0" spc="-15" dirty="0">
                <a:solidFill>
                  <a:sysClr val="windowText" lastClr="000000"/>
                </a:solidFill>
                <a:latin typeface="Calibri"/>
                <a:cs typeface="Calibri"/>
              </a:rPr>
              <a:t>Ortiz </a:t>
            </a:r>
            <a:r>
              <a:rPr sz="1350" u="heavy" kern="0" spc="-8" dirty="0">
                <a:solidFill>
                  <a:srgbClr val="0462C1"/>
                </a:solidFill>
                <a:uFill>
                  <a:solidFill>
                    <a:srgbClr val="0462C1"/>
                  </a:solidFill>
                </a:uFill>
                <a:latin typeface="Calibri"/>
                <a:cs typeface="Calibri"/>
                <a:hlinkClick r:id="rId3"/>
              </a:rPr>
              <a:t>hello@Senacare.com</a:t>
            </a:r>
            <a:endParaRPr sz="1350" kern="0">
              <a:solidFill>
                <a:sysClr val="windowText" lastClr="000000"/>
              </a:solidFill>
              <a:latin typeface="Calibri"/>
              <a:cs typeface="Calibri"/>
            </a:endParaRPr>
          </a:p>
          <a:p>
            <a:pPr marL="7620" algn="ctr" defTabSz="685800" fontAlgn="auto">
              <a:spcBef>
                <a:spcPts val="15"/>
              </a:spcBef>
              <a:spcAft>
                <a:spcPts val="0"/>
              </a:spcAft>
            </a:pPr>
            <a:r>
              <a:rPr sz="1350" kern="0" spc="-8" dirty="0">
                <a:solidFill>
                  <a:sysClr val="windowText" lastClr="000000"/>
                </a:solidFill>
                <a:latin typeface="Calibri"/>
                <a:cs typeface="Calibri"/>
              </a:rPr>
              <a:t>609-455-</a:t>
            </a:r>
            <a:r>
              <a:rPr sz="1350" kern="0" spc="-15" dirty="0">
                <a:solidFill>
                  <a:sysClr val="windowText" lastClr="000000"/>
                </a:solidFill>
                <a:latin typeface="Calibri"/>
                <a:cs typeface="Calibri"/>
              </a:rPr>
              <a:t>1576</a:t>
            </a:r>
            <a:endParaRPr sz="1350" kern="0">
              <a:solidFill>
                <a:sysClr val="windowText" lastClr="000000"/>
              </a:solidFill>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9963-4F63-4A81-0D25-460D48D2060C}"/>
              </a:ext>
            </a:extLst>
          </p:cNvPr>
          <p:cNvSpPr>
            <a:spLocks noGrp="1"/>
          </p:cNvSpPr>
          <p:nvPr>
            <p:ph type="title"/>
          </p:nvPr>
        </p:nvSpPr>
        <p:spPr/>
        <p:txBody>
          <a:bodyPr/>
          <a:lstStyle/>
          <a:p>
            <a:pPr algn="ctr"/>
            <a:r>
              <a:rPr lang="en-US" dirty="0"/>
              <a:t>STAT</a:t>
            </a:r>
          </a:p>
        </p:txBody>
      </p:sp>
      <p:sp>
        <p:nvSpPr>
          <p:cNvPr id="4" name="Rectangle 3">
            <a:extLst>
              <a:ext uri="{FF2B5EF4-FFF2-40B4-BE49-F238E27FC236}">
                <a16:creationId xmlns:a16="http://schemas.microsoft.com/office/drawing/2014/main" id="{11D1DB71-350E-11CC-180A-C4E8A7065DAE}"/>
              </a:ext>
            </a:extLst>
          </p:cNvPr>
          <p:cNvSpPr/>
          <p:nvPr/>
        </p:nvSpPr>
        <p:spPr>
          <a:xfrm>
            <a:off x="1561403" y="2967335"/>
            <a:ext cx="6021200" cy="132343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a:ln w="22225">
                  <a:solidFill>
                    <a:srgbClr val="333399"/>
                  </a:solidFill>
                  <a:prstDash val="solid"/>
                </a:ln>
                <a:solidFill>
                  <a:srgbClr val="BBE0E3">
                    <a:lumMod val="25000"/>
                  </a:srgbClr>
                </a:solidFill>
                <a:effectLst/>
                <a:uLnTx/>
                <a:uFillTx/>
                <a:latin typeface="Arial" charset="0"/>
                <a:ea typeface="ＭＳ Ｐゴシック" pitchFamily="-106" charset="-128"/>
                <a:cs typeface="+mn-cs"/>
              </a:rPr>
              <a:t>Questions?</a:t>
            </a:r>
            <a:r>
              <a:rPr kumimoji="0" lang="en-US" sz="5400" b="1" i="0" u="none" strike="noStrike" kern="1200" cap="none" spc="0" normalizeH="0" baseline="0" noProof="0" dirty="0">
                <a:ln w="22225">
                  <a:solidFill>
                    <a:srgbClr val="333399"/>
                  </a:solidFill>
                  <a:prstDash val="solid"/>
                </a:ln>
                <a:solidFill>
                  <a:srgbClr val="BBE0E3">
                    <a:lumMod val="25000"/>
                  </a:srgbClr>
                </a:solidFill>
                <a:effectLst/>
                <a:uLnTx/>
                <a:uFillTx/>
                <a:latin typeface="Arial" charset="0"/>
                <a:ea typeface="ＭＳ Ｐゴシック" pitchFamily="-106" charset="-128"/>
                <a:cs typeface="+mn-cs"/>
              </a:rPr>
              <a:t> </a:t>
            </a:r>
          </a:p>
        </p:txBody>
      </p:sp>
    </p:spTree>
    <p:extLst>
      <p:ext uri="{BB962C8B-B14F-4D97-AF65-F5344CB8AC3E}">
        <p14:creationId xmlns:p14="http://schemas.microsoft.com/office/powerpoint/2010/main" val="316179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14201DD-3EDF-9936-B5DB-A50885EA0895}"/>
              </a:ext>
            </a:extLst>
          </p:cNvPr>
          <p:cNvPicPr>
            <a:picLocks noGrp="1" noChangeAspect="1"/>
          </p:cNvPicPr>
          <p:nvPr>
            <p:ph sz="half" idx="1"/>
          </p:nvPr>
        </p:nvPicPr>
        <p:blipFill>
          <a:blip r:embed="rId3"/>
          <a:stretch>
            <a:fillRect/>
          </a:stretch>
        </p:blipFill>
        <p:spPr>
          <a:xfrm>
            <a:off x="457200" y="1219200"/>
            <a:ext cx="8229599" cy="4781549"/>
          </a:xfrm>
          <a:prstGeom prst="rect">
            <a:avLst/>
          </a:prstGeom>
        </p:spPr>
      </p:pic>
      <p:sp>
        <p:nvSpPr>
          <p:cNvPr id="2" name="Date Placeholder 1"/>
          <p:cNvSpPr>
            <a:spLocks noGrp="1"/>
          </p:cNvSpPr>
          <p:nvPr>
            <p:ph type="dt" sz="half" idx="10"/>
          </p:nvPr>
        </p:nvSpPr>
        <p:spPr/>
        <p:txBody>
          <a:bodyPr/>
          <a:lstStyle/>
          <a:p>
            <a:pPr>
              <a:defRPr/>
            </a:pPr>
            <a:fld id="{6E4BFAB8-0757-40E7-A5D8-31838F749C16}" type="datetime1">
              <a:rPr lang="en-US" smtClean="0"/>
              <a:t>7/2/2025</a:t>
            </a:fld>
            <a:endParaRPr lang="en-US"/>
          </a:p>
        </p:txBody>
      </p:sp>
      <p:sp>
        <p:nvSpPr>
          <p:cNvPr id="3" name="Slide Number Placeholder 2"/>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defRPr/>
            </a:pPr>
            <a:fld id="{70265E95-77F9-457A-9EE3-4D9004F83F9A}" type="slidenum">
              <a:rPr lang="en-US" smtClean="0"/>
              <a:pPr>
                <a:defRPr/>
              </a:pPr>
              <a:t>3</a:t>
            </a:fld>
            <a:endParaRPr lang="en-US"/>
          </a:p>
        </p:txBody>
      </p:sp>
    </p:spTree>
    <p:extLst>
      <p:ext uri="{BB962C8B-B14F-4D97-AF65-F5344CB8AC3E}">
        <p14:creationId xmlns:p14="http://schemas.microsoft.com/office/powerpoint/2010/main" val="420931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E4BFAB8-0757-40E7-A5D8-31838F749C16}" type="datetime1">
              <a:rPr lang="en-US" smtClean="0"/>
              <a:t>7/2/2025</a:t>
            </a:fld>
            <a:endParaRPr lang="en-US"/>
          </a:p>
        </p:txBody>
      </p:sp>
      <p:sp>
        <p:nvSpPr>
          <p:cNvPr id="3" name="Slide Number Placeholder 2"/>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defRPr/>
            </a:pPr>
            <a:fld id="{70265E95-77F9-457A-9EE3-4D9004F83F9A}" type="slidenum">
              <a:rPr lang="en-US" smtClean="0"/>
              <a:pPr>
                <a:defRPr/>
              </a:pPr>
              <a:t>4</a:t>
            </a:fld>
            <a:endParaRPr lang="en-US"/>
          </a:p>
        </p:txBody>
      </p:sp>
      <p:sp>
        <p:nvSpPr>
          <p:cNvPr id="6" name="Content Placeholder 5">
            <a:extLst>
              <a:ext uri="{FF2B5EF4-FFF2-40B4-BE49-F238E27FC236}">
                <a16:creationId xmlns:a16="http://schemas.microsoft.com/office/drawing/2014/main" id="{A2FAAD8A-1478-CB99-2057-5FF451D5C567}"/>
              </a:ext>
            </a:extLst>
          </p:cNvPr>
          <p:cNvSpPr>
            <a:spLocks noGrp="1"/>
          </p:cNvSpPr>
          <p:nvPr>
            <p:ph sz="half" idx="1"/>
          </p:nvPr>
        </p:nvSpPr>
        <p:spPr>
          <a:xfrm>
            <a:off x="457200" y="1219200"/>
            <a:ext cx="8229600" cy="4800601"/>
          </a:xfrm>
        </p:spPr>
        <p:txBody>
          <a:bodyPr/>
          <a:lstStyle/>
          <a:p>
            <a:pPr marL="0" indent="0">
              <a:buNone/>
            </a:pPr>
            <a:r>
              <a:rPr lang="en-US" sz="2800" b="1">
                <a:solidFill>
                  <a:srgbClr val="000000"/>
                </a:solidFill>
              </a:rPr>
              <a:t>Specialty Telehealth and Assessment Team (STAT):</a:t>
            </a:r>
          </a:p>
          <a:p>
            <a:r>
              <a:rPr lang="en-US" sz="2400"/>
              <a:t>This service is consultative and provides</a:t>
            </a:r>
            <a:r>
              <a:rPr lang="en-US" sz="2400" b="1" i="0">
                <a:solidFill>
                  <a:srgbClr val="000000"/>
                </a:solidFill>
                <a:effectLst/>
              </a:rPr>
              <a:t> </a:t>
            </a:r>
            <a:r>
              <a:rPr lang="en-US" sz="2400" i="0">
                <a:solidFill>
                  <a:srgbClr val="000000"/>
                </a:solidFill>
                <a:effectLst/>
              </a:rPr>
              <a:t>disability-specific advice on when best to seek additional or in-person medical treatment for the participant. </a:t>
            </a:r>
          </a:p>
          <a:p>
            <a:r>
              <a:rPr lang="en-US" sz="2400">
                <a:solidFill>
                  <a:srgbClr val="000000"/>
                </a:solidFill>
              </a:rPr>
              <a:t>Can occur in the participant’s private or residential home to help assess their need for medical attention</a:t>
            </a:r>
          </a:p>
          <a:p>
            <a:r>
              <a:rPr lang="en-US" sz="2400">
                <a:latin typeface="+mn-lt"/>
              </a:rPr>
              <a:t>Includes support and consultation to paid and unpaid caregivers to build their capacity to better understand the best approaches for supporting the participant depending on their symptom presentation.</a:t>
            </a:r>
          </a:p>
          <a:p>
            <a:endParaRPr lang="en-US"/>
          </a:p>
        </p:txBody>
      </p:sp>
    </p:spTree>
    <p:extLst>
      <p:ext uri="{BB962C8B-B14F-4D97-AF65-F5344CB8AC3E}">
        <p14:creationId xmlns:p14="http://schemas.microsoft.com/office/powerpoint/2010/main" val="378484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E4BFAB8-0757-40E7-A5D8-31838F749C16}" type="datetime1">
              <a:rPr lang="en-US" smtClean="0"/>
              <a:t>7/2/2025</a:t>
            </a:fld>
            <a:endParaRPr lang="en-US"/>
          </a:p>
        </p:txBody>
      </p:sp>
      <p:sp>
        <p:nvSpPr>
          <p:cNvPr id="3" name="Slide Number Placeholder 2"/>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defRPr/>
            </a:pPr>
            <a:fld id="{70265E95-77F9-457A-9EE3-4D9004F83F9A}" type="slidenum">
              <a:rPr lang="en-US" smtClean="0"/>
              <a:pPr>
                <a:defRPr/>
              </a:pPr>
              <a:t>5</a:t>
            </a:fld>
            <a:endParaRPr lang="en-US"/>
          </a:p>
        </p:txBody>
      </p:sp>
      <p:sp>
        <p:nvSpPr>
          <p:cNvPr id="6" name="Content Placeholder 5">
            <a:extLst>
              <a:ext uri="{FF2B5EF4-FFF2-40B4-BE49-F238E27FC236}">
                <a16:creationId xmlns:a16="http://schemas.microsoft.com/office/drawing/2014/main" id="{A2FAAD8A-1478-CB99-2057-5FF451D5C567}"/>
              </a:ext>
            </a:extLst>
          </p:cNvPr>
          <p:cNvSpPr>
            <a:spLocks noGrp="1"/>
          </p:cNvSpPr>
          <p:nvPr>
            <p:ph sz="half" idx="1"/>
          </p:nvPr>
        </p:nvSpPr>
        <p:spPr>
          <a:xfrm>
            <a:off x="457200" y="1219200"/>
            <a:ext cx="8229600" cy="4800601"/>
          </a:xfrm>
        </p:spPr>
        <p:txBody>
          <a:bodyPr/>
          <a:lstStyle/>
          <a:p>
            <a:r>
              <a:rPr lang="en-US" sz="2800"/>
              <a:t>This service will not duplicate any service available to the participant through the state plan.</a:t>
            </a:r>
          </a:p>
          <a:p>
            <a:r>
              <a:rPr lang="en-US" sz="2800"/>
              <a:t>This service will not supplant in-person exams as needed. </a:t>
            </a:r>
          </a:p>
          <a:p>
            <a:r>
              <a:rPr lang="en-US" sz="2800"/>
              <a:t>This service is provided as a monthly service and billed in monthly units. </a:t>
            </a:r>
          </a:p>
          <a:p>
            <a:endParaRPr lang="en-US"/>
          </a:p>
        </p:txBody>
      </p:sp>
      <p:sp>
        <p:nvSpPr>
          <p:cNvPr id="5" name="TextBox 4">
            <a:extLst>
              <a:ext uri="{FF2B5EF4-FFF2-40B4-BE49-F238E27FC236}">
                <a16:creationId xmlns:a16="http://schemas.microsoft.com/office/drawing/2014/main" id="{866BF7C4-BCC8-9277-46BC-89F12304E8C0}"/>
              </a:ext>
            </a:extLst>
          </p:cNvPr>
          <p:cNvSpPr txBox="1"/>
          <p:nvPr/>
        </p:nvSpPr>
        <p:spPr>
          <a:xfrm>
            <a:off x="457200" y="382369"/>
            <a:ext cx="5405718" cy="646331"/>
          </a:xfrm>
          <a:prstGeom prst="rect">
            <a:avLst/>
          </a:prstGeom>
          <a:noFill/>
        </p:spPr>
        <p:txBody>
          <a:bodyPr wrap="square" rtlCol="0">
            <a:spAutoFit/>
          </a:bodyPr>
          <a:lstStyle/>
          <a:p>
            <a:pPr algn="ctr"/>
            <a:r>
              <a:rPr lang="en-US" sz="3600">
                <a:solidFill>
                  <a:schemeClr val="bg1"/>
                </a:solidFill>
              </a:rPr>
              <a:t>STAT</a:t>
            </a:r>
          </a:p>
        </p:txBody>
      </p:sp>
    </p:spTree>
    <p:extLst>
      <p:ext uri="{BB962C8B-B14F-4D97-AF65-F5344CB8AC3E}">
        <p14:creationId xmlns:p14="http://schemas.microsoft.com/office/powerpoint/2010/main" val="1525310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E4BFAB8-0757-40E7-A5D8-31838F749C16}" type="datetime1">
              <a:rPr lang="en-US" smtClean="0"/>
              <a:t>7/2/2025</a:t>
            </a:fld>
            <a:endParaRPr lang="en-US"/>
          </a:p>
        </p:txBody>
      </p:sp>
      <p:sp>
        <p:nvSpPr>
          <p:cNvPr id="3" name="Slide Number Placeholder 2"/>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defRPr/>
            </a:pPr>
            <a:fld id="{70265E95-77F9-457A-9EE3-4D9004F83F9A}" type="slidenum">
              <a:rPr lang="en-US" smtClean="0"/>
              <a:pPr>
                <a:defRPr/>
              </a:pPr>
              <a:t>6</a:t>
            </a:fld>
            <a:endParaRPr lang="en-US"/>
          </a:p>
        </p:txBody>
      </p:sp>
      <p:sp>
        <p:nvSpPr>
          <p:cNvPr id="6" name="Content Placeholder 5">
            <a:extLst>
              <a:ext uri="{FF2B5EF4-FFF2-40B4-BE49-F238E27FC236}">
                <a16:creationId xmlns:a16="http://schemas.microsoft.com/office/drawing/2014/main" id="{A2FAAD8A-1478-CB99-2057-5FF451D5C567}"/>
              </a:ext>
            </a:extLst>
          </p:cNvPr>
          <p:cNvSpPr>
            <a:spLocks noGrp="1"/>
          </p:cNvSpPr>
          <p:nvPr>
            <p:ph sz="half" idx="1"/>
          </p:nvPr>
        </p:nvSpPr>
        <p:spPr>
          <a:xfrm>
            <a:off x="457200" y="1219200"/>
            <a:ext cx="8229600" cy="4800601"/>
          </a:xfrm>
        </p:spPr>
        <p:txBody>
          <a:bodyPr/>
          <a:lstStyle/>
          <a:p>
            <a:r>
              <a:rPr lang="en-US" sz="2400"/>
              <a:t>All individuals enrolled in Person Family Directed Support (P/FDS), Community Living and Consolidated waiver are eligible for the service (all ages and living situations). </a:t>
            </a:r>
          </a:p>
          <a:p>
            <a:r>
              <a:rPr lang="en-US" sz="2400"/>
              <a:t>STAT must be added to the ISP and authorized by the Administrative Entity (AE) prior to the service being used. </a:t>
            </a:r>
          </a:p>
          <a:p>
            <a:r>
              <a:rPr lang="en-US" sz="2400"/>
              <a:t>STAT costs will be included in the annual limit for P/FDS and Community Living Waivers. </a:t>
            </a:r>
          </a:p>
          <a:p>
            <a:pPr marL="0" indent="0">
              <a:buNone/>
            </a:pPr>
            <a:endParaRPr lang="en-US" sz="2400"/>
          </a:p>
          <a:p>
            <a:endParaRPr lang="en-US"/>
          </a:p>
        </p:txBody>
      </p:sp>
      <p:sp>
        <p:nvSpPr>
          <p:cNvPr id="5" name="TextBox 4">
            <a:extLst>
              <a:ext uri="{FF2B5EF4-FFF2-40B4-BE49-F238E27FC236}">
                <a16:creationId xmlns:a16="http://schemas.microsoft.com/office/drawing/2014/main" id="{3EA06825-79AC-3CFE-2228-8AF28BCB6171}"/>
              </a:ext>
            </a:extLst>
          </p:cNvPr>
          <p:cNvSpPr txBox="1"/>
          <p:nvPr/>
        </p:nvSpPr>
        <p:spPr>
          <a:xfrm>
            <a:off x="457200" y="377825"/>
            <a:ext cx="5414682" cy="923330"/>
          </a:xfrm>
          <a:prstGeom prst="rect">
            <a:avLst/>
          </a:prstGeom>
          <a:noFill/>
        </p:spPr>
        <p:txBody>
          <a:bodyPr wrap="square" rtlCol="0">
            <a:spAutoFit/>
          </a:bodyPr>
          <a:lstStyle/>
          <a:p>
            <a:pPr algn="ctr"/>
            <a:r>
              <a:rPr lang="en-US" sz="3600">
                <a:solidFill>
                  <a:schemeClr val="bg1"/>
                </a:solidFill>
              </a:rPr>
              <a:t>STAT</a:t>
            </a:r>
          </a:p>
          <a:p>
            <a:endParaRPr lang="en-US"/>
          </a:p>
        </p:txBody>
      </p:sp>
    </p:spTree>
    <p:extLst>
      <p:ext uri="{BB962C8B-B14F-4D97-AF65-F5344CB8AC3E}">
        <p14:creationId xmlns:p14="http://schemas.microsoft.com/office/powerpoint/2010/main" val="261919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E4BFAB8-0757-40E7-A5D8-31838F749C16}" type="datetime1">
              <a:rPr lang="en-US" smtClean="0"/>
              <a:t>7/2/2025</a:t>
            </a:fld>
            <a:endParaRPr lang="en-US"/>
          </a:p>
        </p:txBody>
      </p:sp>
      <p:sp>
        <p:nvSpPr>
          <p:cNvPr id="3" name="Slide Number Placeholder 2"/>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defRPr/>
            </a:pPr>
            <a:fld id="{70265E95-77F9-457A-9EE3-4D9004F83F9A}" type="slidenum">
              <a:rPr lang="en-US" smtClean="0"/>
              <a:pPr>
                <a:defRPr/>
              </a:pPr>
              <a:t>7</a:t>
            </a:fld>
            <a:endParaRPr lang="en-US"/>
          </a:p>
        </p:txBody>
      </p:sp>
      <p:sp>
        <p:nvSpPr>
          <p:cNvPr id="6" name="Content Placeholder 5">
            <a:extLst>
              <a:ext uri="{FF2B5EF4-FFF2-40B4-BE49-F238E27FC236}">
                <a16:creationId xmlns:a16="http://schemas.microsoft.com/office/drawing/2014/main" id="{A2FAAD8A-1478-CB99-2057-5FF451D5C567}"/>
              </a:ext>
            </a:extLst>
          </p:cNvPr>
          <p:cNvSpPr>
            <a:spLocks noGrp="1"/>
          </p:cNvSpPr>
          <p:nvPr>
            <p:ph sz="half" idx="1"/>
          </p:nvPr>
        </p:nvSpPr>
        <p:spPr>
          <a:xfrm>
            <a:off x="457200" y="1219200"/>
            <a:ext cx="8229600" cy="4800601"/>
          </a:xfrm>
        </p:spPr>
        <p:txBody>
          <a:bodyPr/>
          <a:lstStyle/>
          <a:p>
            <a:r>
              <a:rPr lang="en-US" sz="2100"/>
              <a:t>Physicians providing this service must have access to and be familiar with clinical guidelines for the provision of health care to individuals with intellectual and developmental disabilities.</a:t>
            </a:r>
          </a:p>
          <a:p>
            <a:r>
              <a:rPr lang="en-US" sz="2100"/>
              <a:t>Clinical guidelines must be based on evidence-based practices and clinical expertise and serve to inform the health care decisions and recommendations</a:t>
            </a:r>
          </a:p>
          <a:p>
            <a:r>
              <a:rPr lang="en-US" sz="2100"/>
              <a:t>All staff who will render this service must have completed specialized training/curriculum on how to provide medical assessment, treatment interventions, and recommendations regarding the physical health care needs of individuals with intellectual disabilities, developmental disabilities or autism.</a:t>
            </a:r>
          </a:p>
          <a:p>
            <a:endParaRPr lang="en-US" sz="2400"/>
          </a:p>
        </p:txBody>
      </p:sp>
      <p:sp>
        <p:nvSpPr>
          <p:cNvPr id="4" name="TextBox 3">
            <a:extLst>
              <a:ext uri="{FF2B5EF4-FFF2-40B4-BE49-F238E27FC236}">
                <a16:creationId xmlns:a16="http://schemas.microsoft.com/office/drawing/2014/main" id="{56C9D6EA-B30F-2D6F-7DE3-D5748D746874}"/>
              </a:ext>
            </a:extLst>
          </p:cNvPr>
          <p:cNvSpPr txBox="1"/>
          <p:nvPr/>
        </p:nvSpPr>
        <p:spPr>
          <a:xfrm>
            <a:off x="457200" y="389338"/>
            <a:ext cx="5414682" cy="923330"/>
          </a:xfrm>
          <a:prstGeom prst="rect">
            <a:avLst/>
          </a:prstGeom>
          <a:noFill/>
        </p:spPr>
        <p:txBody>
          <a:bodyPr wrap="square" rtlCol="0">
            <a:spAutoFit/>
          </a:bodyPr>
          <a:lstStyle/>
          <a:p>
            <a:pPr algn="ctr"/>
            <a:r>
              <a:rPr lang="en-US" sz="3600">
                <a:solidFill>
                  <a:schemeClr val="bg1"/>
                </a:solidFill>
              </a:rPr>
              <a:t>STAT</a:t>
            </a:r>
          </a:p>
          <a:p>
            <a:endParaRPr lang="en-US"/>
          </a:p>
        </p:txBody>
      </p:sp>
    </p:spTree>
    <p:extLst>
      <p:ext uri="{BB962C8B-B14F-4D97-AF65-F5344CB8AC3E}">
        <p14:creationId xmlns:p14="http://schemas.microsoft.com/office/powerpoint/2010/main" val="650443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E4BFAB8-0757-40E7-A5D8-31838F749C16}" type="datetime1">
              <a:rPr lang="en-US" smtClean="0"/>
              <a:t>7/2/2025</a:t>
            </a:fld>
            <a:endParaRPr lang="en-US"/>
          </a:p>
        </p:txBody>
      </p:sp>
      <p:sp>
        <p:nvSpPr>
          <p:cNvPr id="3" name="Slide Number Placeholder 2"/>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defRPr/>
            </a:pPr>
            <a:fld id="{70265E95-77F9-457A-9EE3-4D9004F83F9A}" type="slidenum">
              <a:rPr lang="en-US" smtClean="0"/>
              <a:pPr>
                <a:defRPr/>
              </a:pPr>
              <a:t>8</a:t>
            </a:fld>
            <a:endParaRPr lang="en-US"/>
          </a:p>
        </p:txBody>
      </p:sp>
      <p:sp>
        <p:nvSpPr>
          <p:cNvPr id="6" name="Content Placeholder 5">
            <a:extLst>
              <a:ext uri="{FF2B5EF4-FFF2-40B4-BE49-F238E27FC236}">
                <a16:creationId xmlns:a16="http://schemas.microsoft.com/office/drawing/2014/main" id="{A2FAAD8A-1478-CB99-2057-5FF451D5C567}"/>
              </a:ext>
            </a:extLst>
          </p:cNvPr>
          <p:cNvSpPr>
            <a:spLocks noGrp="1"/>
          </p:cNvSpPr>
          <p:nvPr>
            <p:ph sz="half" idx="1"/>
          </p:nvPr>
        </p:nvSpPr>
        <p:spPr>
          <a:xfrm>
            <a:off x="457200" y="1219200"/>
            <a:ext cx="8229600" cy="4800601"/>
          </a:xfrm>
        </p:spPr>
        <p:txBody>
          <a:bodyPr lIns="91440" tIns="45720" rIns="91440" bIns="45720" anchor="t"/>
          <a:lstStyle/>
          <a:p>
            <a:pPr>
              <a:spcBef>
                <a:spcPts val="20"/>
              </a:spcBef>
            </a:pPr>
            <a:r>
              <a:rPr lang="en-US" sz="2400">
                <a:solidFill>
                  <a:srgbClr val="000000"/>
                </a:solidFill>
                <a:ea typeface="ＭＳ Ｐゴシック"/>
                <a:cs typeface="Arial"/>
              </a:rPr>
              <a:t>This service must be provided or overseen by physicians who are:</a:t>
            </a:r>
          </a:p>
          <a:p>
            <a:pPr lvl="1">
              <a:spcBef>
                <a:spcPts val="20"/>
              </a:spcBef>
            </a:pPr>
            <a:r>
              <a:rPr lang="en-US" sz="2200">
                <a:solidFill>
                  <a:srgbClr val="000000"/>
                </a:solidFill>
                <a:ea typeface="ＭＳ Ｐゴシック"/>
                <a:cs typeface="Arial"/>
              </a:rPr>
              <a:t>Licensed to practice medicine in the Commonwealth of Pennsylvania, or have appropriate reciprocity</a:t>
            </a:r>
          </a:p>
          <a:p>
            <a:pPr lvl="1"/>
            <a:r>
              <a:rPr lang="en-US" sz="2200">
                <a:solidFill>
                  <a:srgbClr val="000000"/>
                </a:solidFill>
                <a:ea typeface="ＭＳ Ｐゴシック"/>
                <a:cs typeface="Arial"/>
              </a:rPr>
              <a:t>Board Certified or board eligible with the American Board of Medical Specialties (ABMS) </a:t>
            </a:r>
            <a:endParaRPr lang="en-US" sz="2200"/>
          </a:p>
          <a:p>
            <a:r>
              <a:rPr lang="en-US" sz="2400">
                <a:solidFill>
                  <a:srgbClr val="000000"/>
                </a:solidFill>
                <a:ea typeface="ＭＳ Ｐゴシック"/>
                <a:cs typeface="Arial"/>
              </a:rPr>
              <a:t>Functions which are overseen by a physician with the above qualifications will be provided by a Registered Nurse, Certified Registered Nurse Practitioner, or Physician’s Assistant acting within their scope of practice</a:t>
            </a:r>
            <a:endParaRPr lang="en-US"/>
          </a:p>
          <a:p>
            <a:endParaRPr lang="en-US" sz="2400">
              <a:solidFill>
                <a:srgbClr val="000000"/>
              </a:solidFill>
              <a:ea typeface="ＭＳ Ｐゴシック"/>
            </a:endParaRPr>
          </a:p>
          <a:p>
            <a:endParaRPr lang="en-US" sz="2400">
              <a:solidFill>
                <a:srgbClr val="000000"/>
              </a:solidFill>
              <a:ea typeface="ＭＳ Ｐゴシック"/>
            </a:endParaRPr>
          </a:p>
        </p:txBody>
      </p:sp>
      <p:sp>
        <p:nvSpPr>
          <p:cNvPr id="4" name="TextBox 3">
            <a:extLst>
              <a:ext uri="{FF2B5EF4-FFF2-40B4-BE49-F238E27FC236}">
                <a16:creationId xmlns:a16="http://schemas.microsoft.com/office/drawing/2014/main" id="{A312B7AC-DA8D-5CE2-9C51-0379EB17802D}"/>
              </a:ext>
            </a:extLst>
          </p:cNvPr>
          <p:cNvSpPr txBox="1"/>
          <p:nvPr/>
        </p:nvSpPr>
        <p:spPr>
          <a:xfrm>
            <a:off x="457200" y="377825"/>
            <a:ext cx="5405718" cy="923330"/>
          </a:xfrm>
          <a:prstGeom prst="rect">
            <a:avLst/>
          </a:prstGeom>
          <a:noFill/>
        </p:spPr>
        <p:txBody>
          <a:bodyPr wrap="square" rtlCol="0">
            <a:spAutoFit/>
          </a:bodyPr>
          <a:lstStyle/>
          <a:p>
            <a:pPr algn="ctr"/>
            <a:r>
              <a:rPr lang="en-US" sz="3600">
                <a:solidFill>
                  <a:schemeClr val="bg1"/>
                </a:solidFill>
              </a:rPr>
              <a:t>STAT</a:t>
            </a:r>
          </a:p>
          <a:p>
            <a:endParaRPr lang="en-US"/>
          </a:p>
        </p:txBody>
      </p:sp>
    </p:spTree>
    <p:extLst>
      <p:ext uri="{BB962C8B-B14F-4D97-AF65-F5344CB8AC3E}">
        <p14:creationId xmlns:p14="http://schemas.microsoft.com/office/powerpoint/2010/main" val="284206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84C00E-BF69-E98A-DA44-C70119AA9F18}"/>
              </a:ext>
            </a:extLst>
          </p:cNvPr>
          <p:cNvSpPr>
            <a:spLocks noGrp="1"/>
          </p:cNvSpPr>
          <p:nvPr>
            <p:ph type="dt" sz="half" idx="10"/>
          </p:nvPr>
        </p:nvSpPr>
        <p:spPr/>
        <p:txBody>
          <a:bodyPr/>
          <a:lstStyle/>
          <a:p>
            <a:pPr>
              <a:defRPr/>
            </a:pPr>
            <a:fld id="{5D3DA26C-6B63-49B3-AD9F-F13B143260BF}" type="datetime1">
              <a:rPr lang="en-US" smtClean="0"/>
              <a:t>7/2/2025</a:t>
            </a:fld>
            <a:endParaRPr lang="en-US"/>
          </a:p>
        </p:txBody>
      </p:sp>
      <p:sp>
        <p:nvSpPr>
          <p:cNvPr id="3" name="Slide Number Placeholder 2">
            <a:extLst>
              <a:ext uri="{FF2B5EF4-FFF2-40B4-BE49-F238E27FC236}">
                <a16:creationId xmlns:a16="http://schemas.microsoft.com/office/drawing/2014/main" id="{D3535533-5F43-3A15-5C92-E9822A9BBF9E}"/>
              </a:ext>
            </a:extLst>
          </p:cNvPr>
          <p:cNvSpPr>
            <a:spLocks noGrp="1"/>
          </p:cNvSpPr>
          <p:nvPr>
            <p:ph type="sldNum" sz="quarter" idx="12"/>
          </p:nvPr>
        </p:nvSpPr>
        <p:spPr/>
        <p:txBody>
          <a:bodyPr/>
          <a:lstStyle/>
          <a:p>
            <a:pPr>
              <a:defRPr/>
            </a:pPr>
            <a:fld id="{9C10EB89-1475-4332-AC66-2657F847E4F2}" type="slidenum">
              <a:rPr lang="en-US" smtClean="0"/>
              <a:pPr>
                <a:defRPr/>
              </a:pPr>
              <a:t>9</a:t>
            </a:fld>
            <a:endParaRPr lang="en-US"/>
          </a:p>
        </p:txBody>
      </p:sp>
      <p:sp>
        <p:nvSpPr>
          <p:cNvPr id="4" name="Content Placeholder 3">
            <a:extLst>
              <a:ext uri="{FF2B5EF4-FFF2-40B4-BE49-F238E27FC236}">
                <a16:creationId xmlns:a16="http://schemas.microsoft.com/office/drawing/2014/main" id="{57F99373-FCEE-A6C4-C83C-D2E48764EDA3}"/>
              </a:ext>
            </a:extLst>
          </p:cNvPr>
          <p:cNvSpPr>
            <a:spLocks noGrp="1"/>
          </p:cNvSpPr>
          <p:nvPr>
            <p:ph sz="quarter" idx="13"/>
          </p:nvPr>
        </p:nvSpPr>
        <p:spPr>
          <a:xfrm>
            <a:off x="457200" y="1143000"/>
            <a:ext cx="8153400" cy="3321145"/>
          </a:xfrm>
        </p:spPr>
        <p:txBody>
          <a:bodyPr/>
          <a:lstStyle/>
          <a:p>
            <a:r>
              <a:rPr lang="en-US" dirty="0"/>
              <a:t>Calls by month and treat in place</a:t>
            </a:r>
          </a:p>
        </p:txBody>
      </p:sp>
      <p:sp>
        <p:nvSpPr>
          <p:cNvPr id="5" name="Title 4">
            <a:extLst>
              <a:ext uri="{FF2B5EF4-FFF2-40B4-BE49-F238E27FC236}">
                <a16:creationId xmlns:a16="http://schemas.microsoft.com/office/drawing/2014/main" id="{294D7A23-E4EB-449B-E169-FB5BF1170B7E}"/>
              </a:ext>
            </a:extLst>
          </p:cNvPr>
          <p:cNvSpPr>
            <a:spLocks noGrp="1"/>
          </p:cNvSpPr>
          <p:nvPr>
            <p:ph type="title"/>
          </p:nvPr>
        </p:nvSpPr>
        <p:spPr/>
        <p:txBody>
          <a:bodyPr/>
          <a:lstStyle/>
          <a:p>
            <a:pPr algn="ctr"/>
            <a:r>
              <a:rPr lang="en-US" dirty="0"/>
              <a:t>STAT</a:t>
            </a:r>
          </a:p>
        </p:txBody>
      </p:sp>
      <p:pic>
        <p:nvPicPr>
          <p:cNvPr id="7" name="Picture 6">
            <a:extLst>
              <a:ext uri="{FF2B5EF4-FFF2-40B4-BE49-F238E27FC236}">
                <a16:creationId xmlns:a16="http://schemas.microsoft.com/office/drawing/2014/main" id="{B7027ED7-4851-5088-13B9-FE88A76B1EB9}"/>
              </a:ext>
            </a:extLst>
          </p:cNvPr>
          <p:cNvPicPr>
            <a:picLocks noChangeAspect="1"/>
          </p:cNvPicPr>
          <p:nvPr/>
        </p:nvPicPr>
        <p:blipFill>
          <a:blip r:embed="rId2"/>
          <a:stretch>
            <a:fillRect/>
          </a:stretch>
        </p:blipFill>
        <p:spPr>
          <a:xfrm>
            <a:off x="1181100" y="1681884"/>
            <a:ext cx="6705600" cy="2782261"/>
          </a:xfrm>
          <a:prstGeom prst="rect">
            <a:avLst/>
          </a:prstGeom>
        </p:spPr>
      </p:pic>
      <p:pic>
        <p:nvPicPr>
          <p:cNvPr id="11" name="Picture 10" descr="A screenshot of a computer">
            <a:extLst>
              <a:ext uri="{FF2B5EF4-FFF2-40B4-BE49-F238E27FC236}">
                <a16:creationId xmlns:a16="http://schemas.microsoft.com/office/drawing/2014/main" id="{D69F302F-4EE2-5463-EF0F-DBC2E09B4A78}"/>
              </a:ext>
            </a:extLst>
          </p:cNvPr>
          <p:cNvPicPr>
            <a:picLocks noChangeAspect="1"/>
          </p:cNvPicPr>
          <p:nvPr/>
        </p:nvPicPr>
        <p:blipFill>
          <a:blip r:embed="rId3"/>
          <a:stretch>
            <a:fillRect/>
          </a:stretch>
        </p:blipFill>
        <p:spPr>
          <a:xfrm>
            <a:off x="966289" y="4765650"/>
            <a:ext cx="7135221" cy="1028844"/>
          </a:xfrm>
          <a:prstGeom prst="rect">
            <a:avLst/>
          </a:prstGeom>
        </p:spPr>
      </p:pic>
    </p:spTree>
    <p:extLst>
      <p:ext uri="{BB962C8B-B14F-4D97-AF65-F5344CB8AC3E}">
        <p14:creationId xmlns:p14="http://schemas.microsoft.com/office/powerpoint/2010/main" val="1036481078"/>
      </p:ext>
    </p:extLst>
  </p:cSld>
  <p:clrMapOvr>
    <a:masterClrMapping/>
  </p:clrMapOvr>
</p:sld>
</file>

<file path=ppt/theme/theme1.xml><?xml version="1.0" encoding="utf-8"?>
<a:theme xmlns:a="http://schemas.openxmlformats.org/drawingml/2006/main" name="DHS PowerPoint Template 3a_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HS PowerPoint Template 3a_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488a1b4e-be9e-4c04-bf70-bfc0815ba67c" xsi:nil="true"/>
    <OpsMemoYear xmlns="488a1b4e-be9e-4c04-bf70-bfc0815ba67c" xsi:nil="true"/>
    <PublishingStartDate xmlns="488a1b4e-be9e-4c04-bf70-bfc0815ba67c" xsi:nil="true"/>
    <ProgramOffice xmlns="7f78b8b3-b9c4-4586-839b-1c60dda8e214">OIM</ProgramOffice>
    <Description0 xmlns="488a1b4e-be9e-4c04-bf70-bfc0815ba67c" xsi:nil="true"/>
    <ucmID xmlns="7f78b8b3-b9c4-4586-839b-1c60dda8e21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B1FEB286F72F4EBC241071D90F6855" ma:contentTypeVersion="48" ma:contentTypeDescription="Create a new document." ma:contentTypeScope="" ma:versionID="cfd0b49ca65e0ce5238fa5edc64bbab0">
  <xsd:schema xmlns:xsd="http://www.w3.org/2001/XMLSchema" xmlns:xs="http://www.w3.org/2001/XMLSchema" xmlns:p="http://schemas.microsoft.com/office/2006/metadata/properties" xmlns:ns2="7f78b8b3-b9c4-4586-839b-1c60dda8e214" xmlns:ns3="488a1b4e-be9e-4c04-bf70-bfc0815ba67c" targetNamespace="http://schemas.microsoft.com/office/2006/metadata/properties" ma:root="true" ma:fieldsID="84b6c050e69346502449e3a47cd87cd0" ns2:_="" ns3:_="">
    <xsd:import namespace="7f78b8b3-b9c4-4586-839b-1c60dda8e214"/>
    <xsd:import namespace="488a1b4e-be9e-4c04-bf70-bfc0815ba67c"/>
    <xsd:element name="properties">
      <xsd:complexType>
        <xsd:sequence>
          <xsd:element name="documentManagement">
            <xsd:complexType>
              <xsd:all>
                <xsd:element ref="ns2:ProgramOffice" minOccurs="0"/>
                <xsd:element ref="ns2:ucmID" minOccurs="0"/>
                <xsd:element ref="ns3:PublishingStartDate" minOccurs="0"/>
                <xsd:element ref="ns3:PublishingExpirationDate" minOccurs="0"/>
                <xsd:element ref="ns3:Description0" minOccurs="0"/>
                <xsd:element ref="ns3:OpsMemoYear"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2:SharedWithUsers" minOccurs="0"/>
                <xsd:element ref="ns2:SharedWithDetails"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78b8b3-b9c4-4586-839b-1c60dda8e214" elementFormDefault="qualified">
    <xsd:import namespace="http://schemas.microsoft.com/office/2006/documentManagement/types"/>
    <xsd:import namespace="http://schemas.microsoft.com/office/infopath/2007/PartnerControls"/>
    <xsd:element name="ProgramOffice" ma:index="8" nillable="true" ma:displayName="ProgramOffice" ma:default="OIM" ma:format="Dropdown" ma:internalName="ProgramOffice" ma:readOnly="false">
      <xsd:simpleType>
        <xsd:restriction base="dms:Choice">
          <xsd:enumeration value="OA"/>
          <xsd:enumeration value="OCDEL"/>
          <xsd:enumeration value="OCYF"/>
          <xsd:enumeration value="ODP"/>
          <xsd:enumeration value="OIM"/>
          <xsd:enumeration value="OLTL"/>
          <xsd:enumeration value="OMAP"/>
          <xsd:enumeration value="OMHSAS"/>
        </xsd:restriction>
      </xsd:simpleType>
    </xsd:element>
    <xsd:element name="ucmID" ma:index="9" nillable="true" ma:displayName="ucmID" ma:hidden="true" ma:internalName="ucmID" ma:readOnly="false">
      <xsd:simpleType>
        <xsd:restriction base="dms:Text">
          <xsd:maxLength value="255"/>
        </xsd:restrictio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8a1b4e-be9e-4c04-bf70-bfc0815ba67c"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Description0" ma:index="12" nillable="true" ma:displayName="Description" ma:description="Description of item." ma:internalName="Description0" ma:readOnly="false">
      <xsd:simpleType>
        <xsd:restriction base="dms:Text">
          <xsd:maxLength value="255"/>
        </xsd:restriction>
      </xsd:simpleType>
    </xsd:element>
    <xsd:element name="OpsMemoYear" ma:index="13" nillable="true" ma:displayName="Ops Memo - Year 2" ma:internalName="OpsMemoYear" ma:readOnly="false">
      <xsd:simpleType>
        <xsd:restriction base="dms:Text">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4858CA-D409-4C66-B93A-304F99EB0BEA}">
  <ds:schemaRefs>
    <ds:schemaRef ds:uri="http://schemas.microsoft.com/sharepoint/v3/contenttype/forms"/>
  </ds:schemaRefs>
</ds:datastoreItem>
</file>

<file path=customXml/itemProps2.xml><?xml version="1.0" encoding="utf-8"?>
<ds:datastoreItem xmlns:ds="http://schemas.openxmlformats.org/officeDocument/2006/customXml" ds:itemID="{46BA848C-A734-4C9F-BD8E-EFA4E720C3A1}">
  <ds:schemaRefs>
    <ds:schemaRef ds:uri="488a1b4e-be9e-4c04-bf70-bfc0815ba67c"/>
    <ds:schemaRef ds:uri="7f78b8b3-b9c4-4586-839b-1c60dda8e2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8E64C45-1FD2-4811-B187-F29DFE3BE0C2}">
  <ds:schemaRefs>
    <ds:schemaRef ds:uri="488a1b4e-be9e-4c04-bf70-bfc0815ba67c"/>
    <ds:schemaRef ds:uri="7f78b8b3-b9c4-4586-839b-1c60dda8e2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TM10001114[[fn=Gallery]]</Template>
  <TotalTime>222</TotalTime>
  <Words>2089</Words>
  <Application>Microsoft Office PowerPoint</Application>
  <PresentationFormat>On-screen Show (4:3)</PresentationFormat>
  <Paragraphs>194</Paragraphs>
  <Slides>28</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ＭＳ Ｐゴシック</vt:lpstr>
      <vt:lpstr>Arial</vt:lpstr>
      <vt:lpstr>Calibri</vt:lpstr>
      <vt:lpstr>Times New Roman</vt:lpstr>
      <vt:lpstr>Verdana</vt:lpstr>
      <vt:lpstr>Wingdings</vt:lpstr>
      <vt:lpstr>DHS PowerPoint Template 3a_v2</vt:lpstr>
      <vt:lpstr>Office Theme</vt:lpstr>
      <vt:lpstr>1_DHS PowerPoint Template 3a_v2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vt:lpstr>
      <vt:lpstr>STAT </vt:lpstr>
      <vt:lpstr>STAT </vt:lpstr>
      <vt:lpstr>STAT </vt:lpstr>
      <vt:lpstr>STAT </vt:lpstr>
      <vt:lpstr>STAT </vt:lpstr>
      <vt:lpstr>STAT </vt:lpstr>
      <vt:lpstr>PowerPoint Presentation</vt:lpstr>
      <vt:lpstr>SENA Overview</vt:lpstr>
      <vt:lpstr>PowerPoint Presentation</vt:lpstr>
      <vt:lpstr>PowerPoint Presentation</vt:lpstr>
      <vt:lpstr>Case Study: Comprehensive Primary Care</vt:lpstr>
      <vt:lpstr>Flexible services based on needs 24/7/365 access via our clinical command center:</vt:lpstr>
      <vt:lpstr>Flexible services based on needs 24/7/365 access (cont.) :</vt:lpstr>
      <vt:lpstr>Telemedicine services 24/7/365 ODP approved provider of the STAT waiver service in Pennsylvania</vt:lpstr>
      <vt:lpstr>Telemedicine services 24/7/365 ODP approved provider of the STAT waiver service in Pennsylvania</vt:lpstr>
      <vt:lpstr>Some of our trusted partners</vt:lpstr>
      <vt:lpstr>PowerPoint Presentation</vt:lpstr>
      <vt:lpstr>Contact us</vt:lpstr>
      <vt:lpstr>STAT</vt:lpstr>
    </vt:vector>
  </TitlesOfParts>
  <Company>Pennsylvania Department of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Gantz, Alison</dc:creator>
  <cp:lastModifiedBy>Hart, Joseph</cp:lastModifiedBy>
  <cp:revision>3</cp:revision>
  <cp:lastPrinted>2009-01-26T15:49:04Z</cp:lastPrinted>
  <dcterms:created xsi:type="dcterms:W3CDTF">2016-10-03T12:59:24Z</dcterms:created>
  <dcterms:modified xsi:type="dcterms:W3CDTF">2025-07-02T18:06:02Z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0x01010084B1FEB286F72F4EBC241071D90F6855</vt:lpwstr>
  </property>
</Properties>
</file>