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61" r:id="rId6"/>
    <p:sldId id="276" r:id="rId7"/>
    <p:sldId id="262" r:id="rId8"/>
    <p:sldId id="263" r:id="rId9"/>
    <p:sldId id="277" r:id="rId10"/>
    <p:sldId id="279" r:id="rId11"/>
    <p:sldId id="278" r:id="rId12"/>
    <p:sldId id="267" r:id="rId13"/>
    <p:sldId id="27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74DDE-4154-D546-397B-FAF89A176887}" name="Woodyard, Travis" initials="TW" userId="S::twoodyard@pa.gov::bb8d9029-6677-425d-9dc0-0852ebca8ee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DDD"/>
    <a:srgbClr val="80AED0"/>
    <a:srgbClr val="80AEE6"/>
    <a:srgbClr val="80AEE0"/>
    <a:srgbClr val="80AEEA"/>
    <a:srgbClr val="00B0E6"/>
    <a:srgbClr val="00B0ED"/>
    <a:srgbClr val="80AED5"/>
    <a:srgbClr val="013E7F"/>
    <a:srgbClr val="7EA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10BF5-9B22-4C97-99C3-B2040FF1F3CB}" v="16" dt="2026-01-14T19:39:45.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mbrun, Katherine" userId="5fcf26fa-e017-44a3-ac1b-a1e543c0d3c0" providerId="ADAL" clId="{FBE8F9C1-FB51-4B69-B0DB-A833DD81753E}"/>
    <pc:docChg chg="undo custSel modSld">
      <pc:chgData name="Zumbrun, Katherine" userId="5fcf26fa-e017-44a3-ac1b-a1e543c0d3c0" providerId="ADAL" clId="{FBE8F9C1-FB51-4B69-B0DB-A833DD81753E}" dt="2026-01-14T19:40:08.025" v="39" actId="255"/>
      <pc:docMkLst>
        <pc:docMk/>
      </pc:docMkLst>
      <pc:sldChg chg="addSp delSp modSp mod">
        <pc:chgData name="Zumbrun, Katherine" userId="5fcf26fa-e017-44a3-ac1b-a1e543c0d3c0" providerId="ADAL" clId="{FBE8F9C1-FB51-4B69-B0DB-A833DD81753E}" dt="2026-01-14T18:56:51.856" v="32" actId="14100"/>
        <pc:sldMkLst>
          <pc:docMk/>
          <pc:sldMk cId="1571783624" sldId="262"/>
        </pc:sldMkLst>
        <pc:graphicFrameChg chg="add mod modGraphic">
          <ac:chgData name="Zumbrun, Katherine" userId="5fcf26fa-e017-44a3-ac1b-a1e543c0d3c0" providerId="ADAL" clId="{FBE8F9C1-FB51-4B69-B0DB-A833DD81753E}" dt="2026-01-14T18:56:51.856" v="32" actId="14100"/>
          <ac:graphicFrameMkLst>
            <pc:docMk/>
            <pc:sldMk cId="1571783624" sldId="262"/>
            <ac:graphicFrameMk id="3" creationId="{B2FC671F-52C4-2DB8-F243-7004A01F1E0F}"/>
          </ac:graphicFrameMkLst>
        </pc:graphicFrameChg>
      </pc:sldChg>
      <pc:sldChg chg="modSp mod">
        <pc:chgData name="Zumbrun, Katherine" userId="5fcf26fa-e017-44a3-ac1b-a1e543c0d3c0" providerId="ADAL" clId="{FBE8F9C1-FB51-4B69-B0DB-A833DD81753E}" dt="2026-01-14T18:37:14.523" v="26" actId="255"/>
        <pc:sldMkLst>
          <pc:docMk/>
          <pc:sldMk cId="2292440555" sldId="263"/>
        </pc:sldMkLst>
        <pc:graphicFrameChg chg="mod modGraphic">
          <ac:chgData name="Zumbrun, Katherine" userId="5fcf26fa-e017-44a3-ac1b-a1e543c0d3c0" providerId="ADAL" clId="{FBE8F9C1-FB51-4B69-B0DB-A833DD81753E}" dt="2026-01-14T18:37:14.523" v="26" actId="255"/>
          <ac:graphicFrameMkLst>
            <pc:docMk/>
            <pc:sldMk cId="2292440555" sldId="263"/>
            <ac:graphicFrameMk id="11" creationId="{5B1E5A48-1B0E-5FD9-5ABD-D939781E123A}"/>
          </ac:graphicFrameMkLst>
        </pc:graphicFrameChg>
        <pc:graphicFrameChg chg="modGraphic">
          <ac:chgData name="Zumbrun, Katherine" userId="5fcf26fa-e017-44a3-ac1b-a1e543c0d3c0" providerId="ADAL" clId="{FBE8F9C1-FB51-4B69-B0DB-A833DD81753E}" dt="2026-01-14T18:33:34.384" v="6" actId="255"/>
          <ac:graphicFrameMkLst>
            <pc:docMk/>
            <pc:sldMk cId="2292440555" sldId="263"/>
            <ac:graphicFrameMk id="13" creationId="{4C625D4F-7897-24F2-460B-24BE47ECB03C}"/>
          </ac:graphicFrameMkLst>
        </pc:graphicFrameChg>
      </pc:sldChg>
      <pc:sldChg chg="modSp mod">
        <pc:chgData name="Zumbrun, Katherine" userId="5fcf26fa-e017-44a3-ac1b-a1e543c0d3c0" providerId="ADAL" clId="{FBE8F9C1-FB51-4B69-B0DB-A833DD81753E}" dt="2026-01-14T18:36:06.734" v="18" actId="255"/>
        <pc:sldMkLst>
          <pc:docMk/>
          <pc:sldMk cId="1134008740" sldId="267"/>
        </pc:sldMkLst>
        <pc:graphicFrameChg chg="modGraphic">
          <ac:chgData name="Zumbrun, Katherine" userId="5fcf26fa-e017-44a3-ac1b-a1e543c0d3c0" providerId="ADAL" clId="{FBE8F9C1-FB51-4B69-B0DB-A833DD81753E}" dt="2026-01-14T18:36:06.734" v="18" actId="255"/>
          <ac:graphicFrameMkLst>
            <pc:docMk/>
            <pc:sldMk cId="1134008740" sldId="267"/>
            <ac:graphicFrameMk id="6" creationId="{B3D6E3C6-380E-74D4-CA94-5C877BB7066F}"/>
          </ac:graphicFrameMkLst>
        </pc:graphicFrameChg>
      </pc:sldChg>
      <pc:sldChg chg="addSp delSp modSp mod">
        <pc:chgData name="Zumbrun, Katherine" userId="5fcf26fa-e017-44a3-ac1b-a1e543c0d3c0" providerId="ADAL" clId="{FBE8F9C1-FB51-4B69-B0DB-A833DD81753E}" dt="2026-01-14T19:40:08.025" v="39" actId="255"/>
        <pc:sldMkLst>
          <pc:docMk/>
          <pc:sldMk cId="1788119481" sldId="277"/>
        </pc:sldMkLst>
        <pc:graphicFrameChg chg="del modGraphic">
          <ac:chgData name="Zumbrun, Katherine" userId="5fcf26fa-e017-44a3-ac1b-a1e543c0d3c0" providerId="ADAL" clId="{FBE8F9C1-FB51-4B69-B0DB-A833DD81753E}" dt="2026-01-14T19:37:58.680" v="33" actId="21"/>
          <ac:graphicFrameMkLst>
            <pc:docMk/>
            <pc:sldMk cId="1788119481" sldId="277"/>
            <ac:graphicFrameMk id="6" creationId="{48F4D54E-E5C6-7FC8-8D4D-47E93C3A7208}"/>
          </ac:graphicFrameMkLst>
        </pc:graphicFrameChg>
        <pc:graphicFrameChg chg="add mod modGraphic">
          <ac:chgData name="Zumbrun, Katherine" userId="5fcf26fa-e017-44a3-ac1b-a1e543c0d3c0" providerId="ADAL" clId="{FBE8F9C1-FB51-4B69-B0DB-A833DD81753E}" dt="2026-01-14T19:40:08.025" v="39" actId="255"/>
          <ac:graphicFrameMkLst>
            <pc:docMk/>
            <pc:sldMk cId="1788119481" sldId="277"/>
            <ac:graphicFrameMk id="7" creationId="{C9A23EDA-D578-1DAE-02B7-4BCD075EDC7E}"/>
          </ac:graphicFrameMkLst>
        </pc:graphicFrameChg>
      </pc:sldChg>
      <pc:sldChg chg="modSp mod">
        <pc:chgData name="Zumbrun, Katherine" userId="5fcf26fa-e017-44a3-ac1b-a1e543c0d3c0" providerId="ADAL" clId="{FBE8F9C1-FB51-4B69-B0DB-A833DD81753E}" dt="2026-01-14T18:35:14.396" v="17" actId="255"/>
        <pc:sldMkLst>
          <pc:docMk/>
          <pc:sldMk cId="3346452262" sldId="278"/>
        </pc:sldMkLst>
        <pc:graphicFrameChg chg="modGraphic">
          <ac:chgData name="Zumbrun, Katherine" userId="5fcf26fa-e017-44a3-ac1b-a1e543c0d3c0" providerId="ADAL" clId="{FBE8F9C1-FB51-4B69-B0DB-A833DD81753E}" dt="2026-01-14T18:35:14.396" v="17" actId="255"/>
          <ac:graphicFrameMkLst>
            <pc:docMk/>
            <pc:sldMk cId="3346452262" sldId="278"/>
            <ac:graphicFrameMk id="6" creationId="{A4FB5F2E-A23D-9176-E04E-24BFA3F8AFE3}"/>
          </ac:graphicFrameMkLst>
        </pc:graphicFrameChg>
      </pc:sldChg>
      <pc:sldChg chg="modSp mod">
        <pc:chgData name="Zumbrun, Katherine" userId="5fcf26fa-e017-44a3-ac1b-a1e543c0d3c0" providerId="ADAL" clId="{FBE8F9C1-FB51-4B69-B0DB-A833DD81753E}" dt="2026-01-14T18:36:48.994" v="24" actId="1076"/>
        <pc:sldMkLst>
          <pc:docMk/>
          <pc:sldMk cId="354714854" sldId="279"/>
        </pc:sldMkLst>
        <pc:graphicFrameChg chg="mod modGraphic">
          <ac:chgData name="Zumbrun, Katherine" userId="5fcf26fa-e017-44a3-ac1b-a1e543c0d3c0" providerId="ADAL" clId="{FBE8F9C1-FB51-4B69-B0DB-A833DD81753E}" dt="2026-01-14T18:36:45.183" v="23" actId="255"/>
          <ac:graphicFrameMkLst>
            <pc:docMk/>
            <pc:sldMk cId="354714854" sldId="279"/>
            <ac:graphicFrameMk id="7" creationId="{502C4412-AE09-C2AA-3517-FE970A071C9C}"/>
          </ac:graphicFrameMkLst>
        </pc:graphicFrameChg>
        <pc:graphicFrameChg chg="modGraphic">
          <ac:chgData name="Zumbrun, Katherine" userId="5fcf26fa-e017-44a3-ac1b-a1e543c0d3c0" providerId="ADAL" clId="{FBE8F9C1-FB51-4B69-B0DB-A833DD81753E}" dt="2026-01-14T18:36:32.344" v="20" actId="255"/>
          <ac:graphicFrameMkLst>
            <pc:docMk/>
            <pc:sldMk cId="354714854" sldId="279"/>
            <ac:graphicFrameMk id="10" creationId="{DC667623-422E-8230-85BB-C1762DDEFD5B}"/>
          </ac:graphicFrameMkLst>
        </pc:graphicFrameChg>
        <pc:picChg chg="mod">
          <ac:chgData name="Zumbrun, Katherine" userId="5fcf26fa-e017-44a3-ac1b-a1e543c0d3c0" providerId="ADAL" clId="{FBE8F9C1-FB51-4B69-B0DB-A833DD81753E}" dt="2026-01-14T18:36:48.994" v="24" actId="1076"/>
          <ac:picMkLst>
            <pc:docMk/>
            <pc:sldMk cId="354714854" sldId="279"/>
            <ac:picMk id="9" creationId="{7A3E6BD2-66B0-E509-4AA9-0DE603F3FAB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1/14/2026</a:t>
            </a:fld>
            <a:endParaRPr lang="en-US" dirty="0"/>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dirty="0"/>
          </a:p>
        </p:txBody>
      </p:sp>
    </p:spTree>
    <p:extLst>
      <p:ext uri="{BB962C8B-B14F-4D97-AF65-F5344CB8AC3E}">
        <p14:creationId xmlns:p14="http://schemas.microsoft.com/office/powerpoint/2010/main" val="40070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F6D97-B4F4-4FC9-80FB-0A782C57BE63}" type="datetimeFigureOut">
              <a:rPr lang="en-US" smtClean="0"/>
              <a:t>1/14/2026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C8DCC-A699-4726-B387-DEE03FDAAF64}" type="slidenum">
              <a:rPr lang="en-US" smtClean="0"/>
              <a:t>‹#›</a:t>
            </a:fld>
            <a:endParaRPr lang="en-US" dirty="0"/>
          </a:p>
        </p:txBody>
      </p:sp>
    </p:spTree>
    <p:extLst>
      <p:ext uri="{BB962C8B-B14F-4D97-AF65-F5344CB8AC3E}">
        <p14:creationId xmlns:p14="http://schemas.microsoft.com/office/powerpoint/2010/main" val="334080080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t>1</a:t>
            </a:fld>
            <a:endParaRPr lang="en-US" dirty="0"/>
          </a:p>
        </p:txBody>
      </p:sp>
    </p:spTree>
    <p:extLst>
      <p:ext uri="{BB962C8B-B14F-4D97-AF65-F5344CB8AC3E}">
        <p14:creationId xmlns:p14="http://schemas.microsoft.com/office/powerpoint/2010/main" val="388727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Providers newly enrolling to render Community Participation Support, In-Home and Community Support, and/or Companion must provide ODP home and community-based services to a minimum of 3 separate and distinct participants in the first fiscal year after enrollment. Starting 7/1/26, currently enrolled providers must render ODP home and community-based services to a minimum of 3 separate and distinct participants each fiscal year. ODP will use the provider’s Master Provider Index number to determine if the provider is rendering any ODP waiver services to a minimum of 3 separate and distinct participants. Additionally, the provider must render ODP home and community based services each quarter.</a:t>
            </a:r>
          </a:p>
        </p:txBody>
      </p:sp>
      <p:sp>
        <p:nvSpPr>
          <p:cNvPr id="4" name="Slide Number Placeholder 3"/>
          <p:cNvSpPr>
            <a:spLocks noGrp="1"/>
          </p:cNvSpPr>
          <p:nvPr>
            <p:ph type="sldNum" sz="quarter" idx="5"/>
          </p:nvPr>
        </p:nvSpPr>
        <p:spPr/>
        <p:txBody>
          <a:bodyPr/>
          <a:lstStyle/>
          <a:p>
            <a:fld id="{F93C8DCC-A699-4726-B387-DEE03FDAAF64}" type="slidenum">
              <a:rPr lang="en-US" smtClean="0"/>
              <a:t>4</a:t>
            </a:fld>
            <a:endParaRPr lang="en-US" dirty="0"/>
          </a:p>
        </p:txBody>
      </p:sp>
    </p:spTree>
    <p:extLst>
      <p:ext uri="{BB962C8B-B14F-4D97-AF65-F5344CB8AC3E}">
        <p14:creationId xmlns:p14="http://schemas.microsoft.com/office/powerpoint/2010/main" val="38205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For shift nursing, this further clarifies requirements that all Home Health Care Agencies must be certified by Medicare prior to enrollment with Pennsylvania Medicaid. This is for Provider Type 05 and Specialty 51.</a:t>
            </a:r>
          </a:p>
          <a:p>
            <a:endParaRPr lang="en-US" dirty="0"/>
          </a:p>
          <a:p>
            <a:r>
              <a:rPr lang="en-US" dirty="0"/>
              <a:t>For ASL:</a:t>
            </a:r>
          </a:p>
          <a:p>
            <a:r>
              <a:rPr lang="en-US" dirty="0"/>
              <a:t>This change clarifies the requirement  that all individuals who render American  Sign Language – English Interpreter  services must be registered with  Pennsylvania’s Office of Deaf and Hard  of Hearing.</a:t>
            </a:r>
          </a:p>
        </p:txBody>
      </p:sp>
      <p:sp>
        <p:nvSpPr>
          <p:cNvPr id="4" name="Slide Number Placeholder 3"/>
          <p:cNvSpPr>
            <a:spLocks noGrp="1"/>
          </p:cNvSpPr>
          <p:nvPr>
            <p:ph type="sldNum" sz="quarter" idx="5"/>
          </p:nvPr>
        </p:nvSpPr>
        <p:spPr/>
        <p:txBody>
          <a:bodyPr/>
          <a:lstStyle/>
          <a:p>
            <a:fld id="{F93C8DCC-A699-4726-B387-DEE03FDAAF64}" type="slidenum">
              <a:rPr lang="en-US" smtClean="0"/>
              <a:t>5</a:t>
            </a:fld>
            <a:endParaRPr lang="en-US" dirty="0"/>
          </a:p>
        </p:txBody>
      </p:sp>
    </p:spTree>
    <p:extLst>
      <p:ext uri="{BB962C8B-B14F-4D97-AF65-F5344CB8AC3E}">
        <p14:creationId xmlns:p14="http://schemas.microsoft.com/office/powerpoint/2010/main" val="271054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is to complete the ODP-approved 13-hour FBA training. If a provider uses a different training program, they must submit documentation proving it is substantially equivalent in content, length, and instructional method. ODP may review alternative trainings to ensure required content is covered, and online or third-party courses do not automatically meet the requirement unless equivalency is clearly demonstrated.</a:t>
            </a:r>
          </a:p>
        </p:txBody>
      </p:sp>
      <p:sp>
        <p:nvSpPr>
          <p:cNvPr id="4" name="Slide Number Placeholder 3"/>
          <p:cNvSpPr>
            <a:spLocks noGrp="1"/>
          </p:cNvSpPr>
          <p:nvPr>
            <p:ph type="sldNum" sz="quarter" idx="5"/>
          </p:nvPr>
        </p:nvSpPr>
        <p:spPr/>
        <p:txBody>
          <a:bodyPr/>
          <a:lstStyle/>
          <a:p>
            <a:fld id="{F93C8DCC-A699-4726-B387-DEE03FDAAF64}" type="slidenum">
              <a:rPr lang="en-US" smtClean="0"/>
              <a:t>6</a:t>
            </a:fld>
            <a:endParaRPr lang="en-US" dirty="0"/>
          </a:p>
        </p:txBody>
      </p:sp>
    </p:spTree>
    <p:extLst>
      <p:ext uri="{BB962C8B-B14F-4D97-AF65-F5344CB8AC3E}">
        <p14:creationId xmlns:p14="http://schemas.microsoft.com/office/powerpoint/2010/main" val="77785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See Announcement 25-111 for additional information: Providers newly enrolling to render Community Participation Support, In-Home and Community Support, and/or Companion must provide ODP home and community-based services to a minimum of 3 separate and distinct participants in the first fiscal year after enrollment. Starting 7/1/26, currently enrolled providers must render ODP home and community-based services to a minimum of 3 separate and distinct participants each fiscal year. ODP will use the provider’s Master Provider Index number to determine if the provider is rendering any ODP waiver services to a minimum of 3 separate and distinct participants. Additionally, the provider must render ODP home and community based services each quarter. The goal of this change is to increase availability of these needed services to individuals and families.</a:t>
            </a:r>
          </a:p>
        </p:txBody>
      </p:sp>
      <p:sp>
        <p:nvSpPr>
          <p:cNvPr id="4" name="Slide Number Placeholder 3"/>
          <p:cNvSpPr>
            <a:spLocks noGrp="1"/>
          </p:cNvSpPr>
          <p:nvPr>
            <p:ph type="sldNum" sz="quarter" idx="5"/>
          </p:nvPr>
        </p:nvSpPr>
        <p:spPr/>
        <p:txBody>
          <a:bodyPr/>
          <a:lstStyle/>
          <a:p>
            <a:fld id="{F93C8DCC-A699-4726-B387-DEE03FDAAF64}" type="slidenum">
              <a:rPr lang="en-US" smtClean="0"/>
              <a:t>7</a:t>
            </a:fld>
            <a:endParaRPr lang="en-US" dirty="0"/>
          </a:p>
        </p:txBody>
      </p:sp>
    </p:spTree>
    <p:extLst>
      <p:ext uri="{BB962C8B-B14F-4D97-AF65-F5344CB8AC3E}">
        <p14:creationId xmlns:p14="http://schemas.microsoft.com/office/powerpoint/2010/main" val="226120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This change requires prevocational  facilities to be an approved vendor for  the Office of Vocational Rehabilitation  (OVR) Supported Employment services. The purpose of this change is to facilitate  successful transitions of individuals from </a:t>
            </a:r>
          </a:p>
          <a:p>
            <a:r>
              <a:rPr lang="en-US" dirty="0"/>
              <a:t>subminimum wage employment to competitive integrated employment, which is the goal of prevocational services. In addition, language related to Providers newly enrolling to render Community Participation Support, In-Home and Community Support and Companion was added.</a:t>
            </a:r>
          </a:p>
        </p:txBody>
      </p:sp>
      <p:sp>
        <p:nvSpPr>
          <p:cNvPr id="4" name="Slide Number Placeholder 3"/>
          <p:cNvSpPr>
            <a:spLocks noGrp="1"/>
          </p:cNvSpPr>
          <p:nvPr>
            <p:ph type="sldNum" sz="quarter" idx="5"/>
          </p:nvPr>
        </p:nvSpPr>
        <p:spPr/>
        <p:txBody>
          <a:bodyPr/>
          <a:lstStyle/>
          <a:p>
            <a:fld id="{F93C8DCC-A699-4726-B387-DEE03FDAAF64}" type="slidenum">
              <a:rPr lang="en-US" smtClean="0"/>
              <a:t>8</a:t>
            </a:fld>
            <a:endParaRPr lang="en-US" dirty="0"/>
          </a:p>
        </p:txBody>
      </p:sp>
    </p:spTree>
    <p:extLst>
      <p:ext uri="{BB962C8B-B14F-4D97-AF65-F5344CB8AC3E}">
        <p14:creationId xmlns:p14="http://schemas.microsoft.com/office/powerpoint/2010/main" val="411135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was revised to provide additional clarity.</a:t>
            </a:r>
          </a:p>
        </p:txBody>
      </p:sp>
      <p:sp>
        <p:nvSpPr>
          <p:cNvPr id="4" name="Slide Number Placeholder 3"/>
          <p:cNvSpPr>
            <a:spLocks noGrp="1"/>
          </p:cNvSpPr>
          <p:nvPr>
            <p:ph type="sldNum" sz="quarter" idx="5"/>
          </p:nvPr>
        </p:nvSpPr>
        <p:spPr/>
        <p:txBody>
          <a:bodyPr/>
          <a:lstStyle/>
          <a:p>
            <a:fld id="{F93C8DCC-A699-4726-B387-DEE03FDAAF64}" type="slidenum">
              <a:rPr lang="en-US" smtClean="0"/>
              <a:t>10</a:t>
            </a:fld>
            <a:endParaRPr lang="en-US" dirty="0"/>
          </a:p>
        </p:txBody>
      </p:sp>
    </p:spTree>
    <p:extLst>
      <p:ext uri="{BB962C8B-B14F-4D97-AF65-F5344CB8AC3E}">
        <p14:creationId xmlns:p14="http://schemas.microsoft.com/office/powerpoint/2010/main" val="70515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8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EFB6826-B3ED-4798-B521-4B5857165F20}" type="datetime1">
              <a:rPr lang="en-US" smtClean="0"/>
              <a:t>1/14/2026</a:t>
            </a:fld>
            <a:endParaRPr lang="en-US" dirty="0"/>
          </a:p>
        </p:txBody>
      </p:sp>
      <p:sp>
        <p:nvSpPr>
          <p:cNvPr id="5"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2668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b="1"/>
            </a:lvl1pPr>
            <a:lvl2pPr>
              <a:buClrTx/>
              <a:defRPr sz="2000">
                <a:latin typeface="Plus Jakarta Sans SemiBold" pitchFamily="2" charset="0"/>
                <a:cs typeface="Plus Jakarta Sans SemiBold" pitchFamily="2" charset="0"/>
              </a:defRPr>
            </a:lvl2pPr>
            <a:lvl3pPr>
              <a:buClrTx/>
              <a:defRPr sz="1800"/>
            </a:lvl3pPr>
            <a:lvl4pPr>
              <a:buClrTx/>
              <a:defRPr sz="1600"/>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9016256-A15E-472F-A44B-6D4C4106F6AD}" type="datetime1">
              <a:rPr lang="en-US" smtClean="0"/>
              <a:t>1/14/2026</a:t>
            </a:fld>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353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b="1"/>
            </a:lvl1pPr>
            <a:lvl2pPr>
              <a:buClrTx/>
              <a:defRPr sz="1800">
                <a:latin typeface="Plus Jakarta Sans SemiBold" pitchFamily="2" charset="0"/>
                <a:cs typeface="Plus Jakarta Sans SemiBold" pitchFamily="2" charset="0"/>
              </a:defRPr>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b="1"/>
            </a:lvl1pPr>
            <a:lvl2pPr>
              <a:buClrTx/>
              <a:defRPr sz="1800">
                <a:latin typeface="Plus Jakarta Sans SemiBold" pitchFamily="2" charset="0"/>
                <a:cs typeface="Plus Jakarta Sans SemiBold" pitchFamily="2" charset="0"/>
              </a:defRPr>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908C381-0B50-4C5E-ABC8-46BD068596A9}" type="datetime1">
              <a:rPr lang="en-US" smtClean="0"/>
              <a:t>1/14/2026</a:t>
            </a:fld>
            <a:endParaRPr lang="en-US" dirty="0"/>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5136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762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81200"/>
            <a:ext cx="4040188" cy="3951288"/>
          </a:xfrm>
          <a:prstGeom prst="rect">
            <a:avLst/>
          </a:prstGeom>
        </p:spPr>
        <p:txBody>
          <a:bodyPr/>
          <a:lstStyle>
            <a:lvl1pPr>
              <a:buClrTx/>
              <a:defRPr sz="2000">
                <a:latin typeface="Plus Jakarta Sans SemiBold" pitchFamily="2" charset="0"/>
                <a:cs typeface="Plus Jakarta Sans SemiBold" pitchFamily="2" charset="0"/>
              </a:defRPr>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762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041775" cy="3951288"/>
          </a:xfrm>
          <a:prstGeom prst="rect">
            <a:avLst/>
          </a:prstGeom>
        </p:spPr>
        <p:txBody>
          <a:bodyPr/>
          <a:lstStyle>
            <a:lvl1pPr>
              <a:buClrTx/>
              <a:defRPr sz="2000">
                <a:latin typeface="Plus Jakarta Sans SemiBold" pitchFamily="2" charset="0"/>
                <a:cs typeface="Plus Jakarta Sans SemiBold" pitchFamily="2" charset="0"/>
              </a:defRPr>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Tree>
    <p:extLst>
      <p:ext uri="{BB962C8B-B14F-4D97-AF65-F5344CB8AC3E}">
        <p14:creationId xmlns:p14="http://schemas.microsoft.com/office/powerpoint/2010/main" val="19924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685800" y="304800"/>
            <a:ext cx="8001000" cy="457200"/>
          </a:xfrm>
          <a:prstGeom prst="rect">
            <a:avLst/>
          </a:prstGeom>
        </p:spPr>
        <p:txBody>
          <a:bodyPr/>
          <a:lstStyle>
            <a:lvl1pPr algn="l">
              <a:defRPr sz="2800" b="1">
                <a:solidFill>
                  <a:schemeClr val="bg1"/>
                </a:solidFill>
              </a:defRPr>
            </a:lvl1pPr>
          </a:lstStyle>
          <a:p>
            <a:r>
              <a:rPr lang="en-US"/>
              <a:t>Click to edit Master title style</a:t>
            </a:r>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47D42AC0-6820-488A-92DE-F6D746560CD7}" type="datetime1">
              <a:rPr lang="en-US" smtClean="0"/>
              <a:t>1/14/2026</a:t>
            </a:fld>
            <a:endParaRPr lang="en-US" dirty="0"/>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4206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30D92E14-721C-4074-B8A7-1DBD9C77FDA3}" type="datetime1">
              <a:rPr lang="en-US" smtClean="0"/>
              <a:t>1/14/2026</a:t>
            </a:fld>
            <a:endParaRPr lang="en-US" dirty="0"/>
          </a:p>
        </p:txBody>
      </p:sp>
      <p:sp>
        <p:nvSpPr>
          <p:cNvPr id="6"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5999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Plus Jakarta Sans" pitchFamily="2" charset="0"/>
                <a:ea typeface="ＭＳ Ｐゴシック" pitchFamily="-111" charset="-128"/>
                <a:cs typeface="Plus Jakarta Sans" pitchFamily="2" charset="0"/>
              </a:defRPr>
            </a:lvl1pPr>
          </a:lstStyle>
          <a:p>
            <a:pPr>
              <a:defRPr/>
            </a:pPr>
            <a:fld id="{64C94BE0-B807-4ECC-BD58-A2C4F6CFFEFE}" type="datetime1">
              <a:rPr lang="en-US" smtClean="0"/>
              <a:pPr>
                <a:defRPr/>
              </a:pPr>
              <a:t>1/14/2026</a:t>
            </a:fld>
            <a:endParaRPr lang="en-US" dirty="0"/>
          </a:p>
        </p:txBody>
      </p:sp>
      <p:sp>
        <p:nvSpPr>
          <p:cNvPr id="7"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latin typeface="Plus Jakarta Sans" pitchFamily="2" charset="0"/>
                <a:ea typeface="ＭＳ Ｐゴシック" pitchFamily="-111" charset="-128"/>
                <a:cs typeface="Plus Jakarta Sans" pitchFamily="2" charset="0"/>
              </a:defRPr>
            </a:lvl1pPr>
          </a:lstStyle>
          <a:p>
            <a:pPr>
              <a:defRPr/>
            </a:pPr>
            <a:fld id="{70265E95-77F9-457A-9EE3-4D9004F83F9A}" type="slidenum">
              <a:rPr lang="en-US" smtClean="0"/>
              <a:pPr>
                <a:defRPr/>
              </a:pPr>
              <a:t>‹#›</a:t>
            </a:fld>
            <a:endParaRPr lang="en-US" dirty="0"/>
          </a:p>
        </p:txBody>
      </p:sp>
      <p:pic>
        <p:nvPicPr>
          <p:cNvPr id="1026" name="Picture 2"/>
          <p:cNvPicPr>
            <a:picLocks noChangeAspect="1" noChangeArrowheads="1"/>
          </p:cNvPicPr>
          <p:nvPr/>
        </p:nvPicPr>
        <p:blipFill>
          <a:blip r:embed="rId8"/>
          <a:srcRect/>
          <a:stretch/>
        </p:blipFill>
        <p:spPr bwMode="auto">
          <a:xfrm>
            <a:off x="6019800" y="6298237"/>
            <a:ext cx="2667000" cy="33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userDrawn="1"/>
        </p:nvGrpSpPr>
        <p:grpSpPr>
          <a:xfrm>
            <a:off x="457200" y="304800"/>
            <a:ext cx="8229600" cy="690499"/>
            <a:chOff x="457200" y="304800"/>
            <a:chExt cx="8229600" cy="690499"/>
          </a:xfrm>
        </p:grpSpPr>
        <p:sp>
          <p:nvSpPr>
            <p:cNvPr id="4" name="Rectangle 3"/>
            <p:cNvSpPr/>
            <p:nvPr userDrawn="1"/>
          </p:nvSpPr>
          <p:spPr>
            <a:xfrm>
              <a:off x="457200" y="877824"/>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9"/>
            <a:stretch>
              <a:fillRect/>
            </a:stretch>
          </p:blipFill>
          <p:spPr>
            <a:xfrm>
              <a:off x="457200" y="304800"/>
              <a:ext cx="8229600" cy="533400"/>
            </a:xfrm>
            <a:prstGeom prst="rect">
              <a:avLst/>
            </a:prstGeom>
          </p:spPr>
        </p:pic>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dlisecureweb.pa.gov/ODH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72CF56-ACAC-A8B7-7B25-DCAA72311324}"/>
              </a:ext>
            </a:extLst>
          </p:cNvPr>
          <p:cNvSpPr>
            <a:spLocks noGrp="1"/>
          </p:cNvSpPr>
          <p:nvPr>
            <p:ph type="ctrTitle"/>
          </p:nvPr>
        </p:nvSpPr>
        <p:spPr>
          <a:xfrm>
            <a:off x="685800" y="1316737"/>
            <a:ext cx="7772400" cy="2283714"/>
          </a:xfrm>
        </p:spPr>
        <p:txBody>
          <a:bodyPr/>
          <a:lstStyle/>
          <a:p>
            <a:r>
              <a:rPr lang="en-US" dirty="0"/>
              <a:t>Changes to the Provider Qualification Documentation Record</a:t>
            </a:r>
          </a:p>
        </p:txBody>
      </p:sp>
      <p:sp>
        <p:nvSpPr>
          <p:cNvPr id="8" name="Subtitle 7">
            <a:extLst>
              <a:ext uri="{FF2B5EF4-FFF2-40B4-BE49-F238E27FC236}">
                <a16:creationId xmlns:a16="http://schemas.microsoft.com/office/drawing/2014/main" id="{30D5A0D5-2D14-EFF3-33F5-6589BBC0DF0E}"/>
              </a:ext>
            </a:extLst>
          </p:cNvPr>
          <p:cNvSpPr>
            <a:spLocks noGrp="1"/>
          </p:cNvSpPr>
          <p:nvPr>
            <p:ph type="subTitle" idx="1"/>
          </p:nvPr>
        </p:nvSpPr>
        <p:spPr>
          <a:xfrm>
            <a:off x="1371600" y="3886200"/>
            <a:ext cx="6400800" cy="457200"/>
          </a:xfrm>
        </p:spPr>
        <p:txBody>
          <a:bodyPr/>
          <a:lstStyle/>
          <a:p>
            <a:r>
              <a:rPr lang="en-US" dirty="0"/>
              <a:t>Fiscal Year 2025-2026 Version 1 PQDR</a:t>
            </a:r>
          </a:p>
        </p:txBody>
      </p:sp>
    </p:spTree>
    <p:extLst>
      <p:ext uri="{BB962C8B-B14F-4D97-AF65-F5344CB8AC3E}">
        <p14:creationId xmlns:p14="http://schemas.microsoft.com/office/powerpoint/2010/main" val="356021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1F25-8600-EE33-2DE5-8F6F67B82671}"/>
              </a:ext>
            </a:extLst>
          </p:cNvPr>
          <p:cNvSpPr>
            <a:spLocks noGrp="1"/>
          </p:cNvSpPr>
          <p:nvPr>
            <p:ph type="title"/>
          </p:nvPr>
        </p:nvSpPr>
        <p:spPr/>
        <p:txBody>
          <a:bodyPr/>
          <a:lstStyle/>
          <a:p>
            <a:r>
              <a:rPr lang="en-US" dirty="0"/>
              <a:t>Tab 15. Electronic Fingerprinting</a:t>
            </a:r>
          </a:p>
        </p:txBody>
      </p:sp>
      <p:sp>
        <p:nvSpPr>
          <p:cNvPr id="3" name="Content Placeholder 2">
            <a:extLst>
              <a:ext uri="{FF2B5EF4-FFF2-40B4-BE49-F238E27FC236}">
                <a16:creationId xmlns:a16="http://schemas.microsoft.com/office/drawing/2014/main" id="{275CFB99-6F8F-9566-8C3A-97962622A9DE}"/>
              </a:ext>
            </a:extLst>
          </p:cNvPr>
          <p:cNvSpPr>
            <a:spLocks noGrp="1"/>
          </p:cNvSpPr>
          <p:nvPr>
            <p:ph sz="quarter" idx="13"/>
          </p:nvPr>
        </p:nvSpPr>
        <p:spPr>
          <a:xfrm>
            <a:off x="237744" y="1066800"/>
            <a:ext cx="8759952" cy="4800600"/>
          </a:xfrm>
        </p:spPr>
        <p:txBody>
          <a:bodyPr/>
          <a:lstStyle/>
          <a:p>
            <a:pPr marL="0" indent="0">
              <a:buNone/>
            </a:pPr>
            <a:r>
              <a:rPr lang="en-US" dirty="0"/>
              <a:t>1. Added clarification to Licensed and Unlicensed codes:</a:t>
            </a:r>
          </a:p>
          <a:p>
            <a:pPr marL="0" indent="0">
              <a:buNone/>
            </a:pPr>
            <a:endParaRPr lang="en-US" dirty="0"/>
          </a:p>
        </p:txBody>
      </p:sp>
      <p:sp>
        <p:nvSpPr>
          <p:cNvPr id="4" name="Date Placeholder 3">
            <a:extLst>
              <a:ext uri="{FF2B5EF4-FFF2-40B4-BE49-F238E27FC236}">
                <a16:creationId xmlns:a16="http://schemas.microsoft.com/office/drawing/2014/main" id="{74F96421-5BD1-D57A-700E-A8D98F31A748}"/>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1BC25ABF-2195-A60F-327D-808F71FCD55B}"/>
              </a:ext>
            </a:extLst>
          </p:cNvPr>
          <p:cNvSpPr>
            <a:spLocks noGrp="1"/>
          </p:cNvSpPr>
          <p:nvPr>
            <p:ph type="sldNum" sz="quarter" idx="4"/>
          </p:nvPr>
        </p:nvSpPr>
        <p:spPr/>
        <p:txBody>
          <a:bodyPr/>
          <a:lstStyle/>
          <a:p>
            <a:pPr>
              <a:defRPr/>
            </a:pPr>
            <a:fld id="{70265E95-77F9-457A-9EE3-4D9004F83F9A}" type="slidenum">
              <a:rPr lang="en-US" smtClean="0"/>
              <a:pPr>
                <a:defRPr/>
              </a:pPr>
              <a:t>10</a:t>
            </a:fld>
            <a:endParaRPr lang="en-US" dirty="0"/>
          </a:p>
        </p:txBody>
      </p:sp>
      <p:graphicFrame>
        <p:nvGraphicFramePr>
          <p:cNvPr id="7" name="Table 6">
            <a:extLst>
              <a:ext uri="{FF2B5EF4-FFF2-40B4-BE49-F238E27FC236}">
                <a16:creationId xmlns:a16="http://schemas.microsoft.com/office/drawing/2014/main" id="{1B76FDDA-67C1-1382-75CD-3BDF72FF33E1}"/>
              </a:ext>
            </a:extLst>
          </p:cNvPr>
          <p:cNvGraphicFramePr>
            <a:graphicFrameLocks noGrp="1"/>
          </p:cNvGraphicFramePr>
          <p:nvPr>
            <p:extLst>
              <p:ext uri="{D42A27DB-BD31-4B8C-83A1-F6EECF244321}">
                <p14:modId xmlns:p14="http://schemas.microsoft.com/office/powerpoint/2010/main" val="395407841"/>
              </p:ext>
            </p:extLst>
          </p:nvPr>
        </p:nvGraphicFramePr>
        <p:xfrm>
          <a:off x="310896" y="1609344"/>
          <a:ext cx="8595360" cy="4800601"/>
        </p:xfrm>
        <a:graphic>
          <a:graphicData uri="http://schemas.openxmlformats.org/drawingml/2006/table">
            <a:tbl>
              <a:tblPr/>
              <a:tblGrid>
                <a:gridCol w="8595360">
                  <a:extLst>
                    <a:ext uri="{9D8B030D-6E8A-4147-A177-3AD203B41FA5}">
                      <a16:colId xmlns:a16="http://schemas.microsoft.com/office/drawing/2014/main" val="411817120"/>
                    </a:ext>
                  </a:extLst>
                </a:gridCol>
              </a:tblGrid>
              <a:tr h="120466">
                <a:tc>
                  <a:txBody>
                    <a:bodyPr/>
                    <a:lstStyle/>
                    <a:p>
                      <a:pPr algn="l" fontAlgn="ctr">
                        <a:buNone/>
                      </a:pPr>
                      <a:r>
                        <a:rPr lang="en-US" sz="600" b="1" i="0" u="sng" strike="noStrike" dirty="0">
                          <a:solidFill>
                            <a:srgbClr val="000000"/>
                          </a:solidFill>
                          <a:effectLst/>
                          <a:latin typeface="Arial" panose="020B0604020202020204" pitchFamily="34" charset="0"/>
                        </a:rPr>
                        <a:t>Applicant Registration &amp; Fingerprinting: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43313925"/>
                  </a:ext>
                </a:extLst>
              </a:tr>
              <a:tr h="1831096">
                <a:tc>
                  <a:txBody>
                    <a:bodyPr/>
                    <a:lstStyle/>
                    <a:p>
                      <a:pPr algn="l" fontAlgn="ctr">
                        <a:buNone/>
                      </a:pPr>
                      <a:r>
                        <a:rPr lang="en-US" sz="600" b="0" i="0" u="none" strike="noStrike" dirty="0">
                          <a:solidFill>
                            <a:srgbClr val="000000"/>
                          </a:solidFill>
                          <a:effectLst/>
                          <a:latin typeface="Arial" panose="020B0604020202020204" pitchFamily="34" charset="0"/>
                        </a:rPr>
                        <a:t>Applicants must register online at https://uenroll.identogo.com or by phone at 844-321-2101 (Monday–Friday, 8:00 AM–6:00 PM EST).</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Registration &amp; Fingerprinting Process: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1. After registering, applicants will receive a registration number, which they must bring to the IdentoGO fingerprinting site.</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2. Pre-registration with IdentoGO is required before arriving at a fingerprinting location.</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3. The FBI background check fee is $22.60, payable during online registration via credit or debit card, or in person using a money order or cashier’s check made payable to MorphoTrust. No cash or personal checks are accepted.</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Service Codes – Licensed vs. Unlicensed Providers:</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When registering online, applicants must use the correct service code to ensure their application is processed by the correct agency:</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Licensed Providers (PA Department of Aging) – Use Code: 1KG8RJ</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Applies to: Providers that require licensing, such as: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 Adult Training (2380)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 Pre-Vocational Services (2390)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 Adult Residential (6400)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 Family Living Homes (6500)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434516255"/>
                  </a:ext>
                </a:extLst>
              </a:tr>
              <a:tr h="2505709">
                <a:tc>
                  <a:txBody>
                    <a:bodyPr/>
                    <a:lstStyle/>
                    <a:p>
                      <a:pPr algn="l" fontAlgn="ctr">
                        <a:buNone/>
                      </a:pPr>
                      <a:r>
                        <a:rPr lang="en-US" sz="600" b="0" i="0" u="none" strike="noStrike" dirty="0">
                          <a:solidFill>
                            <a:srgbClr val="000000"/>
                          </a:solidFill>
                          <a:effectLst/>
                          <a:latin typeface="Arial" panose="020B0604020202020204" pitchFamily="34" charset="0"/>
                        </a:rPr>
                        <a:t>Facility Code Required: Licensed providers must have a facility code issued by the PA Department of Aging. If a licensed provider does not know their facility code, they should contact the Criminal History Background Checks Unit at 717-265-7887 and provide documentation verifying their facility status.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Unlicensed Providers (PA Department of Human Services) – Use Code: 1KG756</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Applies to: Providers that do not require licensing, such as: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§Companion Services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§Home and Community Habilitation</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§Family Aide</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§Unlicensed Respite</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§CPS Community Services</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Facility Code Not Required: Unlicensed providers do not receive a facility code.</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Questions? Contact DHS-OCYF's Clearance Verification Unit at ChildLine:</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717-783-6211 or 1-877-371-5422 (toll-free) (Monday–Friday, 8:00 AM–4:30 PM EST)</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Important Reminders: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•Use the correct service code to avoid delays or rejection.</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•Fingerprint requests submitted under the wrong agency or for an incorrect purpose will not be accepted.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270678961"/>
                  </a:ext>
                </a:extLst>
              </a:tr>
              <a:tr h="343330">
                <a:tc>
                  <a:txBody>
                    <a:bodyPr/>
                    <a:lstStyle/>
                    <a:p>
                      <a:pPr algn="l" fontAlgn="ctr">
                        <a:buNone/>
                      </a:pPr>
                      <a:r>
                        <a:rPr lang="en-US" sz="600" b="0" i="0" u="none" strike="noStrike" dirty="0">
                          <a:solidFill>
                            <a:srgbClr val="000000"/>
                          </a:solidFill>
                          <a:effectLst/>
                          <a:latin typeface="Arial" panose="020B0604020202020204" pitchFamily="34" charset="0"/>
                        </a:rPr>
                        <a:t>Official Service Code Names: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•1KG8RJ – Pennsylvania PA Dept of Aging Applicant (Licensed Providers)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•1KG756 – Pennsylvania DHS-Employee ≥14 Years Contact w/ Children (Unlicensed Providers)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277006214"/>
                  </a:ext>
                </a:extLst>
              </a:tr>
            </a:tbl>
          </a:graphicData>
        </a:graphic>
      </p:graphicFrame>
    </p:spTree>
    <p:extLst>
      <p:ext uri="{BB962C8B-B14F-4D97-AF65-F5344CB8AC3E}">
        <p14:creationId xmlns:p14="http://schemas.microsoft.com/office/powerpoint/2010/main" val="23512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0430-29B3-8E30-A55B-ECD7071ACB40}"/>
              </a:ext>
            </a:extLst>
          </p:cNvPr>
          <p:cNvSpPr>
            <a:spLocks noGrp="1"/>
          </p:cNvSpPr>
          <p:nvPr>
            <p:ph type="title"/>
          </p:nvPr>
        </p:nvSpPr>
        <p:spPr/>
        <p:txBody>
          <a:bodyPr/>
          <a:lstStyle/>
          <a:p>
            <a:r>
              <a:rPr lang="en-US" dirty="0"/>
              <a:t>Tab 5 Staff Qualifications Tab</a:t>
            </a:r>
          </a:p>
        </p:txBody>
      </p:sp>
      <p:sp>
        <p:nvSpPr>
          <p:cNvPr id="3" name="Content Placeholder 2">
            <a:extLst>
              <a:ext uri="{FF2B5EF4-FFF2-40B4-BE49-F238E27FC236}">
                <a16:creationId xmlns:a16="http://schemas.microsoft.com/office/drawing/2014/main" id="{1A5FB366-7F77-0BCD-E92A-36BB69CCDF1C}"/>
              </a:ext>
            </a:extLst>
          </p:cNvPr>
          <p:cNvSpPr>
            <a:spLocks noGrp="1"/>
          </p:cNvSpPr>
          <p:nvPr>
            <p:ph sz="quarter" idx="13"/>
          </p:nvPr>
        </p:nvSpPr>
        <p:spPr>
          <a:xfrm>
            <a:off x="219456" y="1024128"/>
            <a:ext cx="8613648" cy="4843272"/>
          </a:xfrm>
        </p:spPr>
        <p:txBody>
          <a:bodyPr/>
          <a:lstStyle/>
          <a:p>
            <a:pPr marL="0" indent="0">
              <a:buNone/>
            </a:pPr>
            <a:r>
              <a:rPr lang="en-US" dirty="0"/>
              <a:t>Two Minor Changes for Tab 5:</a:t>
            </a:r>
          </a:p>
          <a:p>
            <a:pPr marL="0" indent="0">
              <a:buNone/>
            </a:pPr>
            <a:endParaRPr lang="en-US" dirty="0"/>
          </a:p>
          <a:p>
            <a:pPr marL="457200" indent="-457200">
              <a:buAutoNum type="arabicPeriod"/>
            </a:pPr>
            <a:r>
              <a:rPr lang="en-US" dirty="0"/>
              <a:t>The Tab # was Corrected for the Highlighted Headers.  It previously indicated Tab #13 which was not changed when the Tabs were updated.</a:t>
            </a:r>
          </a:p>
          <a:p>
            <a:pPr marL="457200" indent="-457200">
              <a:buAutoNum type="arabicPeriod"/>
            </a:pPr>
            <a:endParaRPr lang="en-US" dirty="0"/>
          </a:p>
        </p:txBody>
      </p:sp>
      <p:sp>
        <p:nvSpPr>
          <p:cNvPr id="4" name="Date Placeholder 3">
            <a:extLst>
              <a:ext uri="{FF2B5EF4-FFF2-40B4-BE49-F238E27FC236}">
                <a16:creationId xmlns:a16="http://schemas.microsoft.com/office/drawing/2014/main" id="{3F2DF6AC-BE38-478E-25BE-A9BDA769CD75}"/>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993248E3-B53F-CB6D-6356-ADC723397BBA}"/>
              </a:ext>
            </a:extLst>
          </p:cNvPr>
          <p:cNvSpPr>
            <a:spLocks noGrp="1"/>
          </p:cNvSpPr>
          <p:nvPr>
            <p:ph type="sldNum" sz="quarter" idx="4"/>
          </p:nvPr>
        </p:nvSpPr>
        <p:spPr/>
        <p:txBody>
          <a:bodyPr/>
          <a:lstStyle/>
          <a:p>
            <a:pPr>
              <a:defRPr/>
            </a:pPr>
            <a:fld id="{70265E95-77F9-457A-9EE3-4D9004F83F9A}" type="slidenum">
              <a:rPr lang="en-US" smtClean="0"/>
              <a:pPr>
                <a:defRPr/>
              </a:pPr>
              <a:t>2</a:t>
            </a:fld>
            <a:endParaRPr lang="en-US" dirty="0"/>
          </a:p>
        </p:txBody>
      </p:sp>
      <p:pic>
        <p:nvPicPr>
          <p:cNvPr id="13" name="Picture 12">
            <a:extLst>
              <a:ext uri="{FF2B5EF4-FFF2-40B4-BE49-F238E27FC236}">
                <a16:creationId xmlns:a16="http://schemas.microsoft.com/office/drawing/2014/main" id="{E145A035-7F04-4288-11A7-5B844218993E}"/>
              </a:ext>
            </a:extLst>
          </p:cNvPr>
          <p:cNvPicPr>
            <a:picLocks noChangeAspect="1"/>
          </p:cNvPicPr>
          <p:nvPr/>
        </p:nvPicPr>
        <p:blipFill>
          <a:blip r:embed="rId2"/>
          <a:stretch>
            <a:fillRect/>
          </a:stretch>
        </p:blipFill>
        <p:spPr>
          <a:xfrm>
            <a:off x="539146" y="3429000"/>
            <a:ext cx="8065707" cy="1847248"/>
          </a:xfrm>
          <a:prstGeom prst="rect">
            <a:avLst/>
          </a:prstGeom>
        </p:spPr>
      </p:pic>
    </p:spTree>
    <p:extLst>
      <p:ext uri="{BB962C8B-B14F-4D97-AF65-F5344CB8AC3E}">
        <p14:creationId xmlns:p14="http://schemas.microsoft.com/office/powerpoint/2010/main" val="355255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8492-CE52-A3B1-12FC-39D8E1579EBB}"/>
              </a:ext>
            </a:extLst>
          </p:cNvPr>
          <p:cNvSpPr>
            <a:spLocks noGrp="1"/>
          </p:cNvSpPr>
          <p:nvPr>
            <p:ph type="title"/>
          </p:nvPr>
        </p:nvSpPr>
        <p:spPr/>
        <p:txBody>
          <a:bodyPr/>
          <a:lstStyle/>
          <a:p>
            <a:r>
              <a:rPr lang="en-US" dirty="0"/>
              <a:t>Tab 5 Staff Qualifications Tab</a:t>
            </a:r>
          </a:p>
        </p:txBody>
      </p:sp>
      <p:sp>
        <p:nvSpPr>
          <p:cNvPr id="4" name="Date Placeholder 3">
            <a:extLst>
              <a:ext uri="{FF2B5EF4-FFF2-40B4-BE49-F238E27FC236}">
                <a16:creationId xmlns:a16="http://schemas.microsoft.com/office/drawing/2014/main" id="{C63243F5-93BE-1335-5B80-937AAD621469}"/>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C0A6B1C2-C0E7-9011-579A-EAF560E7D43D}"/>
              </a:ext>
            </a:extLst>
          </p:cNvPr>
          <p:cNvSpPr>
            <a:spLocks noGrp="1"/>
          </p:cNvSpPr>
          <p:nvPr>
            <p:ph type="sldNum" sz="quarter" idx="4"/>
          </p:nvPr>
        </p:nvSpPr>
        <p:spPr/>
        <p:txBody>
          <a:bodyPr/>
          <a:lstStyle/>
          <a:p>
            <a:pPr>
              <a:defRPr/>
            </a:pPr>
            <a:fld id="{70265E95-77F9-457A-9EE3-4D9004F83F9A}" type="slidenum">
              <a:rPr lang="en-US" smtClean="0"/>
              <a:pPr>
                <a:defRPr/>
              </a:pPr>
              <a:t>3</a:t>
            </a:fld>
            <a:endParaRPr lang="en-US" dirty="0"/>
          </a:p>
        </p:txBody>
      </p:sp>
      <p:sp>
        <p:nvSpPr>
          <p:cNvPr id="9" name="Content Placeholder 8">
            <a:extLst>
              <a:ext uri="{FF2B5EF4-FFF2-40B4-BE49-F238E27FC236}">
                <a16:creationId xmlns:a16="http://schemas.microsoft.com/office/drawing/2014/main" id="{9E083422-7F3A-5522-3289-8F77C7FC91E9}"/>
              </a:ext>
            </a:extLst>
          </p:cNvPr>
          <p:cNvSpPr>
            <a:spLocks noGrp="1"/>
          </p:cNvSpPr>
          <p:nvPr>
            <p:ph sz="quarter" idx="13"/>
          </p:nvPr>
        </p:nvSpPr>
        <p:spPr>
          <a:xfrm>
            <a:off x="457200" y="1066800"/>
            <a:ext cx="8439912" cy="4800600"/>
          </a:xfrm>
        </p:spPr>
        <p:txBody>
          <a:bodyPr/>
          <a:lstStyle/>
          <a:p>
            <a:pPr marL="0" indent="0">
              <a:buNone/>
            </a:pPr>
            <a:r>
              <a:rPr lang="en-US" dirty="0"/>
              <a:t>2. In the drop-down lists for Service Provided and Specialty:  Remote Support was added (this was previously omitted):</a:t>
            </a:r>
          </a:p>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4D3082A7-BC2F-D10F-2478-EBF4734655DF}"/>
              </a:ext>
            </a:extLst>
          </p:cNvPr>
          <p:cNvPicPr>
            <a:picLocks noChangeAspect="1"/>
          </p:cNvPicPr>
          <p:nvPr/>
        </p:nvPicPr>
        <p:blipFill>
          <a:blip r:embed="rId2"/>
          <a:stretch>
            <a:fillRect/>
          </a:stretch>
        </p:blipFill>
        <p:spPr>
          <a:xfrm>
            <a:off x="530352" y="2356011"/>
            <a:ext cx="8156448" cy="2145978"/>
          </a:xfrm>
          <a:prstGeom prst="rect">
            <a:avLst/>
          </a:prstGeom>
        </p:spPr>
      </p:pic>
    </p:spTree>
    <p:extLst>
      <p:ext uri="{BB962C8B-B14F-4D97-AF65-F5344CB8AC3E}">
        <p14:creationId xmlns:p14="http://schemas.microsoft.com/office/powerpoint/2010/main" val="16874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98D3-628F-A398-23EF-D6F08BDAC9D4}"/>
              </a:ext>
            </a:extLst>
          </p:cNvPr>
          <p:cNvSpPr>
            <a:spLocks noGrp="1"/>
          </p:cNvSpPr>
          <p:nvPr>
            <p:ph type="title"/>
          </p:nvPr>
        </p:nvSpPr>
        <p:spPr/>
        <p:txBody>
          <a:bodyPr/>
          <a:lstStyle/>
          <a:p>
            <a:r>
              <a:rPr lang="en-US" dirty="0"/>
              <a:t>Tab 6 IDA Doc Requirements </a:t>
            </a:r>
          </a:p>
        </p:txBody>
      </p:sp>
      <p:sp>
        <p:nvSpPr>
          <p:cNvPr id="13" name="Content Placeholder 12">
            <a:extLst>
              <a:ext uri="{FF2B5EF4-FFF2-40B4-BE49-F238E27FC236}">
                <a16:creationId xmlns:a16="http://schemas.microsoft.com/office/drawing/2014/main" id="{3396F213-AA31-9521-4204-BEA97770128E}"/>
              </a:ext>
            </a:extLst>
          </p:cNvPr>
          <p:cNvSpPr>
            <a:spLocks noGrp="1"/>
          </p:cNvSpPr>
          <p:nvPr>
            <p:ph sz="quarter" idx="13"/>
          </p:nvPr>
        </p:nvSpPr>
        <p:spPr>
          <a:xfrm>
            <a:off x="324612" y="1028700"/>
            <a:ext cx="8723376" cy="4800600"/>
          </a:xfrm>
        </p:spPr>
        <p:txBody>
          <a:bodyPr/>
          <a:lstStyle/>
          <a:p>
            <a:pPr marL="0" indent="0">
              <a:buNone/>
            </a:pPr>
            <a:endParaRPr lang="en-US" dirty="0"/>
          </a:p>
          <a:p>
            <a:pPr marL="0" indent="0">
              <a:buNone/>
            </a:pPr>
            <a:r>
              <a:rPr lang="en-US" dirty="0"/>
              <a:t>1. “See Below” was added to the top of Tab 6 for Companion due to Consolidated, Community Living and P/FDS Waiver Amendments </a:t>
            </a:r>
          </a:p>
        </p:txBody>
      </p:sp>
      <p:sp>
        <p:nvSpPr>
          <p:cNvPr id="4" name="Date Placeholder 3">
            <a:extLst>
              <a:ext uri="{FF2B5EF4-FFF2-40B4-BE49-F238E27FC236}">
                <a16:creationId xmlns:a16="http://schemas.microsoft.com/office/drawing/2014/main" id="{CAF5B8A1-6151-74A3-13C8-2D06049ED19B}"/>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8D6F4D0E-6071-1AE3-CC39-2DB263E9A0BC}"/>
              </a:ext>
            </a:extLst>
          </p:cNvPr>
          <p:cNvSpPr>
            <a:spLocks noGrp="1"/>
          </p:cNvSpPr>
          <p:nvPr>
            <p:ph type="sldNum" sz="quarter" idx="4"/>
          </p:nvPr>
        </p:nvSpPr>
        <p:spPr/>
        <p:txBody>
          <a:bodyPr/>
          <a:lstStyle/>
          <a:p>
            <a:pPr>
              <a:defRPr/>
            </a:pPr>
            <a:fld id="{70265E95-77F9-457A-9EE3-4D9004F83F9A}" type="slidenum">
              <a:rPr lang="en-US" smtClean="0"/>
              <a:pPr>
                <a:defRPr/>
              </a:pPr>
              <a:t>4</a:t>
            </a:fld>
            <a:endParaRPr lang="en-US" dirty="0"/>
          </a:p>
        </p:txBody>
      </p:sp>
      <p:pic>
        <p:nvPicPr>
          <p:cNvPr id="10" name="Picture 9">
            <a:extLst>
              <a:ext uri="{FF2B5EF4-FFF2-40B4-BE49-F238E27FC236}">
                <a16:creationId xmlns:a16="http://schemas.microsoft.com/office/drawing/2014/main" id="{3ACBB61F-0C57-5805-DD2D-9BB964C426E2}"/>
              </a:ext>
            </a:extLst>
          </p:cNvPr>
          <p:cNvPicPr>
            <a:picLocks noChangeAspect="1"/>
          </p:cNvPicPr>
          <p:nvPr/>
        </p:nvPicPr>
        <p:blipFill>
          <a:blip r:embed="rId3"/>
          <a:stretch>
            <a:fillRect/>
          </a:stretch>
        </p:blipFill>
        <p:spPr>
          <a:xfrm>
            <a:off x="8032936" y="1028700"/>
            <a:ext cx="786452" cy="457240"/>
          </a:xfrm>
          <a:prstGeom prst="rect">
            <a:avLst/>
          </a:prstGeom>
        </p:spPr>
      </p:pic>
      <p:graphicFrame>
        <p:nvGraphicFramePr>
          <p:cNvPr id="3" name="Table 2">
            <a:extLst>
              <a:ext uri="{FF2B5EF4-FFF2-40B4-BE49-F238E27FC236}">
                <a16:creationId xmlns:a16="http://schemas.microsoft.com/office/drawing/2014/main" id="{B2FC671F-52C4-2DB8-F243-7004A01F1E0F}"/>
              </a:ext>
            </a:extLst>
          </p:cNvPr>
          <p:cNvGraphicFramePr>
            <a:graphicFrameLocks noGrp="1"/>
          </p:cNvGraphicFramePr>
          <p:nvPr>
            <p:extLst>
              <p:ext uri="{D42A27DB-BD31-4B8C-83A1-F6EECF244321}">
                <p14:modId xmlns:p14="http://schemas.microsoft.com/office/powerpoint/2010/main" val="237211450"/>
              </p:ext>
            </p:extLst>
          </p:nvPr>
        </p:nvGraphicFramePr>
        <p:xfrm>
          <a:off x="393192" y="3154680"/>
          <a:ext cx="8293609" cy="1323790"/>
        </p:xfrm>
        <a:graphic>
          <a:graphicData uri="http://schemas.openxmlformats.org/drawingml/2006/table">
            <a:tbl>
              <a:tblPr/>
              <a:tblGrid>
                <a:gridCol w="1780836">
                  <a:extLst>
                    <a:ext uri="{9D8B030D-6E8A-4147-A177-3AD203B41FA5}">
                      <a16:colId xmlns:a16="http://schemas.microsoft.com/office/drawing/2014/main" val="1297677666"/>
                    </a:ext>
                  </a:extLst>
                </a:gridCol>
                <a:gridCol w="900595">
                  <a:extLst>
                    <a:ext uri="{9D8B030D-6E8A-4147-A177-3AD203B41FA5}">
                      <a16:colId xmlns:a16="http://schemas.microsoft.com/office/drawing/2014/main" val="999151048"/>
                    </a:ext>
                  </a:extLst>
                </a:gridCol>
                <a:gridCol w="1195705">
                  <a:extLst>
                    <a:ext uri="{9D8B030D-6E8A-4147-A177-3AD203B41FA5}">
                      <a16:colId xmlns:a16="http://schemas.microsoft.com/office/drawing/2014/main" val="319047929"/>
                    </a:ext>
                  </a:extLst>
                </a:gridCol>
                <a:gridCol w="1083765">
                  <a:extLst>
                    <a:ext uri="{9D8B030D-6E8A-4147-A177-3AD203B41FA5}">
                      <a16:colId xmlns:a16="http://schemas.microsoft.com/office/drawing/2014/main" val="2355147590"/>
                    </a:ext>
                  </a:extLst>
                </a:gridCol>
                <a:gridCol w="814097">
                  <a:extLst>
                    <a:ext uri="{9D8B030D-6E8A-4147-A177-3AD203B41FA5}">
                      <a16:colId xmlns:a16="http://schemas.microsoft.com/office/drawing/2014/main" val="1082994843"/>
                    </a:ext>
                  </a:extLst>
                </a:gridCol>
                <a:gridCol w="722510">
                  <a:extLst>
                    <a:ext uri="{9D8B030D-6E8A-4147-A177-3AD203B41FA5}">
                      <a16:colId xmlns:a16="http://schemas.microsoft.com/office/drawing/2014/main" val="2164739014"/>
                    </a:ext>
                  </a:extLst>
                </a:gridCol>
                <a:gridCol w="875154">
                  <a:extLst>
                    <a:ext uri="{9D8B030D-6E8A-4147-A177-3AD203B41FA5}">
                      <a16:colId xmlns:a16="http://schemas.microsoft.com/office/drawing/2014/main" val="4085839603"/>
                    </a:ext>
                  </a:extLst>
                </a:gridCol>
                <a:gridCol w="920947">
                  <a:extLst>
                    <a:ext uri="{9D8B030D-6E8A-4147-A177-3AD203B41FA5}">
                      <a16:colId xmlns:a16="http://schemas.microsoft.com/office/drawing/2014/main" val="1929251705"/>
                    </a:ext>
                  </a:extLst>
                </a:gridCol>
              </a:tblGrid>
              <a:tr h="404426">
                <a:tc rowSpan="3">
                  <a:txBody>
                    <a:bodyPr/>
                    <a:lstStyle/>
                    <a:p>
                      <a:pPr algn="l" fontAlgn="t">
                        <a:buNone/>
                      </a:pPr>
                      <a:r>
                        <a:rPr lang="en-US" sz="1000" b="0" i="0" u="none" strike="noStrike" dirty="0">
                          <a:solidFill>
                            <a:srgbClr val="000000"/>
                          </a:solidFill>
                          <a:effectLst/>
                          <a:latin typeface="Arial" panose="020B0604020202020204" pitchFamily="34" charset="0"/>
                        </a:rPr>
                        <a:t>Companion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l" fontAlgn="t">
                        <a:buNone/>
                      </a:pPr>
                      <a:r>
                        <a:rPr lang="en-US" sz="1000" b="0" i="0" u="none" strike="noStrike" dirty="0">
                          <a:solidFill>
                            <a:srgbClr val="000000"/>
                          </a:solidFill>
                          <a:effectLst/>
                          <a:latin typeface="Arial" panose="020B0604020202020204" pitchFamily="34" charset="0"/>
                        </a:rPr>
                        <a:t>W1724-W1726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rial" panose="020B0604020202020204" pitchFamily="34" charset="0"/>
                        </a:rPr>
                        <a:t>51. Home &amp; Community Habilitation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rial" panose="020B0604020202020204" pitchFamily="34" charset="0"/>
                        </a:rPr>
                        <a:t>363. Companion Service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l" fontAlgn="t">
                        <a:buNone/>
                      </a:pPr>
                      <a:r>
                        <a:rPr lang="en-US" sz="1000" b="0" i="0" u="none" strike="noStrike" dirty="0">
                          <a:solidFill>
                            <a:srgbClr val="000000"/>
                          </a:solidFill>
                          <a:effectLst/>
                          <a:latin typeface="Arial" panose="020B0604020202020204" pitchFamily="34" charset="0"/>
                        </a:rPr>
                        <a:t>Copies of clearances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l" fontAlgn="t">
                        <a:buNone/>
                      </a:pPr>
                      <a:r>
                        <a:rPr lang="en-US" sz="1000" b="0" i="0" u="none" strike="noStrike" dirty="0">
                          <a:solidFill>
                            <a:srgbClr val="000000"/>
                          </a:solidFill>
                          <a:effectLst/>
                          <a:latin typeface="Arial" panose="020B0604020202020204" pitchFamily="34" charset="0"/>
                        </a:rPr>
                        <a:t>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l" fontAlgn="t">
                        <a:buNone/>
                      </a:pPr>
                      <a:r>
                        <a:rPr lang="en-US" sz="1000" b="0" i="0" u="none" strike="noStrike" dirty="0">
                          <a:solidFill>
                            <a:srgbClr val="000000"/>
                          </a:solidFill>
                          <a:effectLst/>
                          <a:latin typeface="Arial" panose="020B0604020202020204" pitchFamily="34" charset="0"/>
                        </a:rPr>
                        <a:t>See below</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l" fontAlgn="t">
                        <a:buNone/>
                      </a:pPr>
                      <a:r>
                        <a:rPr lang="en-US" sz="1000" b="0" i="0" u="none" strike="noStrike" dirty="0">
                          <a:solidFill>
                            <a:srgbClr val="000000"/>
                          </a:solidFill>
                          <a:effectLst/>
                          <a:latin typeface="Arial" panose="020B0604020202020204" pitchFamily="34" charset="0"/>
                        </a:rPr>
                        <a:t>Have a waiver service location in Pennsylvania or a state contiguous to 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0996380"/>
                  </a:ext>
                </a:extLst>
              </a:tr>
              <a:tr h="404393">
                <a:tc vMerge="1">
                  <a:txBody>
                    <a:bodyPr/>
                    <a:lstStyle/>
                    <a:p>
                      <a:endParaRPr lang="en-US"/>
                    </a:p>
                  </a:txBody>
                  <a:tcPr/>
                </a:tc>
                <a:tc vMerge="1">
                  <a:txBody>
                    <a:bodyPr/>
                    <a:lstStyle/>
                    <a:p>
                      <a:endParaRPr lang="en-US"/>
                    </a:p>
                  </a:txBody>
                  <a:tcPr/>
                </a:tc>
                <a:tc>
                  <a:txBody>
                    <a:bodyPr/>
                    <a:lstStyle/>
                    <a:p>
                      <a:pPr algn="l" fontAlgn="t">
                        <a:buNone/>
                      </a:pPr>
                      <a:r>
                        <a:rPr lang="en-US" sz="1000" b="0" i="0" u="none" strike="noStrike" dirty="0">
                          <a:solidFill>
                            <a:srgbClr val="000000"/>
                          </a:solidFill>
                          <a:effectLst/>
                          <a:latin typeface="Arial" panose="020B0604020202020204" pitchFamily="34" charset="0"/>
                        </a:rPr>
                        <a:t>54. Intermediate Service Organization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rial" panose="020B0604020202020204" pitchFamily="34" charset="0"/>
                        </a:rPr>
                        <a:t>540. ISO - Agency with Choice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50185833"/>
                  </a:ext>
                </a:extLst>
              </a:tr>
              <a:tr h="462197">
                <a:tc vMerge="1">
                  <a:txBody>
                    <a:bodyPr/>
                    <a:lstStyle/>
                    <a:p>
                      <a:endParaRPr lang="en-US"/>
                    </a:p>
                  </a:txBody>
                  <a:tcPr/>
                </a:tc>
                <a:tc vMerge="1">
                  <a:txBody>
                    <a:bodyPr/>
                    <a:lstStyle/>
                    <a:p>
                      <a:endParaRPr lang="en-US"/>
                    </a:p>
                  </a:txBody>
                  <a:tcPr/>
                </a:tc>
                <a:tc>
                  <a:txBody>
                    <a:bodyPr/>
                    <a:lstStyle/>
                    <a:p>
                      <a:pPr algn="l" fontAlgn="t">
                        <a:buNone/>
                      </a:pPr>
                      <a:r>
                        <a:rPr lang="en-US" sz="1000" b="0" i="0" u="none" strike="noStrike" dirty="0">
                          <a:solidFill>
                            <a:srgbClr val="000000"/>
                          </a:solidFill>
                          <a:effectLst/>
                          <a:latin typeface="Arial" panose="020B0604020202020204" pitchFamily="34" charset="0"/>
                        </a:rPr>
                        <a:t>54. Intermediate Service Organization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rial" panose="020B0604020202020204" pitchFamily="34" charset="0"/>
                        </a:rPr>
                        <a:t>541. ISO - Fiscal/Employer Agent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42476039"/>
                  </a:ext>
                </a:extLst>
              </a:tr>
            </a:tbl>
          </a:graphicData>
        </a:graphic>
      </p:graphicFrame>
    </p:spTree>
    <p:extLst>
      <p:ext uri="{BB962C8B-B14F-4D97-AF65-F5344CB8AC3E}">
        <p14:creationId xmlns:p14="http://schemas.microsoft.com/office/powerpoint/2010/main" val="157178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C312-1E6E-C6A1-E59D-1DBAA6B88009}"/>
              </a:ext>
            </a:extLst>
          </p:cNvPr>
          <p:cNvSpPr>
            <a:spLocks noGrp="1"/>
          </p:cNvSpPr>
          <p:nvPr>
            <p:ph type="title"/>
          </p:nvPr>
        </p:nvSpPr>
        <p:spPr/>
        <p:txBody>
          <a:bodyPr/>
          <a:lstStyle/>
          <a:p>
            <a:r>
              <a:rPr lang="en-US" dirty="0"/>
              <a:t>Tab 6 IDA Doc Requirements </a:t>
            </a:r>
          </a:p>
        </p:txBody>
      </p:sp>
      <p:sp>
        <p:nvSpPr>
          <p:cNvPr id="3" name="Content Placeholder 2">
            <a:extLst>
              <a:ext uri="{FF2B5EF4-FFF2-40B4-BE49-F238E27FC236}">
                <a16:creationId xmlns:a16="http://schemas.microsoft.com/office/drawing/2014/main" id="{149CEF97-432D-772C-CE0A-CD8243637F67}"/>
              </a:ext>
            </a:extLst>
          </p:cNvPr>
          <p:cNvSpPr>
            <a:spLocks noGrp="1"/>
          </p:cNvSpPr>
          <p:nvPr>
            <p:ph sz="quarter" idx="13"/>
          </p:nvPr>
        </p:nvSpPr>
        <p:spPr>
          <a:xfrm>
            <a:off x="182880" y="1066800"/>
            <a:ext cx="8714232" cy="4800600"/>
          </a:xfrm>
        </p:spPr>
        <p:txBody>
          <a:bodyPr/>
          <a:lstStyle/>
          <a:p>
            <a:pPr marL="0" indent="0">
              <a:buNone/>
            </a:pPr>
            <a:r>
              <a:rPr lang="en-US" dirty="0"/>
              <a:t>2. At top of Tab 6, Shift Nursing has an update as follows:</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3. Under Validation Documentation, there was a change for ASL based on waiver amendment as follows:</a:t>
            </a:r>
          </a:p>
          <a:p>
            <a:pPr marL="0" indent="0">
              <a:buNone/>
            </a:pPr>
            <a:endParaRPr lang="en-US" dirty="0"/>
          </a:p>
        </p:txBody>
      </p:sp>
      <p:sp>
        <p:nvSpPr>
          <p:cNvPr id="4" name="Date Placeholder 3">
            <a:extLst>
              <a:ext uri="{FF2B5EF4-FFF2-40B4-BE49-F238E27FC236}">
                <a16:creationId xmlns:a16="http://schemas.microsoft.com/office/drawing/2014/main" id="{BF70F7BB-CC2E-B34E-6F2B-CAD023F5015E}"/>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58A0F9FA-8CB3-A2E2-5616-60D9E512DB1B}"/>
              </a:ext>
            </a:extLst>
          </p:cNvPr>
          <p:cNvSpPr>
            <a:spLocks noGrp="1"/>
          </p:cNvSpPr>
          <p:nvPr>
            <p:ph type="sldNum" sz="quarter" idx="4"/>
          </p:nvPr>
        </p:nvSpPr>
        <p:spPr/>
        <p:txBody>
          <a:bodyPr/>
          <a:lstStyle/>
          <a:p>
            <a:pPr>
              <a:defRPr/>
            </a:pPr>
            <a:fld id="{70265E95-77F9-457A-9EE3-4D9004F83F9A}" type="slidenum">
              <a:rPr lang="en-US" smtClean="0"/>
              <a:pPr>
                <a:defRPr/>
              </a:pPr>
              <a:t>5</a:t>
            </a:fld>
            <a:endParaRPr lang="en-US" dirty="0"/>
          </a:p>
        </p:txBody>
      </p:sp>
      <p:pic>
        <p:nvPicPr>
          <p:cNvPr id="8" name="Picture 7">
            <a:extLst>
              <a:ext uri="{FF2B5EF4-FFF2-40B4-BE49-F238E27FC236}">
                <a16:creationId xmlns:a16="http://schemas.microsoft.com/office/drawing/2014/main" id="{1401602D-5277-C330-3C86-1E47CD1A330C}"/>
              </a:ext>
            </a:extLst>
          </p:cNvPr>
          <p:cNvPicPr>
            <a:picLocks noChangeAspect="1"/>
          </p:cNvPicPr>
          <p:nvPr/>
        </p:nvPicPr>
        <p:blipFill>
          <a:blip r:embed="rId3"/>
          <a:stretch>
            <a:fillRect/>
          </a:stretch>
        </p:blipFill>
        <p:spPr>
          <a:xfrm>
            <a:off x="7781476" y="1047325"/>
            <a:ext cx="786452" cy="457240"/>
          </a:xfrm>
          <a:prstGeom prst="rect">
            <a:avLst/>
          </a:prstGeom>
        </p:spPr>
      </p:pic>
      <p:graphicFrame>
        <p:nvGraphicFramePr>
          <p:cNvPr id="11" name="Table 10">
            <a:extLst>
              <a:ext uri="{FF2B5EF4-FFF2-40B4-BE49-F238E27FC236}">
                <a16:creationId xmlns:a16="http://schemas.microsoft.com/office/drawing/2014/main" id="{5B1E5A48-1B0E-5FD9-5ABD-D939781E123A}"/>
              </a:ext>
            </a:extLst>
          </p:cNvPr>
          <p:cNvGraphicFramePr>
            <a:graphicFrameLocks noGrp="1"/>
          </p:cNvGraphicFramePr>
          <p:nvPr>
            <p:extLst>
              <p:ext uri="{D42A27DB-BD31-4B8C-83A1-F6EECF244321}">
                <p14:modId xmlns:p14="http://schemas.microsoft.com/office/powerpoint/2010/main" val="947887476"/>
              </p:ext>
            </p:extLst>
          </p:nvPr>
        </p:nvGraphicFramePr>
        <p:xfrm>
          <a:off x="528066" y="1670741"/>
          <a:ext cx="7886700" cy="1948570"/>
        </p:xfrm>
        <a:graphic>
          <a:graphicData uri="http://schemas.openxmlformats.org/drawingml/2006/table">
            <a:tbl>
              <a:tblPr/>
              <a:tblGrid>
                <a:gridCol w="1662859">
                  <a:extLst>
                    <a:ext uri="{9D8B030D-6E8A-4147-A177-3AD203B41FA5}">
                      <a16:colId xmlns:a16="http://schemas.microsoft.com/office/drawing/2014/main" val="1067837787"/>
                    </a:ext>
                  </a:extLst>
                </a:gridCol>
                <a:gridCol w="840931">
                  <a:extLst>
                    <a:ext uri="{9D8B030D-6E8A-4147-A177-3AD203B41FA5}">
                      <a16:colId xmlns:a16="http://schemas.microsoft.com/office/drawing/2014/main" val="3170783704"/>
                    </a:ext>
                  </a:extLst>
                </a:gridCol>
                <a:gridCol w="1116491">
                  <a:extLst>
                    <a:ext uri="{9D8B030D-6E8A-4147-A177-3AD203B41FA5}">
                      <a16:colId xmlns:a16="http://schemas.microsoft.com/office/drawing/2014/main" val="2331837836"/>
                    </a:ext>
                  </a:extLst>
                </a:gridCol>
                <a:gridCol w="1011968">
                  <a:extLst>
                    <a:ext uri="{9D8B030D-6E8A-4147-A177-3AD203B41FA5}">
                      <a16:colId xmlns:a16="http://schemas.microsoft.com/office/drawing/2014/main" val="3029695917"/>
                    </a:ext>
                  </a:extLst>
                </a:gridCol>
                <a:gridCol w="760164">
                  <a:extLst>
                    <a:ext uri="{9D8B030D-6E8A-4147-A177-3AD203B41FA5}">
                      <a16:colId xmlns:a16="http://schemas.microsoft.com/office/drawing/2014/main" val="620342710"/>
                    </a:ext>
                  </a:extLst>
                </a:gridCol>
                <a:gridCol w="817176">
                  <a:extLst>
                    <a:ext uri="{9D8B030D-6E8A-4147-A177-3AD203B41FA5}">
                      <a16:colId xmlns:a16="http://schemas.microsoft.com/office/drawing/2014/main" val="1326264730"/>
                    </a:ext>
                  </a:extLst>
                </a:gridCol>
                <a:gridCol w="817176">
                  <a:extLst>
                    <a:ext uri="{9D8B030D-6E8A-4147-A177-3AD203B41FA5}">
                      <a16:colId xmlns:a16="http://schemas.microsoft.com/office/drawing/2014/main" val="218058176"/>
                    </a:ext>
                  </a:extLst>
                </a:gridCol>
                <a:gridCol w="859935">
                  <a:extLst>
                    <a:ext uri="{9D8B030D-6E8A-4147-A177-3AD203B41FA5}">
                      <a16:colId xmlns:a16="http://schemas.microsoft.com/office/drawing/2014/main" val="74340712"/>
                    </a:ext>
                  </a:extLst>
                </a:gridCol>
              </a:tblGrid>
              <a:tr h="616904">
                <a:tc rowSpan="3">
                  <a:txBody>
                    <a:bodyPr/>
                    <a:lstStyle/>
                    <a:p>
                      <a:pPr algn="l" fontAlgn="t">
                        <a:buNone/>
                      </a:pPr>
                      <a:r>
                        <a:rPr lang="en-US" sz="700" b="0" i="0" u="none" strike="noStrike" dirty="0">
                          <a:solidFill>
                            <a:srgbClr val="000000"/>
                          </a:solidFill>
                          <a:effectLst/>
                          <a:latin typeface="Arial" panose="020B0604020202020204" pitchFamily="34" charset="0"/>
                        </a:rPr>
                        <a:t>Shift Nursing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t">
                        <a:buNone/>
                      </a:pPr>
                      <a:r>
                        <a:rPr lang="en-US" sz="700" b="0" i="0" u="none" strike="noStrike" dirty="0">
                          <a:solidFill>
                            <a:srgbClr val="000000"/>
                          </a:solidFill>
                          <a:effectLst/>
                          <a:latin typeface="Arial" panose="020B0604020202020204" pitchFamily="34" charset="0"/>
                        </a:rPr>
                        <a:t>T2025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05. Home Health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051. Private Duty Nursing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Copies of clearances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28 Pa. Code, Part IV, Health Facilities Subpart F. Chapter 601 and Subpart A. Chapter 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The provider should supply a copy of the current home health license to the AE. Please note that all Home Health Care Agencies must be certified by Medicare prior to enrollment with Pennsylvania Medicaid.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l" fontAlgn="t">
                        <a:buNone/>
                      </a:pPr>
                      <a:r>
                        <a:rPr lang="en-US" sz="700" b="0" i="0" u="none" strike="noStrike" dirty="0">
                          <a:solidFill>
                            <a:srgbClr val="000000"/>
                          </a:solidFill>
                          <a:effectLst/>
                          <a:latin typeface="Arial" panose="020B0604020202020204" pitchFamily="34" charset="0"/>
                        </a:rPr>
                        <a:t>Have a waiver service location in Pennsylvania or a state contiguous to Pennsylvania.</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Nurses with a waiver service location in a state contiguous to Pennsylvania must comply with</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regulations comparable to Title 49 Pa. Code Chapter 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8400957"/>
                  </a:ext>
                </a:extLst>
              </a:tr>
              <a:tr h="156041">
                <a:tc vMerge="1">
                  <a:txBody>
                    <a:bodyPr/>
                    <a:lstStyle/>
                    <a:p>
                      <a:endParaRPr lang="en-US"/>
                    </a:p>
                  </a:txBody>
                  <a:tcPr/>
                </a:tc>
                <a:tc vMerge="1">
                  <a:txBody>
                    <a:bodyPr/>
                    <a:lstStyle/>
                    <a:p>
                      <a:endParaRPr lang="en-US"/>
                    </a:p>
                  </a:txBody>
                  <a:tcPr/>
                </a:tc>
                <a:tc>
                  <a:txBody>
                    <a:bodyPr/>
                    <a:lstStyle/>
                    <a:p>
                      <a:pPr algn="l" fontAlgn="t">
                        <a:buNone/>
                      </a:pPr>
                      <a:r>
                        <a:rPr lang="en-US" sz="700" b="0" i="0" u="none" strike="noStrike" dirty="0">
                          <a:solidFill>
                            <a:srgbClr val="000000"/>
                          </a:solidFill>
                          <a:effectLst/>
                          <a:latin typeface="Arial" panose="020B0604020202020204" pitchFamily="34" charset="0"/>
                        </a:rPr>
                        <a:t>16. Nurse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160. Registered Nurse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Copies of clearances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RN (check expiration date of license)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562694887"/>
                  </a:ext>
                </a:extLst>
              </a:tr>
              <a:tr h="348370">
                <a:tc vMerge="1">
                  <a:txBody>
                    <a:bodyPr/>
                    <a:lstStyle/>
                    <a:p>
                      <a:endParaRPr lang="en-US"/>
                    </a:p>
                  </a:txBody>
                  <a:tcPr/>
                </a:tc>
                <a:tc vMerge="1">
                  <a:txBody>
                    <a:bodyPr/>
                    <a:lstStyle/>
                    <a:p>
                      <a:endParaRPr lang="en-US"/>
                    </a:p>
                  </a:txBody>
                  <a:tcPr/>
                </a:tc>
                <a:tc>
                  <a:txBody>
                    <a:bodyPr/>
                    <a:lstStyle/>
                    <a:p>
                      <a:pPr algn="l" fontAlgn="t">
                        <a:buNone/>
                      </a:pPr>
                      <a:r>
                        <a:rPr lang="en-US" sz="700" b="0" i="0" u="none" strike="noStrike" dirty="0">
                          <a:solidFill>
                            <a:srgbClr val="000000"/>
                          </a:solidFill>
                          <a:effectLst/>
                          <a:latin typeface="Arial" panose="020B0604020202020204" pitchFamily="34" charset="0"/>
                        </a:rPr>
                        <a:t>16. Nurse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161. Licensed Practical Nurse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Copies of clearances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700" b="0" i="0" u="none" strike="noStrike" dirty="0">
                          <a:solidFill>
                            <a:srgbClr val="000000"/>
                          </a:solidFill>
                          <a:effectLst/>
                          <a:latin typeface="Arial" panose="020B0604020202020204" pitchFamily="34" charset="0"/>
                        </a:rPr>
                        <a:t>RN or LPN (check expiration date of license)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657580149"/>
                  </a:ext>
                </a:extLst>
              </a:tr>
            </a:tbl>
          </a:graphicData>
        </a:graphic>
      </p:graphicFrame>
      <p:graphicFrame>
        <p:nvGraphicFramePr>
          <p:cNvPr id="13" name="Table 12">
            <a:extLst>
              <a:ext uri="{FF2B5EF4-FFF2-40B4-BE49-F238E27FC236}">
                <a16:creationId xmlns:a16="http://schemas.microsoft.com/office/drawing/2014/main" id="{4C625D4F-7897-24F2-460B-24BE47ECB03C}"/>
              </a:ext>
            </a:extLst>
          </p:cNvPr>
          <p:cNvGraphicFramePr>
            <a:graphicFrameLocks noGrp="1"/>
          </p:cNvGraphicFramePr>
          <p:nvPr>
            <p:extLst>
              <p:ext uri="{D42A27DB-BD31-4B8C-83A1-F6EECF244321}">
                <p14:modId xmlns:p14="http://schemas.microsoft.com/office/powerpoint/2010/main" val="2678172985"/>
              </p:ext>
            </p:extLst>
          </p:nvPr>
        </p:nvGraphicFramePr>
        <p:xfrm>
          <a:off x="374904" y="4857554"/>
          <a:ext cx="8193024" cy="1164791"/>
        </p:xfrm>
        <a:graphic>
          <a:graphicData uri="http://schemas.openxmlformats.org/drawingml/2006/table">
            <a:tbl>
              <a:tblPr/>
              <a:tblGrid>
                <a:gridCol w="3830456">
                  <a:extLst>
                    <a:ext uri="{9D8B030D-6E8A-4147-A177-3AD203B41FA5}">
                      <a16:colId xmlns:a16="http://schemas.microsoft.com/office/drawing/2014/main" val="1865879281"/>
                    </a:ext>
                  </a:extLst>
                </a:gridCol>
                <a:gridCol w="4362568">
                  <a:extLst>
                    <a:ext uri="{9D8B030D-6E8A-4147-A177-3AD203B41FA5}">
                      <a16:colId xmlns:a16="http://schemas.microsoft.com/office/drawing/2014/main" val="2430065758"/>
                    </a:ext>
                  </a:extLst>
                </a:gridCol>
              </a:tblGrid>
              <a:tr h="127010">
                <a:tc>
                  <a:txBody>
                    <a:bodyPr/>
                    <a:lstStyle/>
                    <a:p>
                      <a:pPr algn="l" fontAlgn="t">
                        <a:buNone/>
                      </a:pPr>
                      <a:r>
                        <a:rPr lang="en-US" sz="500" b="1" i="0" u="none" strike="noStrike" dirty="0">
                          <a:solidFill>
                            <a:srgbClr val="FFFFFF"/>
                          </a:solidFill>
                          <a:effectLst/>
                          <a:latin typeface="Arial" panose="020B0604020202020204" pitchFamily="34" charset="0"/>
                        </a:rPr>
                        <a:t>AMERICAN SIGN LANGUAGE - ENGLISH INTERPRETER SERVICE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66092"/>
                    </a:solidFill>
                  </a:tcPr>
                </a:tc>
                <a:tc>
                  <a:txBody>
                    <a:bodyPr/>
                    <a:lstStyle/>
                    <a:p>
                      <a:pPr algn="ctr" fontAlgn="t">
                        <a:buNone/>
                      </a:pPr>
                      <a:r>
                        <a:rPr lang="en-US" sz="500" b="1" i="0" u="none" strike="noStrike" dirty="0">
                          <a:solidFill>
                            <a:srgbClr val="FFFFFF"/>
                          </a:solidFill>
                          <a:effectLst/>
                          <a:latin typeface="Arial" panose="020B0604020202020204" pitchFamily="34" charset="0"/>
                        </a:rPr>
                        <a:t>VALIDATION DOCUMENTATION</a:t>
                      </a:r>
                    </a:p>
                  </a:txBody>
                  <a:tcPr marL="0" marR="0" marT="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1334436316"/>
                  </a:ext>
                </a:extLst>
              </a:tr>
              <a:tr h="278696">
                <a:tc rowSpan="2">
                  <a:txBody>
                    <a:bodyPr/>
                    <a:lstStyle/>
                    <a:p>
                      <a:pPr algn="l" fontAlgn="t">
                        <a:buNone/>
                      </a:pPr>
                      <a:r>
                        <a:rPr lang="en-US" sz="1000" b="0" i="0" u="none" strike="noStrike" dirty="0">
                          <a:solidFill>
                            <a:srgbClr val="000000"/>
                          </a:solidFill>
                          <a:effectLst/>
                          <a:latin typeface="Arial" panose="020B0604020202020204" pitchFamily="34" charset="0"/>
                        </a:rPr>
                        <a:t>Be at least 18 years of age</a:t>
                      </a:r>
                      <a:r>
                        <a:rPr lang="en-US" sz="1000" b="0" i="0" u="none" strike="sngStrike"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and </a:t>
                      </a:r>
                      <a:r>
                        <a:rPr lang="en-US" sz="1000" b="0" i="0" u="none" strike="sngStrike" dirty="0">
                          <a:solidFill>
                            <a:srgbClr val="000000"/>
                          </a:solidFill>
                          <a:effectLst/>
                          <a:latin typeface="Arial" panose="020B0604020202020204" pitchFamily="34" charset="0"/>
                        </a:rPr>
                        <a:t>comply with the Sign Language Interpreter and Transliterator State Registration Act of 2004, </a:t>
                      </a:r>
                      <a:r>
                        <a:rPr lang="en-US" sz="1000" b="0" i="0" u="none" strike="noStrike" dirty="0">
                          <a:solidFill>
                            <a:srgbClr val="000000"/>
                          </a:solidFill>
                          <a:effectLst/>
                          <a:latin typeface="Arial" panose="020B0604020202020204" pitchFamily="34" charset="0"/>
                        </a:rPr>
                        <a:t>and be registered</a:t>
                      </a:r>
                      <a:r>
                        <a:rPr lang="en-US" sz="1000" b="0" i="0" u="none" strike="sngStrike"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with</a:t>
                      </a:r>
                      <a:r>
                        <a:rPr lang="en-US" sz="1000" b="0" i="0" u="none" strike="sngStrike"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Pennsylvania’s Office of Deaf and Hard of Hearing.  T</a:t>
                      </a:r>
                      <a:r>
                        <a:rPr lang="en-US" sz="1000" b="0" i="0" u="none" strike="sngStrike" dirty="0">
                          <a:solidFill>
                            <a:srgbClr val="000000"/>
                          </a:solidFill>
                          <a:effectLst/>
                          <a:latin typeface="Arial" panose="020B0604020202020204" pitchFamily="34" charset="0"/>
                        </a:rPr>
                        <a:t>he act defines qualified interpreters and transliterators and requires registration renewal every 2 years. </a:t>
                      </a:r>
                      <a:endParaRPr lang="en-US" sz="10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buNone/>
                      </a:pPr>
                      <a:r>
                        <a:rPr lang="en-US" sz="1000" b="0" i="0" u="none" strike="noStrike" dirty="0">
                          <a:solidFill>
                            <a:srgbClr val="000000"/>
                          </a:solidFill>
                          <a:effectLst/>
                          <a:latin typeface="Arial" panose="020B0604020202020204" pitchFamily="34" charset="0"/>
                        </a:rPr>
                        <a:t>Proof of age and Registration with Pennsylvania’s Office of Deaf and Hard of Hearing. A list of the Office of the Deaf and Hard of Hearing (ODHH) registered Sign Language Interpreters can be found at the link below.  This database allows you to quickly identify sign language interpreters who meet the Pennsylvania registration requirements defined in Act 57.</a:t>
                      </a:r>
                      <a:br>
                        <a:rPr lang="en-US" sz="1000" b="0" i="0" u="none" strike="noStrike" dirty="0">
                          <a:solidFill>
                            <a:srgbClr val="000000"/>
                          </a:solidFill>
                          <a:effectLst/>
                          <a:latin typeface="Arial" panose="020B0604020202020204" pitchFamily="34" charset="0"/>
                        </a:rPr>
                      </a:br>
                      <a:endParaRPr lang="en-US" sz="10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0313068"/>
                  </a:ext>
                </a:extLst>
              </a:tr>
              <a:tr h="123381">
                <a:tc vMerge="1">
                  <a:txBody>
                    <a:bodyPr/>
                    <a:lstStyle/>
                    <a:p>
                      <a:endParaRPr lang="en-US"/>
                    </a:p>
                  </a:txBody>
                  <a:tcPr/>
                </a:tc>
                <a:tc>
                  <a:txBody>
                    <a:bodyPr/>
                    <a:lstStyle/>
                    <a:p>
                      <a:pPr algn="ctr" fontAlgn="t">
                        <a:buNone/>
                      </a:pPr>
                      <a:r>
                        <a:rPr lang="en-US" sz="400" b="1" i="0" u="sng" strike="noStrike" dirty="0">
                          <a:solidFill>
                            <a:srgbClr val="0000FF"/>
                          </a:solidFill>
                          <a:effectLst/>
                          <a:latin typeface="Arial" panose="020B0604020202020204" pitchFamily="34" charset="0"/>
                          <a:hlinkClick r:id="rId4"/>
                        </a:rPr>
                        <a:t>https://www.dlisecureweb.pa.gov/ODHH/</a:t>
                      </a:r>
                      <a:endParaRPr lang="en-US" sz="400" b="1" i="0" u="sng" strike="noStrike" dirty="0">
                        <a:solidFill>
                          <a:srgbClr val="0000FF"/>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2619807"/>
                  </a:ext>
                </a:extLst>
              </a:tr>
            </a:tbl>
          </a:graphicData>
        </a:graphic>
      </p:graphicFrame>
    </p:spTree>
    <p:extLst>
      <p:ext uri="{BB962C8B-B14F-4D97-AF65-F5344CB8AC3E}">
        <p14:creationId xmlns:p14="http://schemas.microsoft.com/office/powerpoint/2010/main" val="229244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1090-B71A-3210-ED45-7030D0A553B3}"/>
              </a:ext>
            </a:extLst>
          </p:cNvPr>
          <p:cNvSpPr>
            <a:spLocks noGrp="1"/>
          </p:cNvSpPr>
          <p:nvPr>
            <p:ph type="title"/>
          </p:nvPr>
        </p:nvSpPr>
        <p:spPr/>
        <p:txBody>
          <a:bodyPr/>
          <a:lstStyle/>
          <a:p>
            <a:r>
              <a:rPr lang="en-US" dirty="0"/>
              <a:t>Tab 6 IDA Doc Requirements</a:t>
            </a:r>
          </a:p>
        </p:txBody>
      </p:sp>
      <p:sp>
        <p:nvSpPr>
          <p:cNvPr id="3" name="Content Placeholder 2">
            <a:extLst>
              <a:ext uri="{FF2B5EF4-FFF2-40B4-BE49-F238E27FC236}">
                <a16:creationId xmlns:a16="http://schemas.microsoft.com/office/drawing/2014/main" id="{C7B7FD08-DA5D-6E76-0627-8DF882384D87}"/>
              </a:ext>
            </a:extLst>
          </p:cNvPr>
          <p:cNvSpPr>
            <a:spLocks noGrp="1"/>
          </p:cNvSpPr>
          <p:nvPr>
            <p:ph sz="quarter" idx="13"/>
          </p:nvPr>
        </p:nvSpPr>
        <p:spPr>
          <a:xfrm>
            <a:off x="374904" y="1066800"/>
            <a:ext cx="8388096" cy="4800600"/>
          </a:xfrm>
        </p:spPr>
        <p:txBody>
          <a:bodyPr/>
          <a:lstStyle/>
          <a:p>
            <a:pPr marL="0" indent="0">
              <a:buNone/>
            </a:pPr>
            <a:r>
              <a:rPr lang="en-US" dirty="0"/>
              <a:t>4. Behavioral Supports: Clarification was added regarding the FBA training as follows:</a:t>
            </a:r>
          </a:p>
          <a:p>
            <a:pPr marL="0" indent="0">
              <a:buNone/>
            </a:pPr>
            <a:endParaRPr lang="en-US" dirty="0"/>
          </a:p>
        </p:txBody>
      </p:sp>
      <p:sp>
        <p:nvSpPr>
          <p:cNvPr id="4" name="Date Placeholder 3">
            <a:extLst>
              <a:ext uri="{FF2B5EF4-FFF2-40B4-BE49-F238E27FC236}">
                <a16:creationId xmlns:a16="http://schemas.microsoft.com/office/drawing/2014/main" id="{B5388F2E-A555-AABA-6D2F-69CB74134BF7}"/>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B0B9A2EC-1D2C-AF60-22A9-57BD26FBF5EB}"/>
              </a:ext>
            </a:extLst>
          </p:cNvPr>
          <p:cNvSpPr>
            <a:spLocks noGrp="1"/>
          </p:cNvSpPr>
          <p:nvPr>
            <p:ph type="sldNum" sz="quarter" idx="4"/>
          </p:nvPr>
        </p:nvSpPr>
        <p:spPr/>
        <p:txBody>
          <a:bodyPr/>
          <a:lstStyle/>
          <a:p>
            <a:pPr>
              <a:defRPr/>
            </a:pPr>
            <a:fld id="{70265E95-77F9-457A-9EE3-4D9004F83F9A}" type="slidenum">
              <a:rPr lang="en-US" smtClean="0"/>
              <a:pPr>
                <a:defRPr/>
              </a:pPr>
              <a:t>6</a:t>
            </a:fld>
            <a:endParaRPr lang="en-US" dirty="0"/>
          </a:p>
        </p:txBody>
      </p:sp>
      <p:graphicFrame>
        <p:nvGraphicFramePr>
          <p:cNvPr id="7" name="Table 6">
            <a:extLst>
              <a:ext uri="{FF2B5EF4-FFF2-40B4-BE49-F238E27FC236}">
                <a16:creationId xmlns:a16="http://schemas.microsoft.com/office/drawing/2014/main" id="{C9A23EDA-D578-1DAE-02B7-4BCD075EDC7E}"/>
              </a:ext>
            </a:extLst>
          </p:cNvPr>
          <p:cNvGraphicFramePr>
            <a:graphicFrameLocks noGrp="1"/>
          </p:cNvGraphicFramePr>
          <p:nvPr>
            <p:extLst>
              <p:ext uri="{D42A27DB-BD31-4B8C-83A1-F6EECF244321}">
                <p14:modId xmlns:p14="http://schemas.microsoft.com/office/powerpoint/2010/main" val="3216024250"/>
              </p:ext>
            </p:extLst>
          </p:nvPr>
        </p:nvGraphicFramePr>
        <p:xfrm>
          <a:off x="493776" y="2474976"/>
          <a:ext cx="7886700" cy="3028149"/>
        </p:xfrm>
        <a:graphic>
          <a:graphicData uri="http://schemas.openxmlformats.org/drawingml/2006/table">
            <a:tbl>
              <a:tblPr/>
              <a:tblGrid>
                <a:gridCol w="3687241">
                  <a:extLst>
                    <a:ext uri="{9D8B030D-6E8A-4147-A177-3AD203B41FA5}">
                      <a16:colId xmlns:a16="http://schemas.microsoft.com/office/drawing/2014/main" val="1248463583"/>
                    </a:ext>
                  </a:extLst>
                </a:gridCol>
                <a:gridCol w="4199459">
                  <a:extLst>
                    <a:ext uri="{9D8B030D-6E8A-4147-A177-3AD203B41FA5}">
                      <a16:colId xmlns:a16="http://schemas.microsoft.com/office/drawing/2014/main" val="2026105243"/>
                    </a:ext>
                  </a:extLst>
                </a:gridCol>
              </a:tblGrid>
              <a:tr h="284949">
                <a:tc>
                  <a:txBody>
                    <a:bodyPr/>
                    <a:lstStyle/>
                    <a:p>
                      <a:pPr algn="l" fontAlgn="t">
                        <a:buNone/>
                      </a:pPr>
                      <a:r>
                        <a:rPr lang="en-US" sz="1000" b="1" i="0" u="none" strike="noStrike">
                          <a:solidFill>
                            <a:srgbClr val="FFFFFF"/>
                          </a:solidFill>
                          <a:effectLst/>
                          <a:latin typeface="Arial" panose="020B0604020202020204" pitchFamily="34" charset="0"/>
                        </a:rPr>
                        <a:t>BEHAVIORAL SUPPORTS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t">
                        <a:buNone/>
                      </a:pPr>
                      <a:r>
                        <a:rPr lang="en-US" sz="1000" b="1" i="0" u="none" strike="noStrike">
                          <a:solidFill>
                            <a:srgbClr val="FFFFFF"/>
                          </a:solidFill>
                          <a:effectLst/>
                          <a:latin typeface="Arial" panose="020B0604020202020204" pitchFamily="34" charset="0"/>
                        </a:rPr>
                        <a:t>VALIDATION DOCUMENTATION</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366092"/>
                    </a:solidFill>
                  </a:tcPr>
                </a:tc>
                <a:extLst>
                  <a:ext uri="{0D108BD9-81ED-4DB2-BD59-A6C34878D82A}">
                    <a16:rowId xmlns:a16="http://schemas.microsoft.com/office/drawing/2014/main" val="288930659"/>
                  </a:ext>
                </a:extLst>
              </a:tr>
              <a:tr h="1955331">
                <a:tc>
                  <a:txBody>
                    <a:bodyPr/>
                    <a:lstStyle/>
                    <a:p>
                      <a:pPr algn="l" fontAlgn="t">
                        <a:buNone/>
                      </a:pPr>
                      <a:r>
                        <a:rPr lang="en-US" sz="1000" b="0" i="0" u="none" strike="noStrike" dirty="0">
                          <a:solidFill>
                            <a:srgbClr val="000000"/>
                          </a:solidFill>
                          <a:effectLst/>
                          <a:latin typeface="Arial" panose="020B0604020202020204" pitchFamily="34" charset="0"/>
                        </a:rPr>
                        <a:t>ALL: Training in conducting and using Functional Behavioral Assessment &amp; in positive behavioral support &amp; at least 2 years experience working with individuals with ID/autism.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rial" panose="020B0604020202020204" pitchFamily="34" charset="0"/>
                        </a:rPr>
                        <a:t>Copies of training curriculum and documentation of completion of training in conducting and using a Functional Behavioral Assessment and in positive behavioral support; AND copy of resume to indicate 2 years’ experience working with individuals with ID/autism. If individuals have their Pennsylvania Behavior Specialist License, Board Certified Behavior Analyst® (BCBA®) or Board-Certified Assistant Behavior Analyst (BCaBA) board certification, the FBA and positive approaches training is not required as these trainings are part of the board certification curriculum and licensure. </a:t>
                      </a:r>
                      <a:r>
                        <a:rPr lang="en-US" sz="1000" b="0" i="0" u="none" strike="noStrike" dirty="0">
                          <a:solidFill>
                            <a:srgbClr val="FF0000"/>
                          </a:solidFill>
                          <a:effectLst/>
                          <a:latin typeface="Arial" panose="020B0604020202020204" pitchFamily="34" charset="0"/>
                        </a:rPr>
                        <a:t>Please note that it is best practice to take the ODP approved FBA training (13-hour training). If a provider utilizes an alternative training curriculum, the provider must submit documentation demonstrating that the training content, duration, and instructional methodology are substantially equivalent to ODP approved FBA training. If a provider uses a training program other than the ODP approved course, ODP may review the training to make sure it covers the required content. Using an online or third-party training program by itself does not automatically meet the training requirement unless the materials show that the training is equivalent. </a:t>
                      </a:r>
                      <a:endParaRPr lang="en-US" sz="10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4094296825"/>
                  </a:ext>
                </a:extLst>
              </a:tr>
            </a:tbl>
          </a:graphicData>
        </a:graphic>
      </p:graphicFrame>
    </p:spTree>
    <p:extLst>
      <p:ext uri="{BB962C8B-B14F-4D97-AF65-F5344CB8AC3E}">
        <p14:creationId xmlns:p14="http://schemas.microsoft.com/office/powerpoint/2010/main" val="178811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0ECB-CBC0-BC61-0DF3-BBE47994BDA4}"/>
              </a:ext>
            </a:extLst>
          </p:cNvPr>
          <p:cNvSpPr>
            <a:spLocks noGrp="1"/>
          </p:cNvSpPr>
          <p:nvPr>
            <p:ph type="title"/>
          </p:nvPr>
        </p:nvSpPr>
        <p:spPr/>
        <p:txBody>
          <a:bodyPr/>
          <a:lstStyle/>
          <a:p>
            <a:r>
              <a:rPr lang="en-US" dirty="0"/>
              <a:t>Tab 6 IDA Doc Requirements</a:t>
            </a:r>
          </a:p>
        </p:txBody>
      </p:sp>
      <p:sp>
        <p:nvSpPr>
          <p:cNvPr id="3" name="Content Placeholder 2">
            <a:extLst>
              <a:ext uri="{FF2B5EF4-FFF2-40B4-BE49-F238E27FC236}">
                <a16:creationId xmlns:a16="http://schemas.microsoft.com/office/drawing/2014/main" id="{345AC4AF-043E-27BA-A1E0-064E87FA5AB8}"/>
              </a:ext>
            </a:extLst>
          </p:cNvPr>
          <p:cNvSpPr>
            <a:spLocks noGrp="1"/>
          </p:cNvSpPr>
          <p:nvPr>
            <p:ph sz="quarter" idx="13"/>
          </p:nvPr>
        </p:nvSpPr>
        <p:spPr>
          <a:xfrm>
            <a:off x="374904" y="1066800"/>
            <a:ext cx="8540496" cy="4800600"/>
          </a:xfrm>
        </p:spPr>
        <p:txBody>
          <a:bodyPr/>
          <a:lstStyle/>
          <a:p>
            <a:pPr marL="0" indent="0">
              <a:buNone/>
            </a:pPr>
            <a:r>
              <a:rPr lang="en-US" dirty="0"/>
              <a:t>5. Changes to Companion and IHCS sections: The Companion section is new and the IHCS section was updated with the latest language:</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00E10CB1-3A3F-32A4-B802-C4B30F2BC790}"/>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6EC08E3A-3238-1BA5-C1B6-D0363BB6E991}"/>
              </a:ext>
            </a:extLst>
          </p:cNvPr>
          <p:cNvSpPr>
            <a:spLocks noGrp="1"/>
          </p:cNvSpPr>
          <p:nvPr>
            <p:ph type="sldNum" sz="quarter" idx="4"/>
          </p:nvPr>
        </p:nvSpPr>
        <p:spPr/>
        <p:txBody>
          <a:bodyPr/>
          <a:lstStyle/>
          <a:p>
            <a:pPr>
              <a:defRPr/>
            </a:pPr>
            <a:fld id="{70265E95-77F9-457A-9EE3-4D9004F83F9A}" type="slidenum">
              <a:rPr lang="en-US" smtClean="0"/>
              <a:pPr>
                <a:defRPr/>
              </a:pPr>
              <a:t>7</a:t>
            </a:fld>
            <a:endParaRPr lang="en-US" dirty="0"/>
          </a:p>
        </p:txBody>
      </p:sp>
      <p:graphicFrame>
        <p:nvGraphicFramePr>
          <p:cNvPr id="7" name="Table 6">
            <a:extLst>
              <a:ext uri="{FF2B5EF4-FFF2-40B4-BE49-F238E27FC236}">
                <a16:creationId xmlns:a16="http://schemas.microsoft.com/office/drawing/2014/main" id="{502C4412-AE09-C2AA-3517-FE970A071C9C}"/>
              </a:ext>
            </a:extLst>
          </p:cNvPr>
          <p:cNvGraphicFramePr>
            <a:graphicFrameLocks noGrp="1"/>
          </p:cNvGraphicFramePr>
          <p:nvPr>
            <p:extLst>
              <p:ext uri="{D42A27DB-BD31-4B8C-83A1-F6EECF244321}">
                <p14:modId xmlns:p14="http://schemas.microsoft.com/office/powerpoint/2010/main" val="3688590325"/>
              </p:ext>
            </p:extLst>
          </p:nvPr>
        </p:nvGraphicFramePr>
        <p:xfrm>
          <a:off x="457200" y="3429000"/>
          <a:ext cx="7886700" cy="1616794"/>
        </p:xfrm>
        <a:graphic>
          <a:graphicData uri="http://schemas.openxmlformats.org/drawingml/2006/table">
            <a:tbl>
              <a:tblPr/>
              <a:tblGrid>
                <a:gridCol w="3687241">
                  <a:extLst>
                    <a:ext uri="{9D8B030D-6E8A-4147-A177-3AD203B41FA5}">
                      <a16:colId xmlns:a16="http://schemas.microsoft.com/office/drawing/2014/main" val="1875786426"/>
                    </a:ext>
                  </a:extLst>
                </a:gridCol>
                <a:gridCol w="4199459">
                  <a:extLst>
                    <a:ext uri="{9D8B030D-6E8A-4147-A177-3AD203B41FA5}">
                      <a16:colId xmlns:a16="http://schemas.microsoft.com/office/drawing/2014/main" val="2063928550"/>
                    </a:ext>
                  </a:extLst>
                </a:gridCol>
              </a:tblGrid>
              <a:tr h="228253">
                <a:tc>
                  <a:txBody>
                    <a:bodyPr/>
                    <a:lstStyle/>
                    <a:p>
                      <a:pPr algn="l" fontAlgn="t">
                        <a:buNone/>
                      </a:pPr>
                      <a:r>
                        <a:rPr lang="en-US" sz="500" b="1" i="0" u="none" strike="noStrike" dirty="0">
                          <a:solidFill>
                            <a:srgbClr val="FFFFFF"/>
                          </a:solidFill>
                          <a:effectLst/>
                          <a:latin typeface="Arial" panose="020B0604020202020204" pitchFamily="34" charset="0"/>
                        </a:rPr>
                        <a:t>IN-HOME COMMUNITY SUPPORT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t">
                        <a:buNone/>
                      </a:pPr>
                      <a:r>
                        <a:rPr lang="en-US" sz="500" b="1" i="0" u="none" strike="noStrike" dirty="0">
                          <a:solidFill>
                            <a:srgbClr val="FFFFFF"/>
                          </a:solidFill>
                          <a:effectLst/>
                          <a:latin typeface="Arial" panose="020B0604020202020204" pitchFamily="34" charset="0"/>
                        </a:rPr>
                        <a:t>VALIDATION DOCUMENTATION</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3709595450"/>
                  </a:ext>
                </a:extLst>
              </a:tr>
              <a:tr h="1388541">
                <a:tc>
                  <a:txBody>
                    <a:bodyPr/>
                    <a:lstStyle/>
                    <a:p>
                      <a:pPr algn="l" fontAlgn="t">
                        <a:buNone/>
                      </a:pPr>
                      <a:r>
                        <a:rPr lang="en-US" sz="600" b="0" i="0" u="none" strike="noStrike" dirty="0">
                          <a:solidFill>
                            <a:srgbClr val="000000"/>
                          </a:solidFill>
                          <a:effectLst/>
                          <a:latin typeface="Arial" panose="020B0604020202020204" pitchFamily="34" charset="0"/>
                        </a:rPr>
                        <a:t>Providers newly enrolling to render Community Participation Support, In-Home and Community Support, and/or Companion must provide Office of Developmental Programs (ODP) home and community-based services to a minimum of 3 separate and distinct participants in the first fiscal year after enrollment.  Starting 7/1/26, currently enrolled providers must render ODP home and community-based services to a minimum of 3 separate and distinct participants each fiscal year. ODP will use the provider’s Master Provider Index number to determine if the provider is rendering any ODP waiver services to a minimum of 3 separate and distinct participants. Additionally, the provider must render ODP home and community-based services each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buNone/>
                      </a:pPr>
                      <a:r>
                        <a:rPr lang="en-US" sz="600" b="0" i="0" u="none" strike="noStrike" dirty="0">
                          <a:solidFill>
                            <a:srgbClr val="000000"/>
                          </a:solidFill>
                          <a:effectLst/>
                          <a:latin typeface="Arial" panose="020B0604020202020204" pitchFamily="34" charset="0"/>
                        </a:rPr>
                        <a:t>ODP will use the provider’s Master Provider Index number to determine if the provider is rendering any ODP waiver services to a minimum of 3 separate and distinct participants.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01818945"/>
                  </a:ext>
                </a:extLst>
              </a:tr>
            </a:tbl>
          </a:graphicData>
        </a:graphic>
      </p:graphicFrame>
      <p:pic>
        <p:nvPicPr>
          <p:cNvPr id="9" name="Picture 8">
            <a:extLst>
              <a:ext uri="{FF2B5EF4-FFF2-40B4-BE49-F238E27FC236}">
                <a16:creationId xmlns:a16="http://schemas.microsoft.com/office/drawing/2014/main" id="{7A3E6BD2-66B0-E509-4AA9-0DE603F3FAB3}"/>
              </a:ext>
            </a:extLst>
          </p:cNvPr>
          <p:cNvPicPr>
            <a:picLocks noChangeAspect="1"/>
          </p:cNvPicPr>
          <p:nvPr/>
        </p:nvPicPr>
        <p:blipFill>
          <a:blip r:embed="rId3"/>
          <a:stretch>
            <a:fillRect/>
          </a:stretch>
        </p:blipFill>
        <p:spPr>
          <a:xfrm>
            <a:off x="1524000" y="5131836"/>
            <a:ext cx="4206240" cy="1290229"/>
          </a:xfrm>
          <a:prstGeom prst="rect">
            <a:avLst/>
          </a:prstGeom>
        </p:spPr>
      </p:pic>
      <p:graphicFrame>
        <p:nvGraphicFramePr>
          <p:cNvPr id="10" name="Table 9">
            <a:extLst>
              <a:ext uri="{FF2B5EF4-FFF2-40B4-BE49-F238E27FC236}">
                <a16:creationId xmlns:a16="http://schemas.microsoft.com/office/drawing/2014/main" id="{DC667623-422E-8230-85BB-C1762DDEFD5B}"/>
              </a:ext>
            </a:extLst>
          </p:cNvPr>
          <p:cNvGraphicFramePr>
            <a:graphicFrameLocks noGrp="1"/>
          </p:cNvGraphicFramePr>
          <p:nvPr>
            <p:extLst>
              <p:ext uri="{D42A27DB-BD31-4B8C-83A1-F6EECF244321}">
                <p14:modId xmlns:p14="http://schemas.microsoft.com/office/powerpoint/2010/main" val="3598794857"/>
              </p:ext>
            </p:extLst>
          </p:nvPr>
        </p:nvGraphicFramePr>
        <p:xfrm>
          <a:off x="457200" y="2294698"/>
          <a:ext cx="7886700" cy="927478"/>
        </p:xfrm>
        <a:graphic>
          <a:graphicData uri="http://schemas.openxmlformats.org/drawingml/2006/table">
            <a:tbl>
              <a:tblPr/>
              <a:tblGrid>
                <a:gridCol w="3687241">
                  <a:extLst>
                    <a:ext uri="{9D8B030D-6E8A-4147-A177-3AD203B41FA5}">
                      <a16:colId xmlns:a16="http://schemas.microsoft.com/office/drawing/2014/main" val="3591425731"/>
                    </a:ext>
                  </a:extLst>
                </a:gridCol>
                <a:gridCol w="4199459">
                  <a:extLst>
                    <a:ext uri="{9D8B030D-6E8A-4147-A177-3AD203B41FA5}">
                      <a16:colId xmlns:a16="http://schemas.microsoft.com/office/drawing/2014/main" val="3556031789"/>
                    </a:ext>
                  </a:extLst>
                </a:gridCol>
              </a:tblGrid>
              <a:tr h="195958">
                <a:tc>
                  <a:txBody>
                    <a:bodyPr/>
                    <a:lstStyle/>
                    <a:p>
                      <a:pPr algn="l" fontAlgn="t">
                        <a:buNone/>
                      </a:pPr>
                      <a:r>
                        <a:rPr lang="en-US" sz="500" b="1" i="0" u="none" strike="noStrike" dirty="0">
                          <a:solidFill>
                            <a:srgbClr val="FFFFFF"/>
                          </a:solidFill>
                          <a:effectLst/>
                          <a:latin typeface="Arial" panose="020B0604020202020204" pitchFamily="34" charset="0"/>
                        </a:rPr>
                        <a:t>COMPANION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t">
                        <a:buNone/>
                      </a:pPr>
                      <a:r>
                        <a:rPr lang="en-US" sz="500" b="1" i="0" u="none" strike="noStrike" dirty="0">
                          <a:solidFill>
                            <a:srgbClr val="FFFFFF"/>
                          </a:solidFill>
                          <a:effectLst/>
                          <a:latin typeface="Arial" panose="020B0604020202020204" pitchFamily="34" charset="0"/>
                        </a:rPr>
                        <a:t>VALIDATION DOCUMENTATION</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366092"/>
                    </a:solidFill>
                  </a:tcPr>
                </a:tc>
                <a:extLst>
                  <a:ext uri="{0D108BD9-81ED-4DB2-BD59-A6C34878D82A}">
                    <a16:rowId xmlns:a16="http://schemas.microsoft.com/office/drawing/2014/main" val="826078767"/>
                  </a:ext>
                </a:extLst>
              </a:tr>
              <a:tr h="576987">
                <a:tc>
                  <a:txBody>
                    <a:bodyPr/>
                    <a:lstStyle/>
                    <a:p>
                      <a:pPr algn="l" fontAlgn="t">
                        <a:buNone/>
                      </a:pPr>
                      <a:r>
                        <a:rPr lang="en-US" sz="600" b="0" i="0" u="none" strike="noStrike" dirty="0">
                          <a:solidFill>
                            <a:srgbClr val="000000"/>
                          </a:solidFill>
                          <a:effectLst/>
                          <a:latin typeface="Arial" panose="020B0604020202020204" pitchFamily="34" charset="0"/>
                        </a:rPr>
                        <a:t>Providers newly enrolling to render Community Participation Support, In-Home and Community Support, and/or Companion must provide Office of Developmental Programs (ODP) home and community-based services to a minimum of 3 separate and distinct participants in the first fiscal year after enrollment.  Starting 7/1/26, currently enrolled providers must render ODP home and community-based services to a minimum of 3 separate and distinct participants each fiscal year. ODP will use the provider’s Master Provider Index number to determine if the provider is rendering any ODP waiver services to a minimum of 3 separate and distinct participants. Additionally, the provider must render ODP home and community-based services each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buNone/>
                      </a:pPr>
                      <a:r>
                        <a:rPr lang="en-US" sz="600" b="0" i="0" u="none" strike="noStrike" dirty="0">
                          <a:solidFill>
                            <a:srgbClr val="000000"/>
                          </a:solidFill>
                          <a:effectLst/>
                          <a:latin typeface="Arial" panose="020B0604020202020204" pitchFamily="34" charset="0"/>
                        </a:rPr>
                        <a:t>ODP will use the provider’s Master Provider Index number to determine if the provider is rendering any ODP waiver services to a minimum of 3 separate and distinct participants. </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3012954426"/>
                  </a:ext>
                </a:extLst>
              </a:tr>
            </a:tbl>
          </a:graphicData>
        </a:graphic>
      </p:graphicFrame>
    </p:spTree>
    <p:extLst>
      <p:ext uri="{BB962C8B-B14F-4D97-AF65-F5344CB8AC3E}">
        <p14:creationId xmlns:p14="http://schemas.microsoft.com/office/powerpoint/2010/main" val="35471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64EC-AFDB-C250-7DE5-93F16D49A92A}"/>
              </a:ext>
            </a:extLst>
          </p:cNvPr>
          <p:cNvSpPr>
            <a:spLocks noGrp="1"/>
          </p:cNvSpPr>
          <p:nvPr>
            <p:ph type="title"/>
          </p:nvPr>
        </p:nvSpPr>
        <p:spPr/>
        <p:txBody>
          <a:bodyPr/>
          <a:lstStyle/>
          <a:p>
            <a:r>
              <a:rPr lang="en-US" dirty="0"/>
              <a:t>Tab 6 IDA Doc Requirements</a:t>
            </a:r>
          </a:p>
        </p:txBody>
      </p:sp>
      <p:sp>
        <p:nvSpPr>
          <p:cNvPr id="3" name="Content Placeholder 2">
            <a:extLst>
              <a:ext uri="{FF2B5EF4-FFF2-40B4-BE49-F238E27FC236}">
                <a16:creationId xmlns:a16="http://schemas.microsoft.com/office/drawing/2014/main" id="{477AE975-2781-1142-A8DD-58DA891021BB}"/>
              </a:ext>
            </a:extLst>
          </p:cNvPr>
          <p:cNvSpPr>
            <a:spLocks noGrp="1"/>
          </p:cNvSpPr>
          <p:nvPr>
            <p:ph sz="quarter" idx="13"/>
          </p:nvPr>
        </p:nvSpPr>
        <p:spPr/>
        <p:txBody>
          <a:bodyPr/>
          <a:lstStyle/>
          <a:p>
            <a:pPr marL="0" indent="0">
              <a:buNone/>
            </a:pPr>
            <a:r>
              <a:rPr lang="en-US" dirty="0"/>
              <a:t>6. Changes to Community Participation Supports:</a:t>
            </a:r>
          </a:p>
          <a:p>
            <a:pPr marL="0" indent="0">
              <a:buNone/>
            </a:pPr>
            <a:endParaRPr lang="en-US" dirty="0"/>
          </a:p>
        </p:txBody>
      </p:sp>
      <p:sp>
        <p:nvSpPr>
          <p:cNvPr id="4" name="Date Placeholder 3">
            <a:extLst>
              <a:ext uri="{FF2B5EF4-FFF2-40B4-BE49-F238E27FC236}">
                <a16:creationId xmlns:a16="http://schemas.microsoft.com/office/drawing/2014/main" id="{1D22EA5F-B1FA-7BA1-3D3C-849433D5291C}"/>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EBB69D2B-131C-F04D-6D56-DB49E8401BF9}"/>
              </a:ext>
            </a:extLst>
          </p:cNvPr>
          <p:cNvSpPr>
            <a:spLocks noGrp="1"/>
          </p:cNvSpPr>
          <p:nvPr>
            <p:ph type="sldNum" sz="quarter" idx="4"/>
          </p:nvPr>
        </p:nvSpPr>
        <p:spPr/>
        <p:txBody>
          <a:bodyPr/>
          <a:lstStyle/>
          <a:p>
            <a:pPr>
              <a:defRPr/>
            </a:pPr>
            <a:fld id="{70265E95-77F9-457A-9EE3-4D9004F83F9A}" type="slidenum">
              <a:rPr lang="en-US" smtClean="0"/>
              <a:pPr>
                <a:defRPr/>
              </a:pPr>
              <a:t>8</a:t>
            </a:fld>
            <a:endParaRPr lang="en-US" dirty="0"/>
          </a:p>
        </p:txBody>
      </p:sp>
      <p:graphicFrame>
        <p:nvGraphicFramePr>
          <p:cNvPr id="6" name="Table 5">
            <a:extLst>
              <a:ext uri="{FF2B5EF4-FFF2-40B4-BE49-F238E27FC236}">
                <a16:creationId xmlns:a16="http://schemas.microsoft.com/office/drawing/2014/main" id="{A4FB5F2E-A23D-9176-E04E-24BFA3F8AFE3}"/>
              </a:ext>
            </a:extLst>
          </p:cNvPr>
          <p:cNvGraphicFramePr>
            <a:graphicFrameLocks noGrp="1"/>
          </p:cNvGraphicFramePr>
          <p:nvPr>
            <p:extLst>
              <p:ext uri="{D42A27DB-BD31-4B8C-83A1-F6EECF244321}">
                <p14:modId xmlns:p14="http://schemas.microsoft.com/office/powerpoint/2010/main" val="2620384760"/>
              </p:ext>
            </p:extLst>
          </p:nvPr>
        </p:nvGraphicFramePr>
        <p:xfrm>
          <a:off x="628650" y="1773936"/>
          <a:ext cx="7886700" cy="4238089"/>
        </p:xfrm>
        <a:graphic>
          <a:graphicData uri="http://schemas.openxmlformats.org/drawingml/2006/table">
            <a:tbl>
              <a:tblPr/>
              <a:tblGrid>
                <a:gridCol w="3687241">
                  <a:extLst>
                    <a:ext uri="{9D8B030D-6E8A-4147-A177-3AD203B41FA5}">
                      <a16:colId xmlns:a16="http://schemas.microsoft.com/office/drawing/2014/main" val="72968320"/>
                    </a:ext>
                  </a:extLst>
                </a:gridCol>
                <a:gridCol w="4199459">
                  <a:extLst>
                    <a:ext uri="{9D8B030D-6E8A-4147-A177-3AD203B41FA5}">
                      <a16:colId xmlns:a16="http://schemas.microsoft.com/office/drawing/2014/main" val="1140893174"/>
                    </a:ext>
                  </a:extLst>
                </a:gridCol>
              </a:tblGrid>
              <a:tr h="185493">
                <a:tc>
                  <a:txBody>
                    <a:bodyPr/>
                    <a:lstStyle/>
                    <a:p>
                      <a:pPr algn="l" fontAlgn="t">
                        <a:buNone/>
                      </a:pPr>
                      <a:r>
                        <a:rPr lang="en-US" sz="500" b="1" i="0" u="none" strike="noStrike" dirty="0">
                          <a:solidFill>
                            <a:srgbClr val="FFFFFF"/>
                          </a:solidFill>
                          <a:effectLst/>
                          <a:latin typeface="Arial" panose="020B0604020202020204" pitchFamily="34" charset="0"/>
                        </a:rPr>
                        <a:t>COMMUNITY PARTICIPATION SUPPORT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66092"/>
                    </a:solidFill>
                  </a:tcPr>
                </a:tc>
                <a:tc>
                  <a:txBody>
                    <a:bodyPr/>
                    <a:lstStyle/>
                    <a:p>
                      <a:pPr algn="ctr" fontAlgn="t">
                        <a:buNone/>
                      </a:pPr>
                      <a:r>
                        <a:rPr lang="en-US" sz="500" b="1" i="0" u="none" strike="noStrike" dirty="0">
                          <a:solidFill>
                            <a:srgbClr val="FFFFFF"/>
                          </a:solidFill>
                          <a:effectLst/>
                          <a:latin typeface="Arial" panose="020B0604020202020204" pitchFamily="34" charset="0"/>
                        </a:rPr>
                        <a:t>VALIDATION DOCUMENTATION</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366092"/>
                    </a:solidFill>
                  </a:tcPr>
                </a:tc>
                <a:extLst>
                  <a:ext uri="{0D108BD9-81ED-4DB2-BD59-A6C34878D82A}">
                    <a16:rowId xmlns:a16="http://schemas.microsoft.com/office/drawing/2014/main" val="1192876710"/>
                  </a:ext>
                </a:extLst>
              </a:tr>
              <a:tr h="1074575">
                <a:tc>
                  <a:txBody>
                    <a:bodyPr/>
                    <a:lstStyle/>
                    <a:p>
                      <a:pPr algn="l" fontAlgn="t">
                        <a:buNone/>
                      </a:pPr>
                      <a:r>
                        <a:rPr lang="en-US" sz="800" b="0" i="0" u="none" strike="noStrike" dirty="0">
                          <a:solidFill>
                            <a:srgbClr val="000000"/>
                          </a:solidFill>
                          <a:effectLst/>
                          <a:latin typeface="Arial" panose="020B0604020202020204" pitchFamily="34" charset="0"/>
                        </a:rPr>
                        <a:t>Providers newly enrolling to render Community Participation Support, In-Home and Community Support, and/or Companion must provide Office of Developmental Programs (ODP) home and community-based services to a minimum of 3 separate and distinct participants in the first fiscal year after enrollment.  Starting 7/1/26, currently enrolled providers must render ODP home and community-based services to a minimum of 3 separate and distinct participants each fiscal year. ODP will use the provider’s Master Provider Index number to determine if the provider is rendering any ODP waiver services to a minimum of 3 separate and distinct participants. Additionally, the provider must render ODP home and community-based services each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buNone/>
                      </a:pPr>
                      <a:r>
                        <a:rPr lang="en-US" sz="800" b="0" i="0" u="none" strike="noStrike" dirty="0">
                          <a:solidFill>
                            <a:srgbClr val="000000"/>
                          </a:solidFill>
                          <a:effectLst/>
                          <a:latin typeface="Arial" panose="020B0604020202020204" pitchFamily="34" charset="0"/>
                        </a:rPr>
                        <a:t>ODP will use the provider’s Master Provider Index number to determine if the provider is rendering any ODP waiver services to a minimum of 3 separate and distinct participants.</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4980160"/>
                  </a:ext>
                </a:extLst>
              </a:tr>
              <a:tr h="2014672">
                <a:tc>
                  <a:txBody>
                    <a:bodyPr/>
                    <a:lstStyle/>
                    <a:p>
                      <a:pPr algn="l" fontAlgn="t">
                        <a:buNone/>
                      </a:pPr>
                      <a:r>
                        <a:rPr lang="en-US" sz="500" b="0" i="0" u="none" strike="noStrike" dirty="0">
                          <a:solidFill>
                            <a:srgbClr val="000000"/>
                          </a:solidFill>
                          <a:effectLst/>
                          <a:latin typeface="Arial" panose="020B0604020202020204" pitchFamily="34" charset="0"/>
                        </a:rPr>
                        <a:t>For programs providing prevocational training to participants, program specialists and supervisors of direct service professionals in facilities licensed under 55 Pa. Code Chapter 2380, must have one of the following within nine months from date of hire:</a:t>
                      </a:r>
                      <a:br>
                        <a:rPr lang="en-US" sz="500" b="0" i="0" u="none" strike="noStrike" dirty="0">
                          <a:solidFill>
                            <a:srgbClr val="000000"/>
                          </a:solidFill>
                          <a:effectLst/>
                          <a:latin typeface="Arial" panose="020B0604020202020204" pitchFamily="34" charset="0"/>
                        </a:rPr>
                      </a:br>
                      <a:br>
                        <a:rPr lang="en-US" sz="500" b="0" i="0" u="none" strike="noStrike" dirty="0">
                          <a:solidFill>
                            <a:srgbClr val="000000"/>
                          </a:solidFill>
                          <a:effectLst/>
                          <a:latin typeface="Arial" panose="020B0604020202020204" pitchFamily="34" charset="0"/>
                        </a:rPr>
                      </a:br>
                      <a:r>
                        <a:rPr lang="en-US" sz="500" b="0" i="0" u="none" strike="noStrike" dirty="0">
                          <a:solidFill>
                            <a:srgbClr val="000000"/>
                          </a:solidFill>
                          <a:effectLst/>
                          <a:latin typeface="Arial" panose="020B0604020202020204" pitchFamily="34" charset="0"/>
                        </a:rPr>
                        <a:t>1. Hold a Certified Employment Support Professional (CESP) credential from the Association of People Supporting Employment First (APSE).</a:t>
                      </a:r>
                      <a:br>
                        <a:rPr lang="en-US" sz="500" b="0" i="0" u="none" strike="noStrike" dirty="0">
                          <a:solidFill>
                            <a:srgbClr val="000000"/>
                          </a:solidFill>
                          <a:effectLst/>
                          <a:latin typeface="Arial" panose="020B0604020202020204" pitchFamily="34" charset="0"/>
                        </a:rPr>
                      </a:br>
                      <a:r>
                        <a:rPr lang="en-US" sz="500" b="0" i="0" u="none" strike="noStrike" dirty="0">
                          <a:solidFill>
                            <a:srgbClr val="000000"/>
                          </a:solidFill>
                          <a:effectLst/>
                          <a:latin typeface="Arial" panose="020B0604020202020204" pitchFamily="34" charset="0"/>
                        </a:rPr>
                        <a:t>2. Have been awarded the Basic Employment Services Certificate of Achievement or a Professional Certificate in Employment Services from an Association of Community Rehabilitation Educators (ACRE) organizational member that has ACRE-approved training.</a:t>
                      </a:r>
                      <a:br>
                        <a:rPr lang="en-US" sz="500" b="0" i="0" u="none" strike="noStrike" dirty="0">
                          <a:solidFill>
                            <a:srgbClr val="000000"/>
                          </a:solidFill>
                          <a:effectLst/>
                          <a:latin typeface="Arial" panose="020B0604020202020204" pitchFamily="34" charset="0"/>
                        </a:rPr>
                      </a:br>
                      <a:br>
                        <a:rPr lang="en-US" sz="500" b="0" i="0" u="none" strike="noStrike" dirty="0">
                          <a:solidFill>
                            <a:srgbClr val="000000"/>
                          </a:solidFill>
                          <a:effectLst/>
                          <a:latin typeface="Arial" panose="020B0604020202020204" pitchFamily="34" charset="0"/>
                        </a:rPr>
                      </a:br>
                      <a:r>
                        <a:rPr lang="en-US" sz="500" b="0" i="0" u="none" strike="noStrike" dirty="0">
                          <a:solidFill>
                            <a:srgbClr val="000000"/>
                          </a:solidFill>
                          <a:effectLst/>
                          <a:latin typeface="Arial" panose="020B0604020202020204" pitchFamily="34" charset="0"/>
                        </a:rPr>
                        <a:t>The CESP/ACRE requirement applies to programs providing prevocational training to participants, or programs serving participants with employment or vocational outcomes in their ISP. </a:t>
                      </a:r>
                      <a:br>
                        <a:rPr lang="en-US" sz="500" b="0" i="0" u="none" strike="noStrike" dirty="0">
                          <a:solidFill>
                            <a:srgbClr val="000000"/>
                          </a:solidFill>
                          <a:effectLst/>
                          <a:latin typeface="Arial" panose="020B0604020202020204" pitchFamily="34" charset="0"/>
                        </a:rPr>
                      </a:br>
                      <a:r>
                        <a:rPr lang="en-US" sz="500" b="0" i="0" u="none" strike="noStrike" dirty="0">
                          <a:solidFill>
                            <a:srgbClr val="000000"/>
                          </a:solidFill>
                          <a:effectLst/>
                          <a:latin typeface="Arial" panose="020B0604020202020204" pitchFamily="34" charset="0"/>
                        </a:rPr>
                        <a:t>                                                                                                                             </a:t>
                      </a:r>
                      <a:br>
                        <a:rPr lang="en-US" sz="500" b="0" i="0" u="none" strike="noStrike" dirty="0">
                          <a:solidFill>
                            <a:srgbClr val="000000"/>
                          </a:solidFill>
                          <a:effectLst/>
                          <a:latin typeface="Arial" panose="020B0604020202020204" pitchFamily="34" charset="0"/>
                        </a:rPr>
                      </a:br>
                      <a:r>
                        <a:rPr lang="en-US" sz="500" b="0" i="0" u="none" strike="noStrike" dirty="0">
                          <a:solidFill>
                            <a:srgbClr val="000000"/>
                          </a:solidFill>
                          <a:effectLst/>
                          <a:latin typeface="Arial" panose="020B0604020202020204" pitchFamily="34" charset="0"/>
                        </a:rPr>
                        <a:t>ALL direct service professionals, program specialists, and supervisors of direct service professionals who provide Community Participation Support : Must complete</a:t>
                      </a:r>
                      <a:r>
                        <a:rPr lang="en-US" sz="500" b="0" i="0" u="none" strike="sngStrike" dirty="0">
                          <a:solidFill>
                            <a:srgbClr val="000000"/>
                          </a:solidFill>
                          <a:effectLst/>
                          <a:latin typeface="Arial" panose="020B0604020202020204" pitchFamily="34" charset="0"/>
                        </a:rPr>
                        <a:t> </a:t>
                      </a:r>
                      <a:r>
                        <a:rPr lang="en-US" sz="500" b="0" i="0" u="none" strike="noStrike" dirty="0">
                          <a:solidFill>
                            <a:srgbClr val="000000"/>
                          </a:solidFill>
                          <a:effectLst/>
                          <a:latin typeface="Arial" panose="020B0604020202020204" pitchFamily="34" charset="0"/>
                        </a:rPr>
                        <a:t>the Department approved training on Community Participation Support within 60 days of hire and during that time they must be supervised by someone who has completed the training.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buNone/>
                      </a:pPr>
                      <a:r>
                        <a:rPr lang="en-US" sz="500" b="0" i="0" u="none" strike="noStrike" dirty="0">
                          <a:solidFill>
                            <a:srgbClr val="000000"/>
                          </a:solidFill>
                          <a:effectLst/>
                          <a:latin typeface="Arial" panose="020B0604020202020204" pitchFamily="34" charset="0"/>
                        </a:rPr>
                        <a:t>Copy of Current Certification from Certified Employment Support Professional (CESP) credential from the Association of People Supporting Employment First (APSE), or a Basic Employment Services Certificate of Achievement or a Professional Certificate of Achievement in Employment Services from an Association of Community Rehabilitation Educators (ACRE) organizational member that has ACRE-approved training </a:t>
                      </a:r>
                      <a:r>
                        <a:rPr lang="en-US" sz="500" b="1" i="0" u="none" strike="noStrike" dirty="0">
                          <a:solidFill>
                            <a:srgbClr val="000000"/>
                          </a:solidFill>
                          <a:effectLst/>
                          <a:latin typeface="Arial" panose="020B0604020202020204" pitchFamily="34" charset="0"/>
                        </a:rPr>
                        <a:t>AND </a:t>
                      </a:r>
                      <a:r>
                        <a:rPr lang="en-US" sz="500" b="0" i="0" u="none" strike="noStrike" dirty="0">
                          <a:solidFill>
                            <a:srgbClr val="000000"/>
                          </a:solidFill>
                          <a:effectLst/>
                          <a:latin typeface="Arial" panose="020B0604020202020204" pitchFamily="34" charset="0"/>
                        </a:rPr>
                        <a:t>Training certificate from Department approved training.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8166220"/>
                  </a:ext>
                </a:extLst>
              </a:tr>
              <a:tr h="818724">
                <a:tc>
                  <a:txBody>
                    <a:bodyPr/>
                    <a:lstStyle/>
                    <a:p>
                      <a:pPr algn="l" fontAlgn="t">
                        <a:buNone/>
                      </a:pPr>
                      <a:r>
                        <a:rPr lang="en-US" sz="800" b="0" i="0" u="none" strike="noStrike" dirty="0">
                          <a:solidFill>
                            <a:srgbClr val="000000"/>
                          </a:solidFill>
                          <a:effectLst/>
                          <a:latin typeface="Arial" panose="020B0604020202020204" pitchFamily="34" charset="0"/>
                        </a:rPr>
                        <a:t>For programs providing prevocational training to participants in facilities licensed under 55 Pa. Code Chapter 2380: Effective 1/1/27, be an approved vendor for OVR Supported Employment services and provide documentation of acceptance of OVR referrals for OVR funded Supported Employment.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buNone/>
                      </a:pPr>
                      <a:r>
                        <a:rPr lang="en-US" sz="800" b="0" i="0" u="none" strike="noStrike" dirty="0">
                          <a:solidFill>
                            <a:srgbClr val="000000"/>
                          </a:solidFill>
                          <a:effectLst/>
                          <a:latin typeface="Arial" panose="020B0604020202020204" pitchFamily="34" charset="0"/>
                        </a:rPr>
                        <a:t>Proof of  being an approved vendor for OVR Supported Employment services and provide documentation of acceptance of OVR referrals for OVR funded Supported Employment.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15150954"/>
                  </a:ext>
                </a:extLst>
              </a:tr>
            </a:tbl>
          </a:graphicData>
        </a:graphic>
      </p:graphicFrame>
    </p:spTree>
    <p:extLst>
      <p:ext uri="{BB962C8B-B14F-4D97-AF65-F5344CB8AC3E}">
        <p14:creationId xmlns:p14="http://schemas.microsoft.com/office/powerpoint/2010/main" val="334645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AB8B-968E-7A64-949C-D722B785CFF1}"/>
              </a:ext>
            </a:extLst>
          </p:cNvPr>
          <p:cNvSpPr>
            <a:spLocks noGrp="1"/>
          </p:cNvSpPr>
          <p:nvPr>
            <p:ph type="title"/>
          </p:nvPr>
        </p:nvSpPr>
        <p:spPr/>
        <p:txBody>
          <a:bodyPr/>
          <a:lstStyle/>
          <a:p>
            <a:r>
              <a:rPr lang="en-US" dirty="0"/>
              <a:t>Tab 6 IDA Doc Requirements</a:t>
            </a:r>
          </a:p>
        </p:txBody>
      </p:sp>
      <p:sp>
        <p:nvSpPr>
          <p:cNvPr id="3" name="Content Placeholder 2">
            <a:extLst>
              <a:ext uri="{FF2B5EF4-FFF2-40B4-BE49-F238E27FC236}">
                <a16:creationId xmlns:a16="http://schemas.microsoft.com/office/drawing/2014/main" id="{E5CBA7D2-6F85-EB8C-017A-8EB3AE41DB8D}"/>
              </a:ext>
            </a:extLst>
          </p:cNvPr>
          <p:cNvSpPr>
            <a:spLocks noGrp="1"/>
          </p:cNvSpPr>
          <p:nvPr>
            <p:ph sz="quarter" idx="13"/>
          </p:nvPr>
        </p:nvSpPr>
        <p:spPr>
          <a:xfrm>
            <a:off x="192024" y="1066800"/>
            <a:ext cx="8769096" cy="4800600"/>
          </a:xfrm>
        </p:spPr>
        <p:txBody>
          <a:bodyPr/>
          <a:lstStyle/>
          <a:p>
            <a:pPr marL="0" indent="0">
              <a:buNone/>
            </a:pPr>
            <a:r>
              <a:rPr lang="en-US" dirty="0"/>
              <a:t>7. For all residential services the following language was removed:</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5010565B-71B3-3431-569F-FAEB8E4859BF}"/>
              </a:ext>
            </a:extLst>
          </p:cNvPr>
          <p:cNvSpPr>
            <a:spLocks noGrp="1"/>
          </p:cNvSpPr>
          <p:nvPr>
            <p:ph type="dt" sz="half" idx="2"/>
          </p:nvPr>
        </p:nvSpPr>
        <p:spPr/>
        <p:txBody>
          <a:bodyPr/>
          <a:lstStyle/>
          <a:p>
            <a:pPr>
              <a:defRPr/>
            </a:pPr>
            <a:fld id="{19016256-A15E-472F-A44B-6D4C4106F6AD}" type="datetime1">
              <a:rPr lang="en-US" smtClean="0"/>
              <a:t>1/14/2026</a:t>
            </a:fld>
            <a:endParaRPr lang="en-US" dirty="0"/>
          </a:p>
        </p:txBody>
      </p:sp>
      <p:sp>
        <p:nvSpPr>
          <p:cNvPr id="5" name="Slide Number Placeholder 4">
            <a:extLst>
              <a:ext uri="{FF2B5EF4-FFF2-40B4-BE49-F238E27FC236}">
                <a16:creationId xmlns:a16="http://schemas.microsoft.com/office/drawing/2014/main" id="{2705E43C-6063-3361-59A3-2543F6B3E338}"/>
              </a:ext>
            </a:extLst>
          </p:cNvPr>
          <p:cNvSpPr>
            <a:spLocks noGrp="1"/>
          </p:cNvSpPr>
          <p:nvPr>
            <p:ph type="sldNum" sz="quarter" idx="4"/>
          </p:nvPr>
        </p:nvSpPr>
        <p:spPr/>
        <p:txBody>
          <a:bodyPr/>
          <a:lstStyle/>
          <a:p>
            <a:pPr>
              <a:defRPr/>
            </a:pPr>
            <a:fld id="{70265E95-77F9-457A-9EE3-4D9004F83F9A}" type="slidenum">
              <a:rPr lang="en-US" smtClean="0"/>
              <a:pPr>
                <a:defRPr/>
              </a:pPr>
              <a:t>9</a:t>
            </a:fld>
            <a:endParaRPr lang="en-US" dirty="0"/>
          </a:p>
        </p:txBody>
      </p:sp>
      <p:graphicFrame>
        <p:nvGraphicFramePr>
          <p:cNvPr id="6" name="Table 5">
            <a:extLst>
              <a:ext uri="{FF2B5EF4-FFF2-40B4-BE49-F238E27FC236}">
                <a16:creationId xmlns:a16="http://schemas.microsoft.com/office/drawing/2014/main" id="{B3D6E3C6-380E-74D4-CA94-5C877BB7066F}"/>
              </a:ext>
            </a:extLst>
          </p:cNvPr>
          <p:cNvGraphicFramePr>
            <a:graphicFrameLocks noGrp="1"/>
          </p:cNvGraphicFramePr>
          <p:nvPr>
            <p:extLst>
              <p:ext uri="{D42A27DB-BD31-4B8C-83A1-F6EECF244321}">
                <p14:modId xmlns:p14="http://schemas.microsoft.com/office/powerpoint/2010/main" val="155907693"/>
              </p:ext>
            </p:extLst>
          </p:nvPr>
        </p:nvGraphicFramePr>
        <p:xfrm>
          <a:off x="310896" y="1984248"/>
          <a:ext cx="8439912" cy="1341120"/>
        </p:xfrm>
        <a:graphic>
          <a:graphicData uri="http://schemas.openxmlformats.org/drawingml/2006/table">
            <a:tbl>
              <a:tblPr/>
              <a:tblGrid>
                <a:gridCol w="3945882">
                  <a:extLst>
                    <a:ext uri="{9D8B030D-6E8A-4147-A177-3AD203B41FA5}">
                      <a16:colId xmlns:a16="http://schemas.microsoft.com/office/drawing/2014/main" val="1300453495"/>
                    </a:ext>
                  </a:extLst>
                </a:gridCol>
                <a:gridCol w="4494030">
                  <a:extLst>
                    <a:ext uri="{9D8B030D-6E8A-4147-A177-3AD203B41FA5}">
                      <a16:colId xmlns:a16="http://schemas.microsoft.com/office/drawing/2014/main" val="4055219842"/>
                    </a:ext>
                  </a:extLst>
                </a:gridCol>
              </a:tblGrid>
              <a:tr h="1133856">
                <a:tc>
                  <a:txBody>
                    <a:bodyPr/>
                    <a:lstStyle/>
                    <a:p>
                      <a:pPr algn="l" fontAlgn="t">
                        <a:buNone/>
                      </a:pPr>
                      <a:r>
                        <a:rPr lang="en-US" sz="800" b="0" i="0" u="none" strike="sngStrike" dirty="0">
                          <a:solidFill>
                            <a:srgbClr val="000000"/>
                          </a:solidFill>
                          <a:effectLst/>
                          <a:latin typeface="Arial" panose="020B0604020202020204" pitchFamily="34" charset="0"/>
                        </a:rPr>
                        <a:t>Agencies must have actively provided direct non-residential Home and Community-Based Services as a provider enrolled to provide ODP Waiver services for the two years prior to enrolling to provide Residential Habilitation, Life Sharing, or Supported Living and be in good standing (not subject to sanctions or enforcement actions by the Department).  </a:t>
                      </a:r>
                      <a:br>
                        <a:rPr lang="en-US" sz="800" b="0" i="0" u="none" strike="sngStrike" dirty="0">
                          <a:solidFill>
                            <a:srgbClr val="000000"/>
                          </a:solidFill>
                          <a:effectLst/>
                          <a:latin typeface="Arial" panose="020B0604020202020204" pitchFamily="34" charset="0"/>
                        </a:rPr>
                      </a:br>
                      <a:br>
                        <a:rPr lang="en-US" sz="800" b="0" i="0" u="none" strike="sngStrike" dirty="0">
                          <a:solidFill>
                            <a:srgbClr val="000000"/>
                          </a:solidFill>
                          <a:effectLst/>
                          <a:latin typeface="Arial" panose="020B0604020202020204" pitchFamily="34" charset="0"/>
                        </a:rPr>
                      </a:br>
                      <a:br>
                        <a:rPr lang="en-US" sz="800" b="0" i="0" u="none" strike="sngStrike" dirty="0">
                          <a:solidFill>
                            <a:srgbClr val="000000"/>
                          </a:solidFill>
                          <a:effectLst/>
                          <a:latin typeface="Arial" panose="020B0604020202020204" pitchFamily="34" charset="0"/>
                        </a:rPr>
                      </a:br>
                      <a:br>
                        <a:rPr lang="en-US" sz="800" b="0" i="0" u="none" strike="sngStrike" dirty="0">
                          <a:solidFill>
                            <a:srgbClr val="000000"/>
                          </a:solidFill>
                          <a:effectLst/>
                          <a:latin typeface="Arial" panose="020B0604020202020204" pitchFamily="34" charset="0"/>
                        </a:rPr>
                      </a:br>
                      <a:br>
                        <a:rPr lang="en-US" sz="800" b="0" i="0" u="none" strike="sngStrike" dirty="0">
                          <a:solidFill>
                            <a:srgbClr val="000000"/>
                          </a:solidFill>
                          <a:effectLst/>
                          <a:latin typeface="Arial" panose="020B0604020202020204" pitchFamily="34" charset="0"/>
                        </a:rPr>
                      </a:br>
                      <a:br>
                        <a:rPr lang="en-US" sz="800" b="0" i="0" u="none" strike="sngStrike" dirty="0">
                          <a:solidFill>
                            <a:srgbClr val="000000"/>
                          </a:solidFill>
                          <a:effectLst/>
                          <a:latin typeface="Arial" panose="020B0604020202020204" pitchFamily="34" charset="0"/>
                        </a:rPr>
                      </a:br>
                      <a:endParaRPr lang="en-US" sz="8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buNone/>
                      </a:pPr>
                      <a:r>
                        <a:rPr lang="en-US" sz="800" b="0" i="0" u="none" strike="sngStrike" dirty="0">
                          <a:solidFill>
                            <a:srgbClr val="000000"/>
                          </a:solidFill>
                          <a:effectLst/>
                          <a:latin typeface="Arial" panose="020B0604020202020204" pitchFamily="34" charset="0"/>
                        </a:rPr>
                        <a:t>To meet the standard of actively providing direct non-residential services, providers are required to render direct non-residential services to at least 10 individuals every month for a continuous period of 24 months immediately preceding a new qualification/enrollment of a residential service.  In addition, the provider must have no sanctions or enforcement actions during the 24-month period.  To verify the active delivery of services, the Assigned AE will review the provider’s data for the preceding two years.  If there were billing issues during this time, additional documentation (such as service notes) can be submitted to substantiate that the provider meets the requirement. </a:t>
                      </a:r>
                      <a:br>
                        <a:rPr lang="en-US" sz="800" b="0" i="0" u="none" strike="sngStrike" dirty="0">
                          <a:solidFill>
                            <a:srgbClr val="000000"/>
                          </a:solidFill>
                          <a:effectLst/>
                          <a:latin typeface="Arial" panose="020B0604020202020204" pitchFamily="34" charset="0"/>
                        </a:rPr>
                      </a:br>
                      <a:br>
                        <a:rPr lang="en-US" sz="800" b="0" i="0" u="none" strike="sngStrike" dirty="0">
                          <a:solidFill>
                            <a:srgbClr val="000000"/>
                          </a:solidFill>
                          <a:effectLst/>
                          <a:latin typeface="Arial" panose="020B0604020202020204" pitchFamily="34" charset="0"/>
                        </a:rPr>
                      </a:br>
                      <a:br>
                        <a:rPr lang="en-US" sz="800" b="0" i="0" u="none" strike="sngStrike" dirty="0">
                          <a:solidFill>
                            <a:srgbClr val="000000"/>
                          </a:solidFill>
                          <a:effectLst/>
                          <a:latin typeface="Arial" panose="020B0604020202020204" pitchFamily="34" charset="0"/>
                        </a:rPr>
                      </a:br>
                      <a:br>
                        <a:rPr lang="en-US" sz="800" b="0" i="0" u="none" strike="sngStrike" dirty="0">
                          <a:solidFill>
                            <a:srgbClr val="000000"/>
                          </a:solidFill>
                          <a:effectLst/>
                          <a:latin typeface="Arial" panose="020B0604020202020204" pitchFamily="34" charset="0"/>
                        </a:rPr>
                      </a:br>
                      <a:endParaRPr lang="en-US" sz="800" b="0" i="0" u="none" strike="noStrike" dirty="0">
                        <a:solidFill>
                          <a:srgbClr val="000000"/>
                        </a:solidFill>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84753445"/>
                  </a:ext>
                </a:extLst>
              </a:tr>
            </a:tbl>
          </a:graphicData>
        </a:graphic>
      </p:graphicFrame>
      <p:sp>
        <p:nvSpPr>
          <p:cNvPr id="9" name="TextBox 8">
            <a:extLst>
              <a:ext uri="{FF2B5EF4-FFF2-40B4-BE49-F238E27FC236}">
                <a16:creationId xmlns:a16="http://schemas.microsoft.com/office/drawing/2014/main" id="{698F2817-B57F-6656-8CA3-ABF202163A57}"/>
              </a:ext>
            </a:extLst>
          </p:cNvPr>
          <p:cNvSpPr txBox="1"/>
          <p:nvPr/>
        </p:nvSpPr>
        <p:spPr>
          <a:xfrm>
            <a:off x="310896" y="3739897"/>
            <a:ext cx="8439912" cy="1200329"/>
          </a:xfrm>
          <a:prstGeom prst="rect">
            <a:avLst/>
          </a:prstGeom>
          <a:noFill/>
        </p:spPr>
        <p:txBody>
          <a:bodyPr wrap="square">
            <a:spAutoFit/>
          </a:bodyPr>
          <a:lstStyle/>
          <a:p>
            <a:r>
              <a:rPr lang="en-US" dirty="0"/>
              <a:t>This qualification requirement is no longer needed due to the implementation of </a:t>
            </a:r>
          </a:p>
          <a:p>
            <a:r>
              <a:rPr lang="en-US" dirty="0"/>
              <a:t>Performance-Based Contracting. When ODP determines there is a need for additional residential service providers, ODP will include this requirement in the competitive request for application process.</a:t>
            </a:r>
          </a:p>
        </p:txBody>
      </p:sp>
    </p:spTree>
    <p:extLst>
      <p:ext uri="{BB962C8B-B14F-4D97-AF65-F5344CB8AC3E}">
        <p14:creationId xmlns:p14="http://schemas.microsoft.com/office/powerpoint/2010/main" val="1134008740"/>
      </p:ext>
    </p:extLst>
  </p:cSld>
  <p:clrMapOvr>
    <a:masterClrMapping/>
  </p:clrMapOvr>
</p:sld>
</file>

<file path=ppt/theme/theme1.xml><?xml version="1.0" encoding="utf-8"?>
<a:theme xmlns:a="http://schemas.openxmlformats.org/drawingml/2006/main" name="DHS Presentations Template 1v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Garamond"/>
        <a:ea typeface=""/>
        <a:cs typeface=""/>
      </a:majorFont>
      <a:minorFont>
        <a:latin typeface="Plus Jakart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HS PowerPoint Presentation 1.pptx" id="{A4CA6612-190B-47EA-AE1A-FB187C809D97}" vid="{1DF0AFB9-68A5-49FB-9C2B-79FFDC724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B1FEB286F72F4EBC241071D90F6855" ma:contentTypeVersion="49" ma:contentTypeDescription="Create a new document." ma:contentTypeScope="" ma:versionID="d6f0775eaa267d6ae9dd18358d8dcbe5">
  <xsd:schema xmlns:xsd="http://www.w3.org/2001/XMLSchema" xmlns:xs="http://www.w3.org/2001/XMLSchema" xmlns:p="http://schemas.microsoft.com/office/2006/metadata/properties" xmlns:ns2="7f78b8b3-b9c4-4586-839b-1c60dda8e214" xmlns:ns3="488a1b4e-be9e-4c04-bf70-bfc0815ba67c" targetNamespace="http://schemas.microsoft.com/office/2006/metadata/properties" ma:root="true" ma:fieldsID="30a3985b3c04f05f5b3d3aea0a372c6a" ns2:_="" ns3:_="">
    <xsd:import namespace="7f78b8b3-b9c4-4586-839b-1c60dda8e214"/>
    <xsd:import namespace="488a1b4e-be9e-4c04-bf70-bfc0815ba67c"/>
    <xsd:element name="properties">
      <xsd:complexType>
        <xsd:sequence>
          <xsd:element name="documentManagement">
            <xsd:complexType>
              <xsd:all>
                <xsd:element ref="ns2:ProgramOffice" minOccurs="0"/>
                <xsd:element ref="ns2:ucmID" minOccurs="0"/>
                <xsd:element ref="ns3:PublishingStartDate" minOccurs="0"/>
                <xsd:element ref="ns3:PublishingExpirationDate" minOccurs="0"/>
                <xsd:element ref="ns3:Description0" minOccurs="0"/>
                <xsd:element ref="ns3:OpsMemoYear"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8b8b3-b9c4-4586-839b-1c60dda8e214" elementFormDefault="qualified">
    <xsd:import namespace="http://schemas.microsoft.com/office/2006/documentManagement/types"/>
    <xsd:import namespace="http://schemas.microsoft.com/office/infopath/2007/PartnerControls"/>
    <xsd:element name="ProgramOffice" ma:index="8" nillable="true" ma:displayName="ProgramOffice" ma:default="OIM" ma:format="Dropdown" ma:internalName="ProgramOffice" ma:readOnly="false">
      <xsd:simpleType>
        <xsd:restriction base="dms:Choice">
          <xsd:enumeration value="OA"/>
          <xsd:enumeration value="OCDEL"/>
          <xsd:enumeration value="OCYF"/>
          <xsd:enumeration value="ODP"/>
          <xsd:enumeration value="OIM"/>
          <xsd:enumeration value="OLTL"/>
          <xsd:enumeration value="OMAP"/>
          <xsd:enumeration value="OMHSAS"/>
        </xsd:restriction>
      </xsd:simpleType>
    </xsd:element>
    <xsd:element name="ucmID" ma:index="9" nillable="true" ma:displayName="ucmID" ma:hidden="true" ma:internalName="ucmID" ma:readOnly="false">
      <xsd:simpleType>
        <xsd:restriction base="dms:Text">
          <xsd:maxLength value="255"/>
        </xsd:restrictio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8a1b4e-be9e-4c04-bf70-bfc0815ba67c"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Description0" ma:index="12" nillable="true" ma:displayName="Description" ma:description="Description of item." ma:internalName="Description0" ma:readOnly="false">
      <xsd:simpleType>
        <xsd:restriction base="dms:Text">
          <xsd:maxLength value="255"/>
        </xsd:restriction>
      </xsd:simpleType>
    </xsd:element>
    <xsd:element name="OpsMemoYear" ma:index="13" nillable="true" ma:displayName="Ops Memo - Year 2" ma:internalName="OpsMemoYear"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488a1b4e-be9e-4c04-bf70-bfc0815ba67c" xsi:nil="true"/>
    <OpsMemoYear xmlns="488a1b4e-be9e-4c04-bf70-bfc0815ba67c" xsi:nil="true"/>
    <PublishingStartDate xmlns="488a1b4e-be9e-4c04-bf70-bfc0815ba67c" xsi:nil="true"/>
    <ProgramOffice xmlns="7f78b8b3-b9c4-4586-839b-1c60dda8e214">OIM</ProgramOffice>
    <Description0 xmlns="488a1b4e-be9e-4c04-bf70-bfc0815ba67c" xsi:nil="true"/>
    <ucmID xmlns="7f78b8b3-b9c4-4586-839b-1c60dda8e214" xsi:nil="true"/>
  </documentManagement>
</p:properties>
</file>

<file path=customXml/itemProps1.xml><?xml version="1.0" encoding="utf-8"?>
<ds:datastoreItem xmlns:ds="http://schemas.openxmlformats.org/officeDocument/2006/customXml" ds:itemID="{691C32CD-B454-465F-86E6-5CB319C85ADF}">
  <ds:schemaRefs>
    <ds:schemaRef ds:uri="488a1b4e-be9e-4c04-bf70-bfc0815ba67c"/>
    <ds:schemaRef ds:uri="7f78b8b3-b9c4-4586-839b-1c60dda8e2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ABDE85-86E8-4D9D-A218-A6C808528B15}">
  <ds:schemaRefs>
    <ds:schemaRef ds:uri="http://schemas.microsoft.com/sharepoint/v3/contenttype/forms"/>
  </ds:schemaRefs>
</ds:datastoreItem>
</file>

<file path=customXml/itemProps3.xml><?xml version="1.0" encoding="utf-8"?>
<ds:datastoreItem xmlns:ds="http://schemas.openxmlformats.org/officeDocument/2006/customXml" ds:itemID="{A6E933AB-7732-4962-86C2-9076651DBA43}">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488a1b4e-be9e-4c04-bf70-bfc0815ba67c"/>
    <ds:schemaRef ds:uri="7f78b8b3-b9c4-4586-839b-1c60dda8e21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4664</TotalTime>
  <Words>2760</Words>
  <Application>Microsoft Office PowerPoint</Application>
  <PresentationFormat>On-screen Show (4:3)</PresentationFormat>
  <Paragraphs>127</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Arial</vt:lpstr>
      <vt:lpstr>Calibri</vt:lpstr>
      <vt:lpstr>Plus Jakarta Sans</vt:lpstr>
      <vt:lpstr>Plus Jakarta Sans SemiBold</vt:lpstr>
      <vt:lpstr>DHS Presentations Template 1v3</vt:lpstr>
      <vt:lpstr>Changes to the Provider Qualification Documentation Record</vt:lpstr>
      <vt:lpstr>Tab 5 Staff Qualifications Tab</vt:lpstr>
      <vt:lpstr>Tab 5 Staff Qualifications Tab</vt:lpstr>
      <vt:lpstr>Tab 6 IDA Doc Requirements </vt:lpstr>
      <vt:lpstr>Tab 6 IDA Doc Requirements </vt:lpstr>
      <vt:lpstr>Tab 6 IDA Doc Requirements</vt:lpstr>
      <vt:lpstr>Tab 6 IDA Doc Requirements</vt:lpstr>
      <vt:lpstr>Tab 6 IDA Doc Requirements</vt:lpstr>
      <vt:lpstr>Tab 6 IDA Doc Requirements</vt:lpstr>
      <vt:lpstr>Tab 15. Electronic Fingerprinting</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West</dc:creator>
  <cp:lastModifiedBy>Zumbrun, Katherine</cp:lastModifiedBy>
  <cp:revision>5</cp:revision>
  <cp:lastPrinted>2009-01-26T15:49:04Z</cp:lastPrinted>
  <dcterms:created xsi:type="dcterms:W3CDTF">2014-12-08T14:41:22Z</dcterms:created>
  <dcterms:modified xsi:type="dcterms:W3CDTF">2026-01-14T19:40:12Z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0x01010084B1FEB286F72F4EBC241071D90F6855</vt:lpwstr>
  </property>
</Properties>
</file>